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3"/>
  </p:notesMasterIdLst>
  <p:sldIdLst>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7C60B-5DBA-4B20-AC6E-3F9ECEEE4C0B}"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74557-D2E9-417F-AFD9-7B576113158D}" type="slidenum">
              <a:rPr lang="tr-TR" smtClean="0"/>
              <a:t>‹#›</a:t>
            </a:fld>
            <a:endParaRPr lang="tr-TR"/>
          </a:p>
        </p:txBody>
      </p:sp>
    </p:spTree>
    <p:extLst>
      <p:ext uri="{BB962C8B-B14F-4D97-AF65-F5344CB8AC3E}">
        <p14:creationId xmlns:p14="http://schemas.microsoft.com/office/powerpoint/2010/main" val="29239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8DD67F5F-E6FE-4BD4-8087-6D6ADFA67E7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22022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156C330-7B52-47BC-B75E-5B02F9FC5FF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6746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004FC713-5246-4920-A483-FBA05F23BE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035821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3C225C24-4B2A-4089-B015-F146B75EA6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942839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ECF9920-A76B-4D0F-88C6-65CD8DCE9E1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93468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E33287DD-426E-455C-87EE-32BC34A16E2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55528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0B79CC8C-0DD3-4901-B7E2-F41F5C9349F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4004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0A2F719-96C4-4E6B-A269-B46E138B11B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149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49010E82-9024-4B2A-A3EA-980956E0AC6B}"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4451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8DD67F5F-E6FE-4BD4-8087-6D6ADFA67E7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649882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96C0985-AF9E-400B-AC96-CF9FF7A3B45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42842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96C0985-AF9E-400B-AC96-CF9FF7A3B45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596720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069B3BB-D141-42F4-B06C-86627AF14D86}"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643369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A38F2A17-BE5D-47FF-A5B9-586201CE948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182755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F7A54F46-F4CB-4D03-A3B1-9390D517B359}"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188233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AB0CE8C2-964B-4589-A95A-A6D7BBF7349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999460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EB4239F-BF94-4D25-B40D-0C5DEC9E473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169388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3B985DB5-F508-4EFE-B1AB-46674FE35BC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389003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AA9D567-5CDD-4257-9D43-85EFC004E06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135640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156C330-7B52-47BC-B75E-5B02F9FC5FF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161750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004FC713-5246-4920-A483-FBA05F23BE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222326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3C225C24-4B2A-4089-B015-F146B75EA6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90818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069B3BB-D141-42F4-B06C-86627AF14D86}"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33498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ECF9920-A76B-4D0F-88C6-65CD8DCE9E1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524977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E33287DD-426E-455C-87EE-32BC34A16E2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097068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0B79CC8C-0DD3-4901-B7E2-F41F5C9349F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847311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0A2F719-96C4-4E6B-A269-B46E138B11B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236745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49010E82-9024-4B2A-A3EA-980956E0AC6B}"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74070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A38F2A17-BE5D-47FF-A5B9-586201CE948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8155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F7A54F46-F4CB-4D03-A3B1-9390D517B359}"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33520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AB0CE8C2-964B-4589-A95A-A6D7BBF7349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038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EB4239F-BF94-4D25-B40D-0C5DEC9E473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66769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3B985DB5-F508-4EFE-B1AB-46674FE35BC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14961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AA9D567-5CDD-4257-9D43-85EFC004E06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26949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defRPr/>
            </a:pPr>
            <a:fld id="{68056CA5-5E65-4727-A4A9-F537B8DD70F0}" type="slidenum">
              <a:rPr lang="tr-TR" altLang="tr-TR">
                <a:solidFill>
                  <a:prstClr val="black"/>
                </a:solidFill>
                <a:cs typeface="Arial" panose="020B0604020202020204" pitchFamily="34" charset="0"/>
              </a:rPr>
              <a:pPr eaLnBrk="0" fontAlgn="base" hangingPunct="0">
                <a:spcBef>
                  <a:spcPct val="0"/>
                </a:spcBef>
                <a:spcAft>
                  <a:spcPct val="0"/>
                </a:spcAft>
                <a:defRPr/>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626985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defRPr/>
            </a:pPr>
            <a:fld id="{68056CA5-5E65-4727-A4A9-F537B8DD70F0}" type="slidenum">
              <a:rPr lang="tr-TR" altLang="tr-TR">
                <a:solidFill>
                  <a:prstClr val="black"/>
                </a:solidFill>
                <a:cs typeface="Arial" panose="020B0604020202020204" pitchFamily="34" charset="0"/>
              </a:rPr>
              <a:pPr eaLnBrk="0" fontAlgn="base" hangingPunct="0">
                <a:spcBef>
                  <a:spcPct val="0"/>
                </a:spcBef>
                <a:spcAft>
                  <a:spcPct val="0"/>
                </a:spcAft>
                <a:defRPr/>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35597316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2400" y="1871663"/>
            <a:ext cx="6815138" cy="1514475"/>
          </a:xfrm>
        </p:spPr>
        <p:txBody>
          <a:bodyPr rtlCol="0"/>
          <a:lstStyle/>
          <a:p>
            <a:pPr eaLnBrk="1" fontAlgn="auto" hangingPunct="1">
              <a:spcAft>
                <a:spcPts val="0"/>
              </a:spcAft>
              <a:defRPr/>
            </a:pPr>
            <a:r>
              <a:rPr lang="tr-TR" altLang="tr-TR" sz="3200" b="1" dirty="0" smtClean="0">
                <a:solidFill>
                  <a:schemeClr val="tx1">
                    <a:lumMod val="85000"/>
                    <a:lumOff val="15000"/>
                  </a:schemeClr>
                </a:solidFill>
                <a:latin typeface="+mn-lt"/>
              </a:rPr>
              <a:t>TURİZM </a:t>
            </a:r>
            <a:r>
              <a:rPr lang="tr-TR" altLang="tr-TR" sz="3200" b="1" dirty="0" smtClean="0">
                <a:solidFill>
                  <a:schemeClr val="tx1">
                    <a:lumMod val="85000"/>
                    <a:lumOff val="15000"/>
                  </a:schemeClr>
                </a:solidFill>
                <a:latin typeface="+mn-lt"/>
              </a:rPr>
              <a:t>PAZARLAMASINDA GÜNCEL YALAŞIMLAR</a:t>
            </a:r>
            <a:endParaRPr lang="tr-TR" altLang="tr-TR" sz="3200" b="1" dirty="0">
              <a:solidFill>
                <a:schemeClr val="tx1">
                  <a:lumMod val="85000"/>
                  <a:lumOff val="15000"/>
                </a:schemeClr>
              </a:solidFill>
              <a:latin typeface="+mn-lt"/>
            </a:endParaRPr>
          </a:p>
        </p:txBody>
      </p:sp>
      <p:sp>
        <p:nvSpPr>
          <p:cNvPr id="16387" name="Rectangle 3"/>
          <p:cNvSpPr>
            <a:spLocks noGrp="1" noChangeArrowheads="1"/>
          </p:cNvSpPr>
          <p:nvPr>
            <p:ph type="subTitle" idx="1"/>
          </p:nvPr>
        </p:nvSpPr>
        <p:spPr>
          <a:xfrm>
            <a:off x="2692400" y="3657600"/>
            <a:ext cx="6815138" cy="1320800"/>
          </a:xfrm>
        </p:spPr>
        <p:txBody>
          <a:bodyPr/>
          <a:lstStyle/>
          <a:p>
            <a:pPr eaLnBrk="1" hangingPunct="1"/>
            <a:r>
              <a:rPr lang="tr-TR" altLang="tr-TR" sz="3200" smtClean="0"/>
              <a:t>Emir Hilmi Üner</a:t>
            </a:r>
          </a:p>
        </p:txBody>
      </p:sp>
    </p:spTree>
    <p:extLst>
      <p:ext uri="{BB962C8B-B14F-4D97-AF65-F5344CB8AC3E}">
        <p14:creationId xmlns:p14="http://schemas.microsoft.com/office/powerpoint/2010/main" val="19002712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Unvan 1"/>
          <p:cNvSpPr>
            <a:spLocks noGrp="1"/>
          </p:cNvSpPr>
          <p:nvPr>
            <p:ph type="title"/>
          </p:nvPr>
        </p:nvSpPr>
        <p:spPr/>
        <p:txBody>
          <a:bodyPr/>
          <a:lstStyle/>
          <a:p>
            <a:r>
              <a:rPr lang="tr-TR" altLang="tr-TR" smtClean="0">
                <a:ln>
                  <a:noFill/>
                </a:ln>
              </a:rPr>
              <a:t>Erişilebilirlik</a:t>
            </a:r>
          </a:p>
        </p:txBody>
      </p:sp>
      <p:sp>
        <p:nvSpPr>
          <p:cNvPr id="44035" name="İçerik Yer Tutucusu 2"/>
          <p:cNvSpPr>
            <a:spLocks noGrp="1"/>
          </p:cNvSpPr>
          <p:nvPr>
            <p:ph idx="1"/>
          </p:nvPr>
        </p:nvSpPr>
        <p:spPr>
          <a:xfrm>
            <a:off x="533400" y="2557463"/>
            <a:ext cx="10972800" cy="3317875"/>
          </a:xfrm>
        </p:spPr>
        <p:txBody>
          <a:bodyPr/>
          <a:lstStyle/>
          <a:p>
            <a:pPr algn="just"/>
            <a:r>
              <a:rPr lang="tr-TR" altLang="tr-TR" smtClean="0"/>
              <a:t> </a:t>
            </a:r>
            <a:r>
              <a:rPr lang="tr-TR" altLang="tr-TR" sz="3200" smtClean="0"/>
              <a:t>İşletmeler, ürünlerini istenilen zamanda, istenilen yerde ve istenilen boyutta ulaşılabilir kılmak zorundadırlar. </a:t>
            </a:r>
          </a:p>
          <a:p>
            <a:pPr algn="just"/>
            <a:r>
              <a:rPr lang="tr-TR" altLang="tr-TR" sz="3200" smtClean="0"/>
              <a:t>Ürün ya da hizmeti pazara müşterinin en kolay biçimde satın alınmasını sağlayacak biçimde sunmak ve ulaştırmak pazar içinde var olmanın temel kurallarından biridir. Doğru zamanda, doğru ürünü, doğru müşteriye ulaştırmak, müşteri kolaylığını en iyi ifade etmektedir</a:t>
            </a:r>
          </a:p>
        </p:txBody>
      </p:sp>
    </p:spTree>
    <p:extLst>
      <p:ext uri="{BB962C8B-B14F-4D97-AF65-F5344CB8AC3E}">
        <p14:creationId xmlns:p14="http://schemas.microsoft.com/office/powerpoint/2010/main" val="1226972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Unvan 1"/>
          <p:cNvSpPr>
            <a:spLocks noGrp="1"/>
          </p:cNvSpPr>
          <p:nvPr>
            <p:ph type="title"/>
          </p:nvPr>
        </p:nvSpPr>
        <p:spPr/>
        <p:txBody>
          <a:bodyPr/>
          <a:lstStyle/>
          <a:p>
            <a:pPr eaLnBrk="1" hangingPunct="1"/>
            <a:r>
              <a:rPr lang="tr-TR" altLang="tr-TR" smtClean="0">
                <a:ln>
                  <a:noFill/>
                </a:ln>
                <a:solidFill>
                  <a:srgbClr val="FF0000"/>
                </a:solidFill>
              </a:rPr>
              <a:t>4. Tüketici/Pazar Odaklı Anlayış</a:t>
            </a:r>
            <a:endParaRPr lang="tr-TR" altLang="tr-TR" smtClean="0">
              <a:ln>
                <a:noFill/>
              </a:ln>
            </a:endParaRPr>
          </a:p>
        </p:txBody>
      </p:sp>
      <p:sp>
        <p:nvSpPr>
          <p:cNvPr id="35843" name="İçerik Yer Tutucusu 2"/>
          <p:cNvSpPr>
            <a:spLocks noGrp="1"/>
          </p:cNvSpPr>
          <p:nvPr>
            <p:ph idx="1"/>
          </p:nvPr>
        </p:nvSpPr>
        <p:spPr>
          <a:xfrm>
            <a:off x="838200" y="2557463"/>
            <a:ext cx="10439400" cy="3690937"/>
          </a:xfrm>
        </p:spPr>
        <p:txBody>
          <a:bodyPr/>
          <a:lstStyle/>
          <a:p>
            <a:pPr algn="just" eaLnBrk="1" hangingPunct="1">
              <a:lnSpc>
                <a:spcPct val="90000"/>
              </a:lnSpc>
            </a:pPr>
            <a:r>
              <a:rPr lang="tr-TR" altLang="tr-TR" sz="3200" smtClean="0"/>
              <a:t>1980’li yıllarda ortaya çıkan küreselleşme kavramı ve tüketicilerin bilinçlenmesi ile birlikte işletmelerin amaçlarına ulaşması için tüketici istek ve ihtiyaçlarını göz ardı edemeyeceklerini savunan pazarlama anlayışı doğmuştur. Böylelikle işletmeler tüketici istek ve ihtiyaçlarına odaklanmıştır. </a:t>
            </a:r>
          </a:p>
          <a:p>
            <a:pPr algn="just" eaLnBrk="1" hangingPunct="1">
              <a:lnSpc>
                <a:spcPct val="90000"/>
              </a:lnSpc>
            </a:pPr>
            <a:r>
              <a:rPr lang="tr-TR" altLang="tr-TR" sz="3200" smtClean="0"/>
              <a:t>Bu anlayışla birlikte  Pazar odaklı yaklaşım kavramı ortaya çıkmıştır.</a:t>
            </a:r>
          </a:p>
          <a:p>
            <a:pPr eaLnBrk="1" hangingPunct="1"/>
            <a:endParaRPr lang="tr-TR" altLang="tr-TR" smtClean="0"/>
          </a:p>
        </p:txBody>
      </p:sp>
    </p:spTree>
    <p:extLst>
      <p:ext uri="{BB962C8B-B14F-4D97-AF65-F5344CB8AC3E}">
        <p14:creationId xmlns:p14="http://schemas.microsoft.com/office/powerpoint/2010/main" val="920548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Unvan 1"/>
          <p:cNvSpPr>
            <a:spLocks noGrp="1"/>
          </p:cNvSpPr>
          <p:nvPr>
            <p:ph type="title"/>
          </p:nvPr>
        </p:nvSpPr>
        <p:spPr/>
        <p:txBody>
          <a:bodyPr/>
          <a:lstStyle/>
          <a:p>
            <a:pPr eaLnBrk="1" hangingPunct="1"/>
            <a:r>
              <a:rPr lang="tr-TR" altLang="tr-TR" smtClean="0">
                <a:ln>
                  <a:noFill/>
                </a:ln>
                <a:solidFill>
                  <a:srgbClr val="FF0000"/>
                </a:solidFill>
              </a:rPr>
              <a:t>4. Tüketici/Pazar Odaklı Anlayış</a:t>
            </a:r>
            <a:endParaRPr lang="tr-TR" altLang="tr-TR" smtClean="0">
              <a:ln>
                <a:noFill/>
              </a:ln>
            </a:endParaRPr>
          </a:p>
        </p:txBody>
      </p:sp>
      <p:sp>
        <p:nvSpPr>
          <p:cNvPr id="36867" name="İçerik Yer Tutucusu 2"/>
          <p:cNvSpPr>
            <a:spLocks noGrp="1"/>
          </p:cNvSpPr>
          <p:nvPr>
            <p:ph idx="1"/>
          </p:nvPr>
        </p:nvSpPr>
        <p:spPr/>
        <p:txBody>
          <a:bodyPr/>
          <a:lstStyle/>
          <a:p>
            <a:pPr algn="just" eaLnBrk="1" hangingPunct="1"/>
            <a:r>
              <a:rPr lang="tr-TR" altLang="tr-TR" sz="3600" b="1" smtClean="0">
                <a:solidFill>
                  <a:schemeClr val="tx1"/>
                </a:solidFill>
              </a:rPr>
              <a:t>Pazar Odaklılık: </a:t>
            </a:r>
            <a:r>
              <a:rPr lang="tr-TR" altLang="tr-TR" sz="3600" smtClean="0"/>
              <a:t>Modern pazarlama anlayışının işletmenin tüm birimlerince benimsenmesini ve uygulanmasını öne sürmektedir. Müşteriyi anlamak ve tanımak amaçlara ulaşmak adına çok önemlidir</a:t>
            </a:r>
            <a:r>
              <a:rPr lang="tr-TR" altLang="tr-TR" smtClean="0"/>
              <a:t>. </a:t>
            </a:r>
          </a:p>
          <a:p>
            <a:pPr eaLnBrk="1" hangingPunct="1"/>
            <a:endParaRPr lang="tr-TR" altLang="tr-TR" smtClean="0"/>
          </a:p>
        </p:txBody>
      </p:sp>
    </p:spTree>
    <p:extLst>
      <p:ext uri="{BB962C8B-B14F-4D97-AF65-F5344CB8AC3E}">
        <p14:creationId xmlns:p14="http://schemas.microsoft.com/office/powerpoint/2010/main" val="3335956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Unvan 1"/>
          <p:cNvSpPr>
            <a:spLocks noGrp="1"/>
          </p:cNvSpPr>
          <p:nvPr>
            <p:ph type="title"/>
          </p:nvPr>
        </p:nvSpPr>
        <p:spPr/>
        <p:txBody>
          <a:bodyPr/>
          <a:lstStyle/>
          <a:p>
            <a:r>
              <a:rPr lang="tr-TR" altLang="tr-TR" smtClean="0">
                <a:ln>
                  <a:noFill/>
                </a:ln>
                <a:solidFill>
                  <a:srgbClr val="FF0000"/>
                </a:solidFill>
              </a:rPr>
              <a:t>Tüketici Merkezli Pazarlama Karması Yaklaşımları</a:t>
            </a:r>
          </a:p>
        </p:txBody>
      </p:sp>
      <p:sp>
        <p:nvSpPr>
          <p:cNvPr id="37891" name="İçerik Yer Tutucusu 2"/>
          <p:cNvSpPr>
            <a:spLocks noGrp="1"/>
          </p:cNvSpPr>
          <p:nvPr>
            <p:ph idx="1"/>
          </p:nvPr>
        </p:nvSpPr>
        <p:spPr>
          <a:xfrm>
            <a:off x="609600" y="2438400"/>
            <a:ext cx="10972800" cy="3436938"/>
          </a:xfrm>
        </p:spPr>
        <p:txBody>
          <a:bodyPr/>
          <a:lstStyle/>
          <a:p>
            <a:pPr algn="just"/>
            <a:r>
              <a:rPr lang="tr-TR" altLang="tr-TR" sz="3200" smtClean="0"/>
              <a:t>Pazarlama anlayışları tüketicileri merkeze aldıkça, geleneksel pazarlama karması da tüketici odaklı bir şekilde tekrar yorumlanmıştır. “1993 yılında Prof. Robert Lauterborn 4C karmasını ileri sürmüş ve yeni bir anlayışı ortaya atmıştır. 4C ile ortaya çıkan yeni bakış açısı ile birlikte artık müşteriler odak noktası haline gelmişlerdir.</a:t>
            </a:r>
          </a:p>
        </p:txBody>
      </p:sp>
    </p:spTree>
    <p:extLst>
      <p:ext uri="{BB962C8B-B14F-4D97-AF65-F5344CB8AC3E}">
        <p14:creationId xmlns:p14="http://schemas.microsoft.com/office/powerpoint/2010/main" val="482712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Unvan 1"/>
          <p:cNvSpPr>
            <a:spLocks noGrp="1"/>
          </p:cNvSpPr>
          <p:nvPr>
            <p:ph type="title"/>
          </p:nvPr>
        </p:nvSpPr>
        <p:spPr/>
        <p:txBody>
          <a:bodyPr/>
          <a:lstStyle/>
          <a:p>
            <a:endParaRPr lang="tr-TR" altLang="tr-TR" smtClean="0">
              <a:ln>
                <a:noFill/>
              </a:ln>
            </a:endParaRPr>
          </a:p>
        </p:txBody>
      </p:sp>
      <p:pic>
        <p:nvPicPr>
          <p:cNvPr id="38915"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Tree>
    <p:extLst>
      <p:ext uri="{BB962C8B-B14F-4D97-AF65-F5344CB8AC3E}">
        <p14:creationId xmlns:p14="http://schemas.microsoft.com/office/powerpoint/2010/main" val="3586039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Unvan 1"/>
          <p:cNvSpPr>
            <a:spLocks noGrp="1"/>
          </p:cNvSpPr>
          <p:nvPr>
            <p:ph type="title"/>
          </p:nvPr>
        </p:nvSpPr>
        <p:spPr>
          <a:xfrm>
            <a:off x="1295400" y="762000"/>
            <a:ext cx="9601200" cy="1303338"/>
          </a:xfrm>
        </p:spPr>
        <p:txBody>
          <a:bodyPr/>
          <a:lstStyle/>
          <a:p>
            <a:r>
              <a:rPr lang="tr-TR" altLang="tr-TR" smtClean="0">
                <a:ln>
                  <a:noFill/>
                </a:ln>
              </a:rPr>
              <a:t>Müşteri Değeri</a:t>
            </a:r>
          </a:p>
        </p:txBody>
      </p:sp>
      <p:sp>
        <p:nvSpPr>
          <p:cNvPr id="39939" name="İçerik Yer Tutucusu 2"/>
          <p:cNvSpPr>
            <a:spLocks noGrp="1"/>
          </p:cNvSpPr>
          <p:nvPr>
            <p:ph idx="1"/>
          </p:nvPr>
        </p:nvSpPr>
        <p:spPr>
          <a:xfrm>
            <a:off x="685800" y="2557463"/>
            <a:ext cx="10896600" cy="3614737"/>
          </a:xfrm>
        </p:spPr>
        <p:txBody>
          <a:bodyPr/>
          <a:lstStyle/>
          <a:p>
            <a:pPr algn="just"/>
            <a:r>
              <a:rPr lang="tr-TR" altLang="tr-TR" sz="3200" smtClean="0"/>
              <a:t>Müşteri değeri, 4P kuralındaki “ürün”ün müşteri odaklı tanımındaki karşılığı olarak ele alınabilir. Üretilen ürün ya da hizmetin müşteriye bir değer sunması ve/veya müşterinin bir ihtiyacını karşılaması gerekir. </a:t>
            </a:r>
          </a:p>
        </p:txBody>
      </p:sp>
    </p:spTree>
    <p:extLst>
      <p:ext uri="{BB962C8B-B14F-4D97-AF65-F5344CB8AC3E}">
        <p14:creationId xmlns:p14="http://schemas.microsoft.com/office/powerpoint/2010/main" val="3793522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Unvan 1"/>
          <p:cNvSpPr>
            <a:spLocks noGrp="1"/>
          </p:cNvSpPr>
          <p:nvPr>
            <p:ph type="title"/>
          </p:nvPr>
        </p:nvSpPr>
        <p:spPr/>
        <p:txBody>
          <a:bodyPr/>
          <a:lstStyle/>
          <a:p>
            <a:r>
              <a:rPr lang="tr-TR" altLang="tr-TR" smtClean="0">
                <a:ln>
                  <a:noFill/>
                </a:ln>
              </a:rPr>
              <a:t>Müşteri Değeri</a:t>
            </a:r>
          </a:p>
        </p:txBody>
      </p:sp>
      <p:sp>
        <p:nvSpPr>
          <p:cNvPr id="40963" name="İçerik Yer Tutucusu 2"/>
          <p:cNvSpPr>
            <a:spLocks noGrp="1"/>
          </p:cNvSpPr>
          <p:nvPr>
            <p:ph idx="1"/>
          </p:nvPr>
        </p:nvSpPr>
        <p:spPr>
          <a:xfrm>
            <a:off x="1295400" y="2557463"/>
            <a:ext cx="10058400" cy="3317875"/>
          </a:xfrm>
        </p:spPr>
        <p:txBody>
          <a:bodyPr/>
          <a:lstStyle/>
          <a:p>
            <a:pPr algn="just"/>
            <a:r>
              <a:rPr lang="tr-TR" altLang="tr-TR" sz="3200" smtClean="0"/>
              <a:t> Bu nedenle, pazarlama stratejisinin ilk adımında, ürün ya da hizmetin, pazardaki müşterinin hangi talebine karşılık olacağını ya da ona hangi değeri sunacağını tanımlamak gerekmektedir.</a:t>
            </a:r>
          </a:p>
          <a:p>
            <a:pPr algn="just"/>
            <a:r>
              <a:rPr lang="tr-TR" altLang="tr-TR" sz="3200" smtClean="0"/>
              <a:t>Bu anlayışa göre önemli olan, ürünlerin müşteri gereksinimlerini karşılama gücü ve tüketicilere sağladığı değerdir.</a:t>
            </a:r>
          </a:p>
        </p:txBody>
      </p:sp>
    </p:spTree>
    <p:extLst>
      <p:ext uri="{BB962C8B-B14F-4D97-AF65-F5344CB8AC3E}">
        <p14:creationId xmlns:p14="http://schemas.microsoft.com/office/powerpoint/2010/main" val="7204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Unvan 1"/>
          <p:cNvSpPr>
            <a:spLocks noGrp="1"/>
          </p:cNvSpPr>
          <p:nvPr>
            <p:ph type="title"/>
          </p:nvPr>
        </p:nvSpPr>
        <p:spPr/>
        <p:txBody>
          <a:bodyPr/>
          <a:lstStyle/>
          <a:p>
            <a:r>
              <a:rPr lang="tr-TR" altLang="tr-TR" smtClean="0">
                <a:ln>
                  <a:noFill/>
                </a:ln>
              </a:rPr>
              <a:t>Müşteri Maliyeti</a:t>
            </a:r>
          </a:p>
        </p:txBody>
      </p:sp>
      <p:sp>
        <p:nvSpPr>
          <p:cNvPr id="41987" name="İçerik Yer Tutucusu 2"/>
          <p:cNvSpPr>
            <a:spLocks noGrp="1"/>
          </p:cNvSpPr>
          <p:nvPr>
            <p:ph idx="1"/>
          </p:nvPr>
        </p:nvSpPr>
        <p:spPr/>
        <p:txBody>
          <a:bodyPr/>
          <a:lstStyle/>
          <a:p>
            <a:pPr algn="just"/>
            <a:r>
              <a:rPr lang="tr-TR" altLang="tr-TR" sz="3200" smtClean="0"/>
              <a:t>Müşteri maliyeti, 4P kuralındaki “fiyat” unsuruna karşılık gelir. Doğru bir pazarlama stratejisinin müşteriye en uygun maliyete sahip ürün ya da hizmeti sunması gerekir. Rekabetin giderek arttığı küresel ekonomide, maliyeti minimuma çekmek ve gereksiz maliyet meydana getiren bütün unsurları kaldırmak gerekir</a:t>
            </a:r>
          </a:p>
        </p:txBody>
      </p:sp>
    </p:spTree>
    <p:extLst>
      <p:ext uri="{BB962C8B-B14F-4D97-AF65-F5344CB8AC3E}">
        <p14:creationId xmlns:p14="http://schemas.microsoft.com/office/powerpoint/2010/main" val="2469295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Unvan 1"/>
          <p:cNvSpPr>
            <a:spLocks noGrp="1"/>
          </p:cNvSpPr>
          <p:nvPr>
            <p:ph type="title"/>
          </p:nvPr>
        </p:nvSpPr>
        <p:spPr/>
        <p:txBody>
          <a:bodyPr/>
          <a:lstStyle/>
          <a:p>
            <a:r>
              <a:rPr lang="tr-TR" altLang="tr-TR" smtClean="0">
                <a:ln>
                  <a:noFill/>
                </a:ln>
              </a:rPr>
              <a:t>Müşteri Maliyeti</a:t>
            </a:r>
          </a:p>
        </p:txBody>
      </p:sp>
      <p:sp>
        <p:nvSpPr>
          <p:cNvPr id="43011" name="İçerik Yer Tutucusu 2"/>
          <p:cNvSpPr>
            <a:spLocks noGrp="1"/>
          </p:cNvSpPr>
          <p:nvPr>
            <p:ph idx="1"/>
          </p:nvPr>
        </p:nvSpPr>
        <p:spPr>
          <a:xfrm>
            <a:off x="762000" y="2557463"/>
            <a:ext cx="10363200" cy="3317875"/>
          </a:xfrm>
        </p:spPr>
        <p:txBody>
          <a:bodyPr/>
          <a:lstStyle/>
          <a:p>
            <a:pPr algn="just"/>
            <a:r>
              <a:rPr lang="tr-TR" altLang="tr-TR" sz="3600" smtClean="0"/>
              <a:t>Tüketiciler kısıtlı kaynaklarla gereksinimlerini karşılamak istemektedirler. İşletmeler, ya maliyetlerini düşürmek ya da maliyetleri artırmadan müşteri değerini nasıl artırabileceklerine yoğunlaşmalıdırlar</a:t>
            </a:r>
          </a:p>
        </p:txBody>
      </p:sp>
    </p:spTree>
    <p:extLst>
      <p:ext uri="{BB962C8B-B14F-4D97-AF65-F5344CB8AC3E}">
        <p14:creationId xmlns:p14="http://schemas.microsoft.com/office/powerpoint/2010/main" val="20269456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351</Words>
  <Application>Microsoft Office PowerPoint</Application>
  <PresentationFormat>Geniş ekran</PresentationFormat>
  <Paragraphs>21</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10</vt:i4>
      </vt:variant>
    </vt:vector>
  </HeadingPairs>
  <TitlesOfParts>
    <vt:vector size="15" baseType="lpstr">
      <vt:lpstr>Arial</vt:lpstr>
      <vt:lpstr>Calibri</vt:lpstr>
      <vt:lpstr>Garamond</vt:lpstr>
      <vt:lpstr>Organik</vt:lpstr>
      <vt:lpstr>1_Organik</vt:lpstr>
      <vt:lpstr>TURİZM PAZARLAMASINDA GÜNCEL YALAŞIMLAR</vt:lpstr>
      <vt:lpstr>4. Tüketici/Pazar Odaklı Anlayış</vt:lpstr>
      <vt:lpstr>4. Tüketici/Pazar Odaklı Anlayış</vt:lpstr>
      <vt:lpstr>Tüketici Merkezli Pazarlama Karması Yaklaşımları</vt:lpstr>
      <vt:lpstr>PowerPoint Sunusu</vt:lpstr>
      <vt:lpstr>Müşteri Değeri</vt:lpstr>
      <vt:lpstr>Müşteri Değeri</vt:lpstr>
      <vt:lpstr>Müşteri Maliyeti</vt:lpstr>
      <vt:lpstr>Müşteri Maliyeti</vt:lpstr>
      <vt:lpstr>Erişilebilirlik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PAZARLAMASINDA GÜNCEL YALAŞIMLAR</dc:title>
  <dc:creator>emir üner</dc:creator>
  <cp:lastModifiedBy>emir üner</cp:lastModifiedBy>
  <cp:revision>3</cp:revision>
  <dcterms:created xsi:type="dcterms:W3CDTF">2017-10-29T11:58:33Z</dcterms:created>
  <dcterms:modified xsi:type="dcterms:W3CDTF">2017-10-29T12:04:08Z</dcterms:modified>
</cp:coreProperties>
</file>