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93DB173-6648-4F0F-8BAC-2CBDB72CA98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419068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3DB173-6648-4F0F-8BAC-2CBDB72CA98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1848143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3DB173-6648-4F0F-8BAC-2CBDB72CA98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3477369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3DB173-6648-4F0F-8BAC-2CBDB72CA98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70765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93DB173-6648-4F0F-8BAC-2CBDB72CA98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363342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93DB173-6648-4F0F-8BAC-2CBDB72CA98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1474484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93DB173-6648-4F0F-8BAC-2CBDB72CA98B}"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199952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93DB173-6648-4F0F-8BAC-2CBDB72CA98B}"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205700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93DB173-6648-4F0F-8BAC-2CBDB72CA98B}"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2086849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93DB173-6648-4F0F-8BAC-2CBDB72CA98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2743575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93DB173-6648-4F0F-8BAC-2CBDB72CA98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2E63A0-B8FC-48D5-83E5-0D6274404BF3}" type="slidenum">
              <a:rPr lang="tr-TR" smtClean="0"/>
              <a:t>‹#›</a:t>
            </a:fld>
            <a:endParaRPr lang="tr-TR"/>
          </a:p>
        </p:txBody>
      </p:sp>
    </p:spTree>
    <p:extLst>
      <p:ext uri="{BB962C8B-B14F-4D97-AF65-F5344CB8AC3E}">
        <p14:creationId xmlns:p14="http://schemas.microsoft.com/office/powerpoint/2010/main" val="872059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DB173-6648-4F0F-8BAC-2CBDB72CA98B}"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E63A0-B8FC-48D5-83E5-0D6274404BF3}" type="slidenum">
              <a:rPr lang="tr-TR" smtClean="0"/>
              <a:t>‹#›</a:t>
            </a:fld>
            <a:endParaRPr lang="tr-TR"/>
          </a:p>
        </p:txBody>
      </p:sp>
    </p:spTree>
    <p:extLst>
      <p:ext uri="{BB962C8B-B14F-4D97-AF65-F5344CB8AC3E}">
        <p14:creationId xmlns:p14="http://schemas.microsoft.com/office/powerpoint/2010/main" val="3655520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4097" y="-495151"/>
            <a:ext cx="9816662" cy="6186309"/>
          </a:xfrm>
          <a:prstGeom prst="rect">
            <a:avLst/>
          </a:prstGeom>
        </p:spPr>
        <p:txBody>
          <a:bodyPr wrap="square">
            <a:spAutoFit/>
          </a:bodyPr>
          <a:lstStyle/>
          <a:p>
            <a:endParaRPr lang="tr-TR" dirty="0" smtClean="0"/>
          </a:p>
          <a:p>
            <a:endParaRPr lang="tr-TR" dirty="0"/>
          </a:p>
          <a:p>
            <a:endParaRPr lang="tr-TR" dirty="0" smtClean="0"/>
          </a:p>
          <a:p>
            <a:endParaRPr lang="tr-TR" dirty="0" smtClean="0"/>
          </a:p>
          <a:p>
            <a:r>
              <a:rPr lang="tr-TR" dirty="0" smtClean="0"/>
              <a:t>NEOKLASİK YÖNETİM </a:t>
            </a:r>
          </a:p>
          <a:p>
            <a:endParaRPr lang="tr-TR" dirty="0" smtClean="0"/>
          </a:p>
          <a:p>
            <a:r>
              <a:rPr lang="tr-TR" dirty="0" smtClean="0"/>
              <a:t>NEOKLASİK TEORİNİN DOĞUŞU: MEVCUT ORTAM</a:t>
            </a:r>
          </a:p>
          <a:p>
            <a:r>
              <a:rPr lang="tr-TR" dirty="0" smtClean="0"/>
              <a:t> </a:t>
            </a:r>
          </a:p>
          <a:p>
            <a:r>
              <a:rPr lang="tr-TR" dirty="0" smtClean="0"/>
              <a:t>Klasik anlayış döneminde çokça eleştirilmişse de 1930’ </a:t>
            </a:r>
            <a:r>
              <a:rPr lang="tr-TR" dirty="0" err="1" smtClean="0"/>
              <a:t>lara</a:t>
            </a:r>
            <a:r>
              <a:rPr lang="tr-TR" dirty="0" smtClean="0"/>
              <a:t> kadar işletmelere yol gösteren tek anlayış olarak kalmıştır. Ancak o yıllarda ekonomik değişimler ve teknolojik gelişmeler işletmelerin boyutlarının artmasına sebep olmuştur. Bu durum işletmeler arası birleşmelerinde artmasına yol açmıştır. İşletmeler büyüdükçe yönetimde daha komplike bir hal almış merkezcil yönetim anlayışı yetersiz kalmaya başlamış yöneticiler bir kaos içine düşmüşlerdir. Bu yönde gelişmeler sürürken insanlarda daha bilinçlenmiş ve seviyeleri artmıştır. Artık klasik teori tıkanmış sorunlara cevap veremez olmuştur. 1929’ da yaşanan ekonomik krizle iyice çöken işletmeler yeni yönetim arayışlarına girmişlerdir. Durum böyleyken yeni bir yönetim anlayışı ortaya çıkmış ve döneme hakim olmuştur. Bu anlayışa Neo-klasik ( Yeni Klasik ) Yönetim Anlayışı denmiştir. </a:t>
            </a:r>
            <a:r>
              <a:rPr lang="tr-TR" dirty="0" err="1" smtClean="0"/>
              <a:t>Neoklasik</a:t>
            </a:r>
            <a:r>
              <a:rPr lang="tr-TR" dirty="0" smtClean="0"/>
              <a:t> yaklaşım, yönetime yepyeni ilkeler koymaktan ziyade klasik yönetimin boşluk ve eksikliklerini tamamlayıcı mahiyette bir anlayıştır. Klasik yönetimde eksik olan insanın duygu ve düşünceleri doğrultusunda hareket ettiği gerçeği </a:t>
            </a:r>
            <a:r>
              <a:rPr lang="tr-TR" dirty="0" err="1" smtClean="0"/>
              <a:t>neoklasik</a:t>
            </a:r>
            <a:r>
              <a:rPr lang="tr-TR" dirty="0" smtClean="0"/>
              <a:t> yönetimin başlıca dayanağıdır. </a:t>
            </a:r>
            <a:r>
              <a:rPr lang="tr-TR" dirty="0" err="1" smtClean="0"/>
              <a:t>Neoklasizmin</a:t>
            </a:r>
            <a:r>
              <a:rPr lang="tr-TR" dirty="0" smtClean="0"/>
              <a:t> öncüsü kabul edilen </a:t>
            </a:r>
            <a:r>
              <a:rPr lang="tr-TR" dirty="0" err="1" smtClean="0"/>
              <a:t>Elton</a:t>
            </a:r>
            <a:r>
              <a:rPr lang="tr-TR" dirty="0" smtClean="0"/>
              <a:t> MAYO işçilere daha fazla anlayış gösterildiği taktirde endüstriyel işletmelerin daha çok kazanç sağlayacağını savunarak, o dönem için devrim sayılacak bir insan yaklaşımı ortaya koymuştur.</a:t>
            </a:r>
            <a:endParaRPr lang="tr-TR" dirty="0"/>
          </a:p>
        </p:txBody>
      </p:sp>
    </p:spTree>
    <p:extLst>
      <p:ext uri="{BB962C8B-B14F-4D97-AF65-F5344CB8AC3E}">
        <p14:creationId xmlns:p14="http://schemas.microsoft.com/office/powerpoint/2010/main" val="3449557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0524" y="58847"/>
            <a:ext cx="9764110" cy="5632311"/>
          </a:xfrm>
          <a:prstGeom prst="rect">
            <a:avLst/>
          </a:prstGeom>
        </p:spPr>
        <p:txBody>
          <a:bodyPr wrap="square">
            <a:spAutoFit/>
          </a:bodyPr>
          <a:lstStyle/>
          <a:p>
            <a:endParaRPr lang="tr-TR" dirty="0" smtClean="0"/>
          </a:p>
          <a:p>
            <a:endParaRPr lang="tr-TR" dirty="0" smtClean="0"/>
          </a:p>
          <a:p>
            <a:r>
              <a:rPr lang="tr-TR" dirty="0" smtClean="0"/>
              <a:t>HAWTHORNE ARAŞTIRMALARININ SONUÇLARI : </a:t>
            </a:r>
          </a:p>
          <a:p>
            <a:r>
              <a:rPr lang="tr-TR" dirty="0" smtClean="0"/>
              <a:t>  </a:t>
            </a:r>
          </a:p>
          <a:p>
            <a:r>
              <a:rPr lang="tr-TR" dirty="0" smtClean="0"/>
              <a:t> </a:t>
            </a:r>
            <a:r>
              <a:rPr lang="tr-TR" dirty="0" err="1" smtClean="0"/>
              <a:t>Hawthorne</a:t>
            </a:r>
            <a:r>
              <a:rPr lang="tr-TR" dirty="0" smtClean="0"/>
              <a:t> Araştırmaları sonunda klasik teoride değinilmeyen iki temel sonuca ulaşılmıştır. Ve bu sonuçlar </a:t>
            </a:r>
            <a:r>
              <a:rPr lang="tr-TR" dirty="0" err="1" smtClean="0"/>
              <a:t>neoklasik</a:t>
            </a:r>
            <a:r>
              <a:rPr lang="tr-TR" dirty="0" smtClean="0"/>
              <a:t> örgüt teorisinin temel unsurlarını oluşturmuştur. Daha sonralarda yapılmış olan </a:t>
            </a:r>
            <a:r>
              <a:rPr lang="tr-TR" dirty="0" err="1" smtClean="0"/>
              <a:t>Yankee</a:t>
            </a:r>
            <a:r>
              <a:rPr lang="tr-TR" dirty="0" smtClean="0"/>
              <a:t> City, </a:t>
            </a:r>
            <a:r>
              <a:rPr lang="tr-TR" dirty="0" err="1" smtClean="0"/>
              <a:t>Harwood</a:t>
            </a:r>
            <a:r>
              <a:rPr lang="tr-TR" dirty="0" smtClean="0"/>
              <a:t>, </a:t>
            </a:r>
            <a:r>
              <a:rPr lang="tr-TR" dirty="0" err="1" smtClean="0"/>
              <a:t>Tavistok</a:t>
            </a:r>
            <a:r>
              <a:rPr lang="tr-TR" dirty="0" smtClean="0"/>
              <a:t> Enstitüsü Kömür Ocakları araştırmaları ve daha bir çok araştırmalar </a:t>
            </a:r>
            <a:r>
              <a:rPr lang="tr-TR" dirty="0" err="1" smtClean="0"/>
              <a:t>Hawthorne’da</a:t>
            </a:r>
            <a:r>
              <a:rPr lang="tr-TR" dirty="0" smtClean="0"/>
              <a:t> elde edilen sonuçları geliştirmiş ve detaylandırmıştır. Araştırmalar sonucu tespit edilen iki temel unsurdan biri bireyin ( insanın ) önemi diğeri çalışma gruplarının başka bir deyişle sosyal grupların önemidir. </a:t>
            </a:r>
          </a:p>
          <a:p>
            <a:endParaRPr lang="tr-TR" dirty="0" smtClean="0"/>
          </a:p>
          <a:p>
            <a:r>
              <a:rPr lang="tr-TR" dirty="0" smtClean="0"/>
              <a:t>Birey ( İnsan ) ; Klasik teoriye göre insan makinanın bir parçasıdır, verimini arttırmak için daha çok para vermek gerekir ve çalışanlar hemen hemen sadece ekonomik faktörler yoluyla motive edilirler. Oysa ki araştırmalar sonucu oluşturulan ve </a:t>
            </a:r>
            <a:r>
              <a:rPr lang="tr-TR" dirty="0" err="1" smtClean="0"/>
              <a:t>neoklasik</a:t>
            </a:r>
            <a:r>
              <a:rPr lang="tr-TR" dirty="0" smtClean="0"/>
              <a:t> teori dediğimiz teoriye göre ; </a:t>
            </a:r>
          </a:p>
          <a:p>
            <a:endParaRPr lang="tr-TR" dirty="0" smtClean="0"/>
          </a:p>
          <a:p>
            <a:r>
              <a:rPr lang="tr-TR" dirty="0" smtClean="0"/>
              <a:t>İnsan makine parçaları gibi düşünülemez, her insan birbirinden farklıdır. İçinde bulunduğu duruma göre hareket eder ve beklentileri, arzuları verimini etkiler. </a:t>
            </a:r>
            <a:r>
              <a:rPr lang="tr-TR" dirty="0" err="1" smtClean="0"/>
              <a:t>Hawthorne</a:t>
            </a:r>
            <a:r>
              <a:rPr lang="tr-TR" dirty="0" smtClean="0"/>
              <a:t> deneylerini uygulayanlar daha da ileri giderek; Bir kimsenin duygularının, samimi düşüncelerinin, zihnini işgal eden şeylerin neler olduğunu, iş çevresi ile ilgili olarak nelerden hoşlandığını ve nelerden hoşlanmadığını anlamaya çalışmışlardır. Kısacası insan denilen faktörün ne denli önemli olduğu kavranmıştır. </a:t>
            </a:r>
            <a:endParaRPr lang="tr-TR" dirty="0"/>
          </a:p>
        </p:txBody>
      </p:sp>
    </p:spTree>
    <p:extLst>
      <p:ext uri="{BB962C8B-B14F-4D97-AF65-F5344CB8AC3E}">
        <p14:creationId xmlns:p14="http://schemas.microsoft.com/office/powerpoint/2010/main" val="2116962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0827" y="335846"/>
            <a:ext cx="10478813" cy="5078313"/>
          </a:xfrm>
          <a:prstGeom prst="rect">
            <a:avLst/>
          </a:prstGeom>
        </p:spPr>
        <p:txBody>
          <a:bodyPr wrap="square">
            <a:spAutoFit/>
          </a:bodyPr>
          <a:lstStyle/>
          <a:p>
            <a:r>
              <a:rPr lang="tr-TR" dirty="0" smtClean="0"/>
              <a:t> </a:t>
            </a:r>
          </a:p>
          <a:p>
            <a:endParaRPr lang="tr-TR" dirty="0"/>
          </a:p>
          <a:p>
            <a:endParaRPr lang="tr-TR" dirty="0" smtClean="0"/>
          </a:p>
          <a:p>
            <a:r>
              <a:rPr lang="tr-TR" dirty="0" smtClean="0"/>
              <a:t>Çalışma Grupları ( Sosyal Gruplar ) ; </a:t>
            </a:r>
            <a:r>
              <a:rPr lang="tr-TR" dirty="0" err="1" smtClean="0"/>
              <a:t>Neoklasik</a:t>
            </a:r>
            <a:r>
              <a:rPr lang="tr-TR" dirty="0" smtClean="0"/>
              <a:t> teorinin ikinci temel unsurudur. Birey pek çok kereler ait olduğu iş grubuna dayanır. Bu nedenle o kimsenin değer yargıları, fikirleri, gereksinme ve özlemleri geniş çapta ait olduğu iş grubu tarafından oluşturulur. </a:t>
            </a:r>
            <a:r>
              <a:rPr lang="tr-TR" dirty="0" err="1" smtClean="0"/>
              <a:t>Gerçektende</a:t>
            </a:r>
            <a:r>
              <a:rPr lang="tr-TR" dirty="0" smtClean="0"/>
              <a:t> o kimse grubun fikirlerini ve ideallerini kendisinin kişisel fikir ve idealleri olarak kabul etmiyorsa, grup tarafından soyutlanmak, gruptan uzaklaştırılmak suretiyle dayanılması güç bir cezaya çarptırılabilir. Bir kimse ait olduğu grubun algı ve anlayış tarzını bilinçaltı kabullenmek eğilimindedir. </a:t>
            </a:r>
          </a:p>
          <a:p>
            <a:endParaRPr lang="tr-TR" dirty="0" smtClean="0"/>
          </a:p>
          <a:p>
            <a:r>
              <a:rPr lang="tr-TR" dirty="0" err="1" smtClean="0"/>
              <a:t>Mayo’ya</a:t>
            </a:r>
            <a:r>
              <a:rPr lang="tr-TR" dirty="0" smtClean="0"/>
              <a:t> göre Bir insanın iş grubundaki sosyal durumu sıralamada birinci sırayı alır, iş ondan sonraki sıradadır. </a:t>
            </a:r>
            <a:r>
              <a:rPr lang="tr-TR" dirty="0" err="1" smtClean="0"/>
              <a:t>Roethlisberger</a:t>
            </a:r>
            <a:r>
              <a:rPr lang="tr-TR" dirty="0" smtClean="0"/>
              <a:t> ise " İşçiler soyutlanmış, ilişkileri olmayan bireyler değillerdir; bunlar sosyal hayvanlardır ve onlara bu şekilde davranmak gerekir. " demiştir. </a:t>
            </a:r>
          </a:p>
          <a:p>
            <a:endParaRPr lang="tr-TR" dirty="0" smtClean="0"/>
          </a:p>
          <a:p>
            <a:r>
              <a:rPr lang="tr-TR" dirty="0" smtClean="0"/>
              <a:t>Tabii ki insan ilişkileri ve </a:t>
            </a:r>
            <a:r>
              <a:rPr lang="tr-TR" dirty="0" err="1" smtClean="0"/>
              <a:t>neoklasik</a:t>
            </a:r>
            <a:r>
              <a:rPr lang="tr-TR" dirty="0" smtClean="0"/>
              <a:t> yaklaşım bu kadardan ibaret değildir. Daha sonralarda yapılan araştırmalar daha öncede belirtildiği gibi </a:t>
            </a:r>
            <a:r>
              <a:rPr lang="tr-TR" dirty="0" err="1" smtClean="0"/>
              <a:t>neoklasik</a:t>
            </a:r>
            <a:r>
              <a:rPr lang="tr-TR" dirty="0" smtClean="0"/>
              <a:t> teoriyi ve insan ilişkileri yaklaşımını geliştirmiş, yeni yaklaşımlar getirmiştir. Ayrıca bu konuda incelemeler yapmış ve teoriye getirdiği değişik bulgularla </a:t>
            </a:r>
            <a:r>
              <a:rPr lang="tr-TR" dirty="0" err="1" smtClean="0"/>
              <a:t>neoklasik</a:t>
            </a:r>
            <a:r>
              <a:rPr lang="tr-TR" dirty="0" smtClean="0"/>
              <a:t> teorinin öncüleri içinde olan pek çok </a:t>
            </a:r>
            <a:r>
              <a:rPr lang="tr-TR" dirty="0" err="1" smtClean="0"/>
              <a:t>bilimadamı</a:t>
            </a:r>
            <a:r>
              <a:rPr lang="tr-TR" dirty="0" smtClean="0"/>
              <a:t> da teoriyi söz konusu dönem içinde devamlı geliştirmişlerdir. </a:t>
            </a:r>
            <a:endParaRPr lang="tr-TR" dirty="0"/>
          </a:p>
        </p:txBody>
      </p:sp>
    </p:spTree>
    <p:extLst>
      <p:ext uri="{BB962C8B-B14F-4D97-AF65-F5344CB8AC3E}">
        <p14:creationId xmlns:p14="http://schemas.microsoft.com/office/powerpoint/2010/main" val="2187300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29407" y="1020883"/>
            <a:ext cx="9144000" cy="4524315"/>
          </a:xfrm>
          <a:prstGeom prst="rect">
            <a:avLst/>
          </a:prstGeom>
        </p:spPr>
        <p:txBody>
          <a:bodyPr wrap="square">
            <a:spAutoFit/>
          </a:bodyPr>
          <a:lstStyle/>
          <a:p>
            <a:r>
              <a:rPr lang="tr-TR" dirty="0" smtClean="0"/>
              <a:t>NEOKLASİK YÖNETİMDE İNSAN İLİŞKİLERİ YAKLAŞIMI   </a:t>
            </a:r>
          </a:p>
          <a:p>
            <a:endParaRPr lang="tr-TR" dirty="0" smtClean="0"/>
          </a:p>
          <a:p>
            <a:r>
              <a:rPr lang="tr-TR" dirty="0" smtClean="0"/>
              <a:t>Klasik yönetim düşüncesi gelişmesinin en yüksek seviyeye ulaştığı, 1930 yıllarında, "yönetimde insan ilişkileri " adı altında yeni bir yaklaşım oluşmaya başlamıştır. Yeni bir yönetim felsefesini temsil eden yönetim ve örgüt olgusuna farklı açıdan bakan " insan ilişkileri " yaklaşımı hızla gelişerek özellikle II. Dünya savaşından sonra yönetim düşüncesinde bir okul ; yönetim uygulamasında bir akım haline gelmiştir. </a:t>
            </a:r>
          </a:p>
          <a:p>
            <a:endParaRPr lang="tr-TR" dirty="0" smtClean="0"/>
          </a:p>
          <a:p>
            <a:r>
              <a:rPr lang="tr-TR" dirty="0" smtClean="0"/>
              <a:t>İnsan ilişkileri yaklaşımı, yüksek eğitimlerini klasik yönetim düşüncesinin kavram ve ilkelerine dayalı bir biçimde yapan bir kısım düşünürü etkileyerek </a:t>
            </a:r>
            <a:r>
              <a:rPr lang="tr-TR" dirty="0" err="1" smtClean="0"/>
              <a:t>Neoklasik</a:t>
            </a:r>
            <a:r>
              <a:rPr lang="tr-TR" dirty="0" smtClean="0"/>
              <a:t> düşünce sisteminin doğuşunda başlıca rolü oynamış ve bu düşünce sisteminin önemli bir bölümünü oluşturmuştur. </a:t>
            </a:r>
          </a:p>
          <a:p>
            <a:r>
              <a:rPr lang="tr-TR" dirty="0" err="1" smtClean="0"/>
              <a:t>Neoklasik</a:t>
            </a:r>
            <a:r>
              <a:rPr lang="tr-TR" dirty="0" smtClean="0"/>
              <a:t> teori içinde yer alan insan ilişkileri yaklaşımı bir takım deney ve araştırmalar sonucu ortaya çıkmış ve yine deney ve araştırmalarla geliştirilmiştir. İnsan ilişkileri yaklaşımının dolaylı olarak </a:t>
            </a:r>
            <a:r>
              <a:rPr lang="tr-TR" dirty="0" err="1" smtClean="0"/>
              <a:t>neoklasik</a:t>
            </a:r>
            <a:r>
              <a:rPr lang="tr-TR" dirty="0" smtClean="0"/>
              <a:t> akımın doğuşuna </a:t>
            </a:r>
            <a:r>
              <a:rPr lang="tr-TR" dirty="0" err="1" smtClean="0"/>
              <a:t>Hawthorne</a:t>
            </a:r>
            <a:r>
              <a:rPr lang="tr-TR" dirty="0" smtClean="0"/>
              <a:t> Araştırmaları başlangıç teşkil etmiştir. Araştırmanın başında bulunan </a:t>
            </a:r>
            <a:r>
              <a:rPr lang="tr-TR" dirty="0" err="1" smtClean="0"/>
              <a:t>Elton</a:t>
            </a:r>
            <a:r>
              <a:rPr lang="tr-TR" dirty="0" smtClean="0"/>
              <a:t> Mayo adlı bilim adamı araştırmalar sonrası ortaya attığı fikirlerle insan ilişkileri yaklaşımı ve </a:t>
            </a:r>
            <a:r>
              <a:rPr lang="tr-TR" dirty="0" err="1" smtClean="0"/>
              <a:t>neoklasizmin</a:t>
            </a:r>
            <a:r>
              <a:rPr lang="tr-TR" dirty="0" smtClean="0"/>
              <a:t> öncüsü olmuştur. </a:t>
            </a:r>
            <a:endParaRPr lang="tr-TR" dirty="0"/>
          </a:p>
        </p:txBody>
      </p:sp>
    </p:spTree>
    <p:extLst>
      <p:ext uri="{BB962C8B-B14F-4D97-AF65-F5344CB8AC3E}">
        <p14:creationId xmlns:p14="http://schemas.microsoft.com/office/powerpoint/2010/main" val="3791900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0" y="889844"/>
            <a:ext cx="10436772" cy="4524315"/>
          </a:xfrm>
          <a:prstGeom prst="rect">
            <a:avLst/>
          </a:prstGeom>
        </p:spPr>
        <p:txBody>
          <a:bodyPr wrap="square">
            <a:spAutoFit/>
          </a:bodyPr>
          <a:lstStyle/>
          <a:p>
            <a:r>
              <a:rPr lang="tr-TR" dirty="0" smtClean="0"/>
              <a:t>HAWTHORNE ARAŞTIRMALARI :</a:t>
            </a:r>
          </a:p>
          <a:p>
            <a:endParaRPr lang="tr-TR" dirty="0" smtClean="0"/>
          </a:p>
          <a:p>
            <a:r>
              <a:rPr lang="tr-TR" dirty="0" smtClean="0"/>
              <a:t>1924 yılında Western Elektrik şirketi </a:t>
            </a:r>
            <a:r>
              <a:rPr lang="tr-TR" dirty="0" err="1" smtClean="0"/>
              <a:t>Hawthorne</a:t>
            </a:r>
            <a:r>
              <a:rPr lang="tr-TR" dirty="0" smtClean="0"/>
              <a:t> fabrikasında üretimi arttırmayı amaçlayarak araştırma yapma kararı almış ve Harvard Üniversitesi’yle birlikte çalışmalara başlanmıştır. Bu araştırmalar 1924’de başlamış fakat sonuçları 1930’larda alınmıştır. Bu çalışmalar başlangıçta klasik teorinin bir nevi uygulaması olarak başlamıştır. Araştırmacılar, yaptıkları varsayımların klasik teoriye uygun sonuçlar vereceğinden yola çıkmış fakat sonuçlar hiçte bekleneni vermemiştir. Bunun üzerine araştırmacılar yönetimde yeni yaklaşımlara yönelmiş bu durum insan ilişkileri yaklaşımı ve </a:t>
            </a:r>
            <a:r>
              <a:rPr lang="tr-TR" dirty="0" err="1" smtClean="0"/>
              <a:t>neoklasik</a:t>
            </a:r>
            <a:r>
              <a:rPr lang="tr-TR" dirty="0" smtClean="0"/>
              <a:t> teorinin doğuşunu hazırlamıştır. Söz konusu araştırmalar altı kısımdan oluşmuştur ; </a:t>
            </a:r>
          </a:p>
          <a:p>
            <a:endParaRPr lang="tr-TR" dirty="0" smtClean="0"/>
          </a:p>
          <a:p>
            <a:r>
              <a:rPr lang="tr-TR" dirty="0" smtClean="0"/>
              <a:t>1.	Işıklandırma deneyleri </a:t>
            </a:r>
          </a:p>
          <a:p>
            <a:r>
              <a:rPr lang="tr-TR" dirty="0" smtClean="0"/>
              <a:t>2.	I. Role montaj odası deneyi </a:t>
            </a:r>
          </a:p>
          <a:p>
            <a:r>
              <a:rPr lang="tr-TR" dirty="0" smtClean="0"/>
              <a:t>3.	II. Role montaj odası deneyi </a:t>
            </a:r>
          </a:p>
          <a:p>
            <a:r>
              <a:rPr lang="tr-TR" dirty="0" smtClean="0"/>
              <a:t>4.	Mika yarma test odası deneyi </a:t>
            </a:r>
          </a:p>
          <a:p>
            <a:r>
              <a:rPr lang="tr-TR" dirty="0" smtClean="0"/>
              <a:t>5.	Mülakat programı </a:t>
            </a:r>
          </a:p>
          <a:p>
            <a:r>
              <a:rPr lang="tr-TR" dirty="0" smtClean="0"/>
              <a:t>6.	Seri bağlama gözlem odası deneyi </a:t>
            </a:r>
            <a:endParaRPr lang="tr-TR" dirty="0"/>
          </a:p>
        </p:txBody>
      </p:sp>
    </p:spTree>
    <p:extLst>
      <p:ext uri="{BB962C8B-B14F-4D97-AF65-F5344CB8AC3E}">
        <p14:creationId xmlns:p14="http://schemas.microsoft.com/office/powerpoint/2010/main" val="38924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7462" y="1582341"/>
            <a:ext cx="9564414" cy="2862322"/>
          </a:xfrm>
          <a:prstGeom prst="rect">
            <a:avLst/>
          </a:prstGeom>
        </p:spPr>
        <p:txBody>
          <a:bodyPr wrap="square">
            <a:spAutoFit/>
          </a:bodyPr>
          <a:lstStyle/>
          <a:p>
            <a:pPr marL="342900" indent="-342900">
              <a:buAutoNum type="arabicPeriod"/>
            </a:pPr>
            <a:r>
              <a:rPr lang="tr-TR" dirty="0" smtClean="0"/>
              <a:t>Işıklandırma Deneyleri : </a:t>
            </a:r>
          </a:p>
          <a:p>
            <a:pPr marL="342900" indent="-342900">
              <a:buAutoNum type="arabicPeriod"/>
            </a:pPr>
            <a:endParaRPr lang="tr-TR" dirty="0" smtClean="0"/>
          </a:p>
          <a:p>
            <a:r>
              <a:rPr lang="tr-TR" dirty="0" smtClean="0"/>
              <a:t>1924 yılında </a:t>
            </a:r>
            <a:r>
              <a:rPr lang="tr-TR" dirty="0" err="1" smtClean="0"/>
              <a:t>Howthorne</a:t>
            </a:r>
            <a:r>
              <a:rPr lang="tr-TR" dirty="0" smtClean="0"/>
              <a:t> fabrikası işçileri üzerinde yapılan bu deneylerde ışığın miktar ve kalitesinin verime olan etkisi ölçülmüştür. Denek grupları seçilmiş ve seçilen gruplar sistematik şekilde değiştirilen ışık şartlarına tabii tutulmuştur. Ancak ışık azaldığında da, çoğaldığında da işçilerin veriminin arttığı gözlemlenmiştir. Deneyde aranan cevaplar bulunamamış sonuçlar araştırmacıları şaşırtmıştır. </a:t>
            </a:r>
          </a:p>
          <a:p>
            <a:r>
              <a:rPr lang="tr-TR" dirty="0" smtClean="0"/>
              <a:t>Işık deneylerinden sonra fabrika yetkilileri araştırmaları daha </a:t>
            </a:r>
            <a:r>
              <a:rPr lang="tr-TR" dirty="0" err="1" smtClean="0"/>
              <a:t>profösyönelce</a:t>
            </a:r>
            <a:r>
              <a:rPr lang="tr-TR" dirty="0" smtClean="0"/>
              <a:t> yürütme kararı alarak üniversitenin </a:t>
            </a:r>
            <a:r>
              <a:rPr lang="tr-TR" dirty="0" err="1" smtClean="0"/>
              <a:t>profösörleriyle</a:t>
            </a:r>
            <a:r>
              <a:rPr lang="tr-TR" dirty="0" smtClean="0"/>
              <a:t> işbirliğine gitti. Deneyler için kurulan ekibin başına Prof. </a:t>
            </a:r>
            <a:r>
              <a:rPr lang="tr-TR" dirty="0" err="1" smtClean="0"/>
              <a:t>Elton</a:t>
            </a:r>
            <a:r>
              <a:rPr lang="tr-TR" dirty="0" smtClean="0"/>
              <a:t> Mayo geçti. Akabinde röle montaj odası deneylerine başlandı. </a:t>
            </a:r>
            <a:endParaRPr lang="tr-TR" dirty="0"/>
          </a:p>
        </p:txBody>
      </p:sp>
    </p:spTree>
    <p:extLst>
      <p:ext uri="{BB962C8B-B14F-4D97-AF65-F5344CB8AC3E}">
        <p14:creationId xmlns:p14="http://schemas.microsoft.com/office/powerpoint/2010/main" val="278870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1241" y="1028343"/>
            <a:ext cx="9995338" cy="3693319"/>
          </a:xfrm>
          <a:prstGeom prst="rect">
            <a:avLst/>
          </a:prstGeom>
        </p:spPr>
        <p:txBody>
          <a:bodyPr wrap="square">
            <a:spAutoFit/>
          </a:bodyPr>
          <a:lstStyle/>
          <a:p>
            <a:r>
              <a:rPr lang="tr-TR" dirty="0" smtClean="0"/>
              <a:t>2.	Role Montaj Odası Deneyleri: </a:t>
            </a:r>
          </a:p>
          <a:p>
            <a:endParaRPr lang="tr-TR" dirty="0" smtClean="0"/>
          </a:p>
          <a:p>
            <a:r>
              <a:rPr lang="tr-TR" dirty="0" smtClean="0"/>
              <a:t>Röle Montaj Odası Deneyleri 13 farklı </a:t>
            </a:r>
            <a:r>
              <a:rPr lang="tr-TR" dirty="0" err="1" smtClean="0"/>
              <a:t>periyotda</a:t>
            </a:r>
            <a:r>
              <a:rPr lang="tr-TR" dirty="0" smtClean="0"/>
              <a:t> gerçekleştirilmiştir. Deneylerde fiziki çalışma şartlarında meydana gelecek değişmelerin verimliliğe etkisi araştırılmıştır. Fiziki faktör olarak dinlenme devrelerinin sayısı ve uzunluğu, iş günü ve iş haftasının uzunluğu ele alınmıştır. </a:t>
            </a:r>
          </a:p>
          <a:p>
            <a:endParaRPr lang="tr-TR" dirty="0" smtClean="0"/>
          </a:p>
          <a:p>
            <a:r>
              <a:rPr lang="tr-TR" dirty="0" smtClean="0"/>
              <a:t>Ancak deneyler büyük bir hüsranla sonuçlanmış ve başarısız olmuştur. Fiziki şartlar rutin aralıklarla tekrarlanmış olduğu halde üretim bir evvelki seviyede kalmamış artış göstermiştir. Böylece araştırmacılar üretim ve verimliliğin artışının salt fiziki şartlara bağlı olmadığını anlamışlardır. </a:t>
            </a:r>
          </a:p>
          <a:p>
            <a:endParaRPr lang="tr-TR" dirty="0" smtClean="0"/>
          </a:p>
          <a:p>
            <a:r>
              <a:rPr lang="tr-TR" dirty="0" smtClean="0"/>
              <a:t>Bu deneylerden sonrada araştırmacılar verimi etkileyen gerçek faktörün ne olduğunu anlayabilmek için deneylere devam etmiş, verim artış veya düşüşünün iktisadi teşvik edicilerden mi, yoksa sosyal çevre şartlarından mı kaynaklandığını bulmaya çalışmışlardır. </a:t>
            </a:r>
            <a:endParaRPr lang="tr-TR" dirty="0"/>
          </a:p>
        </p:txBody>
      </p:sp>
    </p:spTree>
    <p:extLst>
      <p:ext uri="{BB962C8B-B14F-4D97-AF65-F5344CB8AC3E}">
        <p14:creationId xmlns:p14="http://schemas.microsoft.com/office/powerpoint/2010/main" val="43507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3076" y="1443841"/>
            <a:ext cx="10005848" cy="3416320"/>
          </a:xfrm>
          <a:prstGeom prst="rect">
            <a:avLst/>
          </a:prstGeom>
        </p:spPr>
        <p:txBody>
          <a:bodyPr wrap="square">
            <a:spAutoFit/>
          </a:bodyPr>
          <a:lstStyle/>
          <a:p>
            <a:r>
              <a:rPr lang="tr-TR" dirty="0" smtClean="0"/>
              <a:t>3. II. Role Montaj Odası Deneyleri : </a:t>
            </a:r>
          </a:p>
          <a:p>
            <a:endParaRPr lang="tr-TR" dirty="0" smtClean="0"/>
          </a:p>
          <a:p>
            <a:r>
              <a:rPr lang="tr-TR" dirty="0" smtClean="0"/>
              <a:t>Araştırmacılar röle montaj odası deneylerine sosyal çevre şartlarının sonuçları karıştırıcı etkisinden arınmış, sadece ekonomik değişkeni ihtiva eden yeni bir deneyle devam ettiler. Burada, sosyal çevre şartlarında herhangi bir değişme meydana getirilmeksizin, yalnız ücret sisteminde meydana gelecek değişikliğin verimliliğe tesirini ölçmek gayesi güdüldü. Yani denek grubundaki işçilerin ücretleriyle oynandı. </a:t>
            </a:r>
          </a:p>
          <a:p>
            <a:endParaRPr lang="tr-TR" dirty="0" smtClean="0"/>
          </a:p>
          <a:p>
            <a:r>
              <a:rPr lang="tr-TR" dirty="0" smtClean="0"/>
              <a:t>Sonuçta yine tekrarlanan koşullar aynı sonuçları vermemiştir. Araştırmacılar iktisadi, ekonomik faktörlerin verim üzerindeki etkileri inkar edilemez olduğuna ancak bu faktörlerin üretime etkisinin sınırlı olduğuna karar vermişlerdir. Araştırmacılar bu deneyle de sorularına tam bir cevap bulamamış ve deneylere devam etmişlerdir.   </a:t>
            </a:r>
            <a:endParaRPr lang="tr-TR" dirty="0"/>
          </a:p>
        </p:txBody>
      </p:sp>
    </p:spTree>
    <p:extLst>
      <p:ext uri="{BB962C8B-B14F-4D97-AF65-F5344CB8AC3E}">
        <p14:creationId xmlns:p14="http://schemas.microsoft.com/office/powerpoint/2010/main" val="3581991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45324" y="1720840"/>
            <a:ext cx="10594428" cy="2308324"/>
          </a:xfrm>
          <a:prstGeom prst="rect">
            <a:avLst/>
          </a:prstGeom>
        </p:spPr>
        <p:txBody>
          <a:bodyPr wrap="square">
            <a:spAutoFit/>
          </a:bodyPr>
          <a:lstStyle/>
          <a:p>
            <a:r>
              <a:rPr lang="tr-TR" dirty="0" smtClean="0"/>
              <a:t>4. Mika Yarma Test Odası Deneyi : </a:t>
            </a:r>
          </a:p>
          <a:p>
            <a:endParaRPr lang="tr-TR" dirty="0" smtClean="0"/>
          </a:p>
          <a:p>
            <a:r>
              <a:rPr lang="tr-TR" dirty="0" smtClean="0"/>
              <a:t>Araştırmacılar ikinci röle montaj deneyinde sadece ekonomik değişken kullanmış net bir sonuca ulaşamamıştır. Bunun üzerine bu deneyi sadece sosyal çevre şartları değişkenini ihtiva eden yeni bir deney izledi. Böylece hiçbir ekonomik değişiklik meydana getirmeksizin, yalnız sosyal çevre şartlarındaki değişmelerin verimliliğe etkisini ölçmek gayesi güdülüyordu. Bunun için dinlenme molaları ve haftalık çalışma sürelerinin kısaltılması faktörleri ele alındı. Sonuç olarak ; diğer deneyler gibi bu deneyde verimliliği etkileyen ana faktörü nihai olarak belirtememiştir. Dolayısıyla bilimsel açıdan başarısızlığa uğramış sayılır.   </a:t>
            </a:r>
            <a:endParaRPr lang="tr-TR" dirty="0"/>
          </a:p>
        </p:txBody>
      </p:sp>
    </p:spTree>
    <p:extLst>
      <p:ext uri="{BB962C8B-B14F-4D97-AF65-F5344CB8AC3E}">
        <p14:creationId xmlns:p14="http://schemas.microsoft.com/office/powerpoint/2010/main" val="1497921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97572" y="2413338"/>
            <a:ext cx="8818180" cy="1754326"/>
          </a:xfrm>
          <a:prstGeom prst="rect">
            <a:avLst/>
          </a:prstGeom>
        </p:spPr>
        <p:txBody>
          <a:bodyPr wrap="square">
            <a:spAutoFit/>
          </a:bodyPr>
          <a:lstStyle/>
          <a:p>
            <a:pPr marL="342900" indent="-342900">
              <a:buAutoNum type="arabicPeriod" startAt="5"/>
            </a:pPr>
            <a:r>
              <a:rPr lang="tr-TR" dirty="0" smtClean="0"/>
              <a:t>Mülakat Programı : </a:t>
            </a:r>
          </a:p>
          <a:p>
            <a:endParaRPr lang="tr-TR" dirty="0" smtClean="0"/>
          </a:p>
          <a:p>
            <a:r>
              <a:rPr lang="tr-TR" dirty="0" smtClean="0"/>
              <a:t>Bütün işçilerle mülakat yapılarak, dürüst yorumları istenmiştir. </a:t>
            </a:r>
          </a:p>
          <a:p>
            <a:r>
              <a:rPr lang="tr-TR" dirty="0" smtClean="0"/>
              <a:t>•	Küçük gruplar üzerinde yapılan testlerin sonuçlarını doğrulamak , </a:t>
            </a:r>
          </a:p>
          <a:p>
            <a:r>
              <a:rPr lang="tr-TR" dirty="0" smtClean="0"/>
              <a:t>•	İyi bir işin çalışma koşullarını saptamak , </a:t>
            </a:r>
          </a:p>
          <a:p>
            <a:r>
              <a:rPr lang="tr-TR" dirty="0" smtClean="0"/>
              <a:t>•	İşçilerin işlerini sevip sevmediklerini öğrenmeyi amaçlamışlardır. </a:t>
            </a:r>
            <a:endParaRPr lang="tr-TR" dirty="0"/>
          </a:p>
        </p:txBody>
      </p:sp>
    </p:spTree>
    <p:extLst>
      <p:ext uri="{BB962C8B-B14F-4D97-AF65-F5344CB8AC3E}">
        <p14:creationId xmlns:p14="http://schemas.microsoft.com/office/powerpoint/2010/main" val="4204967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6855" y="1720840"/>
            <a:ext cx="9217573" cy="2585323"/>
          </a:xfrm>
          <a:prstGeom prst="rect">
            <a:avLst/>
          </a:prstGeom>
        </p:spPr>
        <p:txBody>
          <a:bodyPr wrap="square">
            <a:spAutoFit/>
          </a:bodyPr>
          <a:lstStyle/>
          <a:p>
            <a:pPr marL="342900" indent="-342900">
              <a:buAutoNum type="arabicPeriod" startAt="6"/>
            </a:pPr>
            <a:r>
              <a:rPr lang="tr-TR" dirty="0" smtClean="0"/>
              <a:t>Seri Bağlama Gözlem Odası Deneyi : </a:t>
            </a:r>
          </a:p>
          <a:p>
            <a:endParaRPr lang="tr-TR" dirty="0" smtClean="0"/>
          </a:p>
          <a:p>
            <a:r>
              <a:rPr lang="tr-TR" dirty="0" smtClean="0"/>
              <a:t>Bütün bu deneylerde çok az sayıda denekle ilgilenilmiş ve daha çok değişkenlerin birey üzerindeki etkilerine bakılmıştır. Fakat yavaş yavaş bireyin sosyal grubun bir parçası olduğu grubun bireyin davranışlarını etkilediği fark edilmeye başlandı. Bu nedenle, sosyal grup davranışlarının gözlemine ve grup üyelerinin tavır ve tutum, fikir, his ve inançlarının mülakatlarla belirlenmesine dayanan " Seri Bağlama Gözlem Odası " incelemesi yapıldı. Bu deneyin sonuçlarıyla </a:t>
            </a:r>
            <a:r>
              <a:rPr lang="tr-TR" dirty="0" err="1" smtClean="0"/>
              <a:t>Hawthorne</a:t>
            </a:r>
            <a:r>
              <a:rPr lang="tr-TR" dirty="0" smtClean="0"/>
              <a:t> araştırmaları da sonuçlanmıştır ve bu sonuçlar insan ilişkileri yaklaşımı denilen ve </a:t>
            </a:r>
            <a:r>
              <a:rPr lang="tr-TR" dirty="0" err="1" smtClean="0"/>
              <a:t>neoklasik</a:t>
            </a:r>
            <a:r>
              <a:rPr lang="tr-TR" dirty="0" smtClean="0"/>
              <a:t> teorinin başlangıcını teşkil eden yeni bir akımı oluşturmuştur. </a:t>
            </a:r>
            <a:endParaRPr lang="tr-TR" dirty="0"/>
          </a:p>
        </p:txBody>
      </p:sp>
    </p:spTree>
    <p:extLst>
      <p:ext uri="{BB962C8B-B14F-4D97-AF65-F5344CB8AC3E}">
        <p14:creationId xmlns:p14="http://schemas.microsoft.com/office/powerpoint/2010/main" val="372286655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1220</Words>
  <Application>Microsoft Office PowerPoint</Application>
  <PresentationFormat>Geniş ekran</PresentationFormat>
  <Paragraphs>70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2019-01-21T14:14:47Z</dcterms:created>
  <dcterms:modified xsi:type="dcterms:W3CDTF">2019-01-21T14:23:21Z</dcterms:modified>
</cp:coreProperties>
</file>