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4/7/2019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dirty="0"/>
              <a:t>4/7/2019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772C379-9A7C-4C87-A116-CBE9F58B04C5}" type="datetimeFigureOut">
              <a:rPr lang="en-US" dirty="0"/>
              <a:t>4/7/2019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4/7/2019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EDEBİYAT TARİHİ KİTAPLARI</a:t>
            </a:r>
            <a:endParaRPr lang="tr-TR" dirty="0"/>
          </a:p>
        </p:txBody>
      </p:sp>
    </p:spTree>
    <p:extLst>
      <p:ext uri="{BB962C8B-B14F-4D97-AF65-F5344CB8AC3E}">
        <p14:creationId xmlns:p14="http://schemas.microsoft.com/office/powerpoint/2010/main" val="335027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في الأدب الجاهلي (طه حسين) </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Cahiliye dönemi edebiyatı hakkında olup yedi bölümden oluşur.</a:t>
            </a:r>
          </a:p>
          <a:p>
            <a:pPr algn="just"/>
            <a:r>
              <a:rPr lang="tr-TR" b="1" dirty="0" smtClean="0">
                <a:solidFill>
                  <a:srgbClr val="FF0000"/>
                </a:solidFill>
              </a:rPr>
              <a:t>Birinci bölümde </a:t>
            </a:r>
            <a:r>
              <a:rPr lang="tr-TR" dirty="0" smtClean="0"/>
              <a:t>genel olarak edebiyat ve tarihi; </a:t>
            </a:r>
            <a:r>
              <a:rPr lang="tr-TR" b="1" dirty="0" smtClean="0">
                <a:solidFill>
                  <a:srgbClr val="FF0000"/>
                </a:solidFill>
              </a:rPr>
              <a:t>ikinci bölümde </a:t>
            </a:r>
            <a:r>
              <a:rPr lang="tr-TR" dirty="0" smtClean="0"/>
              <a:t>cahiliye dönemi hayatı ve cahiliye edebiyatı; </a:t>
            </a:r>
            <a:r>
              <a:rPr lang="tr-TR" b="1" dirty="0" smtClean="0">
                <a:solidFill>
                  <a:srgbClr val="FF0000"/>
                </a:solidFill>
              </a:rPr>
              <a:t>üçüncü bölümde </a:t>
            </a:r>
            <a:r>
              <a:rPr lang="tr-TR" dirty="0" smtClean="0"/>
              <a:t>cahiliye şiirindeki uydurmalar ve bu uydurmaların sebepleri; </a:t>
            </a:r>
            <a:r>
              <a:rPr lang="tr-TR" b="1" dirty="0" smtClean="0">
                <a:solidFill>
                  <a:srgbClr val="FF0000"/>
                </a:solidFill>
              </a:rPr>
              <a:t>dördüncü bölümde </a:t>
            </a:r>
            <a:r>
              <a:rPr lang="tr-TR" dirty="0" smtClean="0"/>
              <a:t>Yemen’deki şiir ve şairler; </a:t>
            </a:r>
            <a:r>
              <a:rPr lang="tr-TR" b="1" dirty="0" smtClean="0">
                <a:solidFill>
                  <a:srgbClr val="FF0000"/>
                </a:solidFill>
              </a:rPr>
              <a:t>beşinci bölümde </a:t>
            </a:r>
            <a:r>
              <a:rPr lang="tr-TR" dirty="0" err="1" smtClean="0"/>
              <a:t>Mudar’daki</a:t>
            </a:r>
            <a:r>
              <a:rPr lang="tr-TR" dirty="0" smtClean="0"/>
              <a:t> şiir ve şairler; </a:t>
            </a:r>
            <a:r>
              <a:rPr lang="tr-TR" b="1" dirty="0" smtClean="0">
                <a:solidFill>
                  <a:srgbClr val="FF0000"/>
                </a:solidFill>
              </a:rPr>
              <a:t>altıncı bölümde </a:t>
            </a:r>
            <a:r>
              <a:rPr lang="tr-TR" dirty="0" smtClean="0"/>
              <a:t>genel olarak Arap şiiri, muasır âlimlerin Arap şiiri hakkındaki görüşleri, Arap şiirinin çeşitleri ve şiir sanatları; </a:t>
            </a:r>
            <a:r>
              <a:rPr lang="tr-TR" b="1" dirty="0" smtClean="0">
                <a:solidFill>
                  <a:srgbClr val="FF0000"/>
                </a:solidFill>
              </a:rPr>
              <a:t>yedinci bölümde </a:t>
            </a:r>
            <a:r>
              <a:rPr lang="tr-TR" dirty="0" smtClean="0"/>
              <a:t>ise nesrin doğuşu, yazarın Arap nesri hakkındaki görüşleri ve cahiliye nesrinin değerlendirilmesi ele alınmaktadır.</a:t>
            </a:r>
          </a:p>
          <a:p>
            <a:pPr algn="just"/>
            <a:r>
              <a:rPr lang="tr-TR" dirty="0" smtClean="0"/>
              <a:t>Yazarın görüşleri sebebiyle </a:t>
            </a:r>
            <a:r>
              <a:rPr lang="tr-TR" dirty="0" err="1" smtClean="0"/>
              <a:t>sözkonusu</a:t>
            </a:r>
            <a:r>
              <a:rPr lang="tr-TR" dirty="0" smtClean="0"/>
              <a:t> eser Arap ilmi çevrelerinde geniş tepkilere yol açmış,  esere ve yazara yönelik eleştiriler birçok gazete ve dergide yayınlanarak bu anlamda eserler kaleme alınmıştır.</a:t>
            </a:r>
          </a:p>
          <a:p>
            <a:pPr algn="just"/>
            <a:r>
              <a:rPr lang="tr-TR" dirty="0" smtClean="0"/>
              <a:t>İlk defa 1927 yılında Kahire’de yayınlanmış, sonraki yıllarda pek çok defa basılmıştır.</a:t>
            </a:r>
          </a:p>
        </p:txBody>
      </p:sp>
    </p:spTree>
    <p:extLst>
      <p:ext uri="{BB962C8B-B14F-4D97-AF65-F5344CB8AC3E}">
        <p14:creationId xmlns:p14="http://schemas.microsoft.com/office/powerpoint/2010/main" val="285042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17567"/>
            <a:ext cx="3546566" cy="548640"/>
          </a:xfrm>
        </p:spPr>
        <p:txBody>
          <a:bodyPr/>
          <a:lstStyle/>
          <a:p>
            <a:pPr algn="ctr"/>
            <a:r>
              <a:rPr lang="ar-KW" dirty="0" smtClean="0"/>
              <a:t>طه حسين  </a:t>
            </a:r>
            <a:endParaRPr lang="tr-TR" dirty="0"/>
          </a:p>
        </p:txBody>
      </p:sp>
      <p:sp>
        <p:nvSpPr>
          <p:cNvPr id="4" name="Metin Yer Tutucusu 3"/>
          <p:cNvSpPr>
            <a:spLocks noGrp="1"/>
          </p:cNvSpPr>
          <p:nvPr>
            <p:ph type="body" sz="half" idx="2"/>
          </p:nvPr>
        </p:nvSpPr>
        <p:spPr>
          <a:xfrm>
            <a:off x="8334102" y="666208"/>
            <a:ext cx="3762104" cy="5512524"/>
          </a:xfrm>
        </p:spPr>
        <p:txBody>
          <a:bodyPr>
            <a:noAutofit/>
          </a:bodyPr>
          <a:lstStyle/>
          <a:p>
            <a:pPr algn="just"/>
            <a:r>
              <a:rPr lang="tr-TR" sz="1800" dirty="0" smtClean="0"/>
              <a:t>Mısır’da doğmuştur. On üç çocuklu bir ailenin yedinci çocuğudur.</a:t>
            </a:r>
          </a:p>
          <a:p>
            <a:pPr algn="just"/>
            <a:r>
              <a:rPr lang="tr-TR" sz="1800" dirty="0" smtClean="0"/>
              <a:t>Küçük yaşta görme duyusunu kaybetmiştir.</a:t>
            </a:r>
          </a:p>
          <a:p>
            <a:pPr algn="just"/>
            <a:r>
              <a:rPr lang="tr-TR" sz="1800" dirty="0" smtClean="0"/>
              <a:t>1902’de </a:t>
            </a:r>
            <a:r>
              <a:rPr lang="tr-TR" sz="1800" dirty="0" err="1" smtClean="0"/>
              <a:t>Ezher’e</a:t>
            </a:r>
            <a:r>
              <a:rPr lang="tr-TR" sz="1800" dirty="0" smtClean="0"/>
              <a:t> girmiş ve burada ilk-orta öğrenimini tamamlamıştır.</a:t>
            </a:r>
          </a:p>
          <a:p>
            <a:pPr algn="just"/>
            <a:r>
              <a:rPr lang="tr-TR" sz="1800" dirty="0" smtClean="0"/>
              <a:t>Daha sonra Mısır Üniversitesi’nin Edebiyat bölümüne kaydolmuştur.</a:t>
            </a:r>
          </a:p>
          <a:p>
            <a:pPr algn="just"/>
            <a:r>
              <a:rPr lang="tr-TR" sz="1800" dirty="0" smtClean="0"/>
              <a:t>1914 yılında Mısır Üniversitesi’nin ilk mezunu olarak </a:t>
            </a:r>
            <a:r>
              <a:rPr lang="tr-TR" sz="1800" dirty="0" err="1" smtClean="0"/>
              <a:t>Târîhu</a:t>
            </a:r>
            <a:r>
              <a:rPr lang="tr-TR" sz="1800" dirty="0" smtClean="0"/>
              <a:t> </a:t>
            </a:r>
            <a:r>
              <a:rPr lang="tr-TR" sz="1800" dirty="0" err="1" smtClean="0"/>
              <a:t>Ebi’l</a:t>
            </a:r>
            <a:r>
              <a:rPr lang="tr-TR" sz="1800" dirty="0" smtClean="0"/>
              <a:t>- ‘</a:t>
            </a:r>
            <a:r>
              <a:rPr lang="tr-TR" sz="1800" dirty="0" err="1" smtClean="0"/>
              <a:t>Alâ</a:t>
            </a:r>
            <a:r>
              <a:rPr lang="tr-TR" sz="1800" dirty="0" smtClean="0"/>
              <a:t> el-</a:t>
            </a:r>
            <a:r>
              <a:rPr lang="tr-TR" sz="1800" dirty="0" err="1" smtClean="0"/>
              <a:t>Ma</a:t>
            </a:r>
            <a:r>
              <a:rPr lang="tr-TR" sz="1800" dirty="0" smtClean="0"/>
              <a:t> ‘</a:t>
            </a:r>
            <a:r>
              <a:rPr lang="tr-TR" sz="1800" dirty="0" err="1" smtClean="0"/>
              <a:t>arrî</a:t>
            </a:r>
            <a:r>
              <a:rPr lang="tr-TR" sz="1800" dirty="0"/>
              <a:t> </a:t>
            </a:r>
            <a:r>
              <a:rPr lang="tr-TR" sz="1800" dirty="0" smtClean="0"/>
              <a:t>adlı doktora teziyle doktor </a:t>
            </a:r>
            <a:r>
              <a:rPr lang="tr-TR" sz="1800" dirty="0"/>
              <a:t>u</a:t>
            </a:r>
            <a:r>
              <a:rPr lang="tr-TR" sz="1800" dirty="0" smtClean="0"/>
              <a:t>nvanı </a:t>
            </a:r>
            <a:r>
              <a:rPr lang="tr-TR" sz="1800" dirty="0" smtClean="0"/>
              <a:t>almıştır. </a:t>
            </a:r>
          </a:p>
          <a:p>
            <a:pPr algn="just"/>
            <a:r>
              <a:rPr lang="tr-TR" sz="1800" dirty="0" smtClean="0"/>
              <a:t>Paris’e giderek bir dönem orada eğitim alıp, yaşamıştır. </a:t>
            </a:r>
          </a:p>
        </p:txBody>
      </p:sp>
      <p:pic>
        <p:nvPicPr>
          <p:cNvPr id="3074" name="Picture 2" descr="Image result for taha hÃ¼seyin"/>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3005" b="23005"/>
          <a:stretch>
            <a:fillRect/>
          </a:stretch>
        </p:blipFill>
        <p:spPr bwMode="auto">
          <a:xfrm>
            <a:off x="-1" y="0"/>
            <a:ext cx="83341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48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17567"/>
            <a:ext cx="3200400" cy="548640"/>
          </a:xfrm>
        </p:spPr>
        <p:txBody>
          <a:bodyPr/>
          <a:lstStyle/>
          <a:p>
            <a:pPr algn="ctr"/>
            <a:r>
              <a:rPr lang="ar-KW" dirty="0" smtClean="0"/>
              <a:t>طه حسين  </a:t>
            </a:r>
            <a:endParaRPr lang="tr-TR" dirty="0"/>
          </a:p>
        </p:txBody>
      </p:sp>
      <p:sp>
        <p:nvSpPr>
          <p:cNvPr id="4" name="Metin Yer Tutucusu 3"/>
          <p:cNvSpPr>
            <a:spLocks noGrp="1"/>
          </p:cNvSpPr>
          <p:nvPr>
            <p:ph type="body" sz="half" idx="2"/>
          </p:nvPr>
        </p:nvSpPr>
        <p:spPr>
          <a:xfrm>
            <a:off x="8334102" y="692331"/>
            <a:ext cx="3762104" cy="5473337"/>
          </a:xfrm>
        </p:spPr>
        <p:txBody>
          <a:bodyPr>
            <a:noAutofit/>
          </a:bodyPr>
          <a:lstStyle/>
          <a:p>
            <a:pPr algn="just"/>
            <a:r>
              <a:rPr lang="tr-TR" sz="1600" dirty="0" smtClean="0"/>
              <a:t>Mısır’a döndükten sonra, 1925’te Mısır Üniversitesi’nde Arap Edebiyatı Bölümü Başkanı oldu. Bu dönemde </a:t>
            </a:r>
            <a:r>
              <a:rPr lang="tr-TR" sz="1600" dirty="0" err="1" smtClean="0"/>
              <a:t>Fi’ş-şi</a:t>
            </a:r>
            <a:r>
              <a:rPr lang="tr-TR" sz="1600" dirty="0" smtClean="0"/>
              <a:t> ‘</a:t>
            </a:r>
            <a:r>
              <a:rPr lang="tr-TR" sz="1600" dirty="0" err="1" smtClean="0"/>
              <a:t>ri’l</a:t>
            </a:r>
            <a:r>
              <a:rPr lang="tr-TR" sz="1600" dirty="0" smtClean="0"/>
              <a:t>-Cahili adlı eseri yüzünden sapkınlıkla itham edilmiş, eseri yasaklanmıştır.</a:t>
            </a:r>
          </a:p>
          <a:p>
            <a:pPr algn="just"/>
            <a:r>
              <a:rPr lang="tr-TR" sz="1600" dirty="0" smtClean="0"/>
              <a:t>1928’de Edebiyat Fakültesi Dekanlığına getirilmiş; ancak siyasi sebeplerle istifa etmek zorunda kalmıştır.</a:t>
            </a:r>
          </a:p>
          <a:p>
            <a:pPr algn="just"/>
            <a:r>
              <a:rPr lang="tr-TR" sz="1600" dirty="0" smtClean="0"/>
              <a:t>1930’da Edebiyat Fakültesi’ne ilk Mısırlı Dekan olarak tayin </a:t>
            </a:r>
            <a:r>
              <a:rPr lang="tr-TR" sz="1600" dirty="0" smtClean="0"/>
              <a:t>edilmiştir. </a:t>
            </a:r>
            <a:r>
              <a:rPr lang="tr-TR" sz="1600" dirty="0" smtClean="0"/>
              <a:t>1932’de politik yazıları sebebiyle görevden </a:t>
            </a:r>
            <a:r>
              <a:rPr lang="tr-TR" sz="1600" dirty="0" smtClean="0"/>
              <a:t>alınmıştır. </a:t>
            </a:r>
            <a:endParaRPr lang="tr-TR" sz="1600" dirty="0" smtClean="0"/>
          </a:p>
          <a:p>
            <a:pPr algn="just"/>
            <a:r>
              <a:rPr lang="tr-TR" sz="1600" dirty="0" smtClean="0"/>
              <a:t>1934’te Üniversiteye alınmış, 1936-1939 </a:t>
            </a:r>
            <a:r>
              <a:rPr lang="tr-TR" sz="1600" dirty="0"/>
              <a:t>yıllarında Edebiyat Fakültesi dekanlığı </a:t>
            </a:r>
            <a:r>
              <a:rPr lang="tr-TR" sz="1600" dirty="0" smtClean="0"/>
              <a:t>yapmıştır.  </a:t>
            </a:r>
          </a:p>
        </p:txBody>
      </p:sp>
      <p:pic>
        <p:nvPicPr>
          <p:cNvPr id="3078" name="Picture 6" descr="Image result for taha hÃ¼seyin"/>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11" b="1611"/>
          <a:stretch>
            <a:fillRect/>
          </a:stretch>
        </p:blipFill>
        <p:spPr bwMode="auto">
          <a:xfrm>
            <a:off x="0" y="365761"/>
            <a:ext cx="4376057" cy="57999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Ã¼nlerin Kitab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846" y="117567"/>
            <a:ext cx="2547256" cy="30697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Vadedilen GÃ¼n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160" y="365760"/>
            <a:ext cx="2220686" cy="282157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ahiliye Åiiri Ãzer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846" y="3187337"/>
            <a:ext cx="2468881" cy="297833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Va'du'l-Hak HaksÃ¶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6160" y="3278777"/>
            <a:ext cx="2468880" cy="288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3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9640" y="117567"/>
            <a:ext cx="3200400" cy="548640"/>
          </a:xfrm>
        </p:spPr>
        <p:txBody>
          <a:bodyPr/>
          <a:lstStyle/>
          <a:p>
            <a:pPr algn="ctr"/>
            <a:r>
              <a:rPr lang="ar-KW" dirty="0" smtClean="0"/>
              <a:t>طه حسين  </a:t>
            </a:r>
            <a:endParaRPr lang="tr-TR" dirty="0"/>
          </a:p>
        </p:txBody>
      </p:sp>
      <p:sp>
        <p:nvSpPr>
          <p:cNvPr id="4" name="Metin Yer Tutucusu 3"/>
          <p:cNvSpPr>
            <a:spLocks noGrp="1"/>
          </p:cNvSpPr>
          <p:nvPr>
            <p:ph type="body" sz="half" idx="2"/>
          </p:nvPr>
        </p:nvSpPr>
        <p:spPr>
          <a:xfrm>
            <a:off x="8334102" y="666206"/>
            <a:ext cx="3762104" cy="6087291"/>
          </a:xfrm>
        </p:spPr>
        <p:txBody>
          <a:bodyPr>
            <a:noAutofit/>
          </a:bodyPr>
          <a:lstStyle/>
          <a:p>
            <a:pPr algn="just"/>
            <a:r>
              <a:rPr lang="tr-TR" sz="1600" dirty="0" smtClean="0"/>
              <a:t>1942-1944 </a:t>
            </a:r>
            <a:r>
              <a:rPr lang="tr-TR" sz="1600" dirty="0"/>
              <a:t>yıllarında İskenderiye Üniversitesi’nin (</a:t>
            </a:r>
            <a:r>
              <a:rPr lang="tr-TR" sz="1600" dirty="0" err="1"/>
              <a:t>Câmiatü</a:t>
            </a:r>
            <a:r>
              <a:rPr lang="tr-TR" sz="1600" dirty="0"/>
              <a:t> </a:t>
            </a:r>
            <a:r>
              <a:rPr lang="tr-TR" sz="1600" dirty="0" err="1"/>
              <a:t>Fârûk</a:t>
            </a:r>
            <a:r>
              <a:rPr lang="tr-TR" sz="1600" dirty="0"/>
              <a:t> el-evvel) kuruluşunda rol aldı ve bu üniversitenin ilk rektörü </a:t>
            </a:r>
            <a:r>
              <a:rPr lang="tr-TR" sz="1600" dirty="0" smtClean="0"/>
              <a:t>olmuştur. </a:t>
            </a:r>
            <a:endParaRPr lang="tr-TR" sz="1600" dirty="0" smtClean="0"/>
          </a:p>
          <a:p>
            <a:pPr algn="just"/>
            <a:r>
              <a:rPr lang="tr-TR" sz="1600" dirty="0" smtClean="0"/>
              <a:t>1944’te </a:t>
            </a:r>
            <a:r>
              <a:rPr lang="tr-TR" sz="1600" dirty="0"/>
              <a:t>yaş haddinden emekliye ayrıldı. </a:t>
            </a:r>
            <a:endParaRPr lang="tr-TR" sz="1600" dirty="0" smtClean="0"/>
          </a:p>
          <a:p>
            <a:pPr algn="just"/>
            <a:r>
              <a:rPr lang="tr-TR" sz="1600" dirty="0" smtClean="0"/>
              <a:t>1945-1948 </a:t>
            </a:r>
            <a:r>
              <a:rPr lang="tr-TR" sz="1600" dirty="0"/>
              <a:t>yılları arasında kendi kurduğu yayınevi ve onun yayın organı olan el-</a:t>
            </a:r>
            <a:r>
              <a:rPr lang="tr-TR" sz="1600" dirty="0" err="1"/>
              <a:t>Kâtibü’l</a:t>
            </a:r>
            <a:r>
              <a:rPr lang="tr-TR" sz="1600" dirty="0"/>
              <a:t>-</a:t>
            </a:r>
            <a:r>
              <a:rPr lang="tr-TR" sz="1600" dirty="0" err="1"/>
              <a:t>Mıṣrî’nin</a:t>
            </a:r>
            <a:r>
              <a:rPr lang="tr-TR" sz="1600" dirty="0"/>
              <a:t> yöneticiliğini </a:t>
            </a:r>
            <a:r>
              <a:rPr lang="tr-TR" sz="1600" dirty="0" smtClean="0"/>
              <a:t>yapmıştır. </a:t>
            </a:r>
            <a:endParaRPr lang="tr-TR" sz="1600" dirty="0" smtClean="0"/>
          </a:p>
          <a:p>
            <a:pPr algn="just"/>
            <a:r>
              <a:rPr lang="tr-TR" sz="1600" dirty="0" err="1" smtClean="0"/>
              <a:t>Tâhâ</a:t>
            </a:r>
            <a:r>
              <a:rPr lang="tr-TR" sz="1600" dirty="0" smtClean="0"/>
              <a:t> </a:t>
            </a:r>
            <a:r>
              <a:rPr lang="tr-TR" sz="1600" dirty="0"/>
              <a:t>Hüseyin, kariyerinin zirvesine 1950’de tayin edildiği ve iki yıl sürdürebildiği Eğitim bakanlığı döneminde </a:t>
            </a:r>
            <a:r>
              <a:rPr lang="tr-TR" sz="1600" dirty="0" smtClean="0"/>
              <a:t>ulaşmıştır. </a:t>
            </a:r>
            <a:endParaRPr lang="tr-TR" sz="1600" dirty="0" smtClean="0"/>
          </a:p>
          <a:p>
            <a:pPr algn="just"/>
            <a:r>
              <a:rPr lang="tr-TR" sz="1600" dirty="0" smtClean="0"/>
              <a:t>1963’te </a:t>
            </a:r>
            <a:r>
              <a:rPr lang="tr-TR" sz="1600" dirty="0" err="1"/>
              <a:t>Ahmed</a:t>
            </a:r>
            <a:r>
              <a:rPr lang="tr-TR" sz="1600" dirty="0"/>
              <a:t> </a:t>
            </a:r>
            <a:r>
              <a:rPr lang="tr-TR" sz="1600" dirty="0" err="1"/>
              <a:t>Lutfî</a:t>
            </a:r>
            <a:r>
              <a:rPr lang="tr-TR" sz="1600" dirty="0"/>
              <a:t> es-</a:t>
            </a:r>
            <a:r>
              <a:rPr lang="tr-TR" sz="1600" dirty="0" err="1"/>
              <a:t>Seyyid’in</a:t>
            </a:r>
            <a:r>
              <a:rPr lang="tr-TR" sz="1600" dirty="0"/>
              <a:t> ölümü üzerine 1940 yılından beri faal üye olarak çalıştığı </a:t>
            </a:r>
            <a:r>
              <a:rPr lang="tr-TR" sz="1600" dirty="0" err="1"/>
              <a:t>Mecmaʿu’l-luġati’l-ʿArabiyye’nin</a:t>
            </a:r>
            <a:r>
              <a:rPr lang="tr-TR" sz="1600" dirty="0"/>
              <a:t> başkanlığına seçildi ve hayatının sonuna kadar bu görevi </a:t>
            </a:r>
            <a:r>
              <a:rPr lang="tr-TR" sz="1600" dirty="0" smtClean="0"/>
              <a:t>sürdürmüştür</a:t>
            </a:r>
            <a:r>
              <a:rPr lang="tr-TR" sz="1600" dirty="0" smtClean="0"/>
              <a:t>. </a:t>
            </a:r>
            <a:endParaRPr lang="tr-TR" sz="1600" dirty="0" smtClean="0"/>
          </a:p>
          <a:p>
            <a:pPr algn="just"/>
            <a:r>
              <a:rPr lang="tr-TR" sz="1600" dirty="0" smtClean="0"/>
              <a:t>1973’te </a:t>
            </a:r>
            <a:r>
              <a:rPr lang="tr-TR" sz="1600" dirty="0"/>
              <a:t>Kahire’de </a:t>
            </a:r>
            <a:r>
              <a:rPr lang="tr-TR" sz="1600" dirty="0" smtClean="0"/>
              <a:t>vefat etmiştir.</a:t>
            </a:r>
            <a:r>
              <a:rPr lang="tr-TR" sz="1600" dirty="0"/>
              <a:t> </a:t>
            </a:r>
            <a:endParaRPr lang="tr-TR" sz="1600" dirty="0" smtClean="0"/>
          </a:p>
        </p:txBody>
      </p:sp>
      <p:pic>
        <p:nvPicPr>
          <p:cNvPr id="4100" name="Picture 4" descr="Image result for taha hÃ¼seyin"/>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9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1074" y="484632"/>
            <a:ext cx="10697174" cy="1396419"/>
          </a:xfrm>
        </p:spPr>
        <p:txBody>
          <a:bodyPr/>
          <a:lstStyle/>
          <a:p>
            <a:pPr algn="ctr"/>
            <a:r>
              <a:rPr lang="ar-KW" dirty="0" smtClean="0"/>
              <a:t>في الأدب الحديث (الدسوقي)</a:t>
            </a:r>
            <a:endParaRPr lang="tr-TR" dirty="0"/>
          </a:p>
        </p:txBody>
      </p:sp>
      <p:sp>
        <p:nvSpPr>
          <p:cNvPr id="3" name="İçerik Yer Tutucusu 2"/>
          <p:cNvSpPr>
            <a:spLocks noGrp="1"/>
          </p:cNvSpPr>
          <p:nvPr>
            <p:ph idx="1"/>
          </p:nvPr>
        </p:nvSpPr>
        <p:spPr>
          <a:xfrm>
            <a:off x="431074" y="1881051"/>
            <a:ext cx="10697174" cy="4402183"/>
          </a:xfrm>
        </p:spPr>
        <p:txBody>
          <a:bodyPr>
            <a:normAutofit/>
          </a:bodyPr>
          <a:lstStyle/>
          <a:p>
            <a:pPr algn="just"/>
            <a:r>
              <a:rPr lang="tr-TR" dirty="0" smtClean="0"/>
              <a:t>‘</a:t>
            </a:r>
            <a:r>
              <a:rPr lang="tr-TR" dirty="0" err="1" smtClean="0"/>
              <a:t>Umer</a:t>
            </a:r>
            <a:r>
              <a:rPr lang="tr-TR" dirty="0" smtClean="0"/>
              <a:t> </a:t>
            </a:r>
            <a:r>
              <a:rPr lang="tr-TR" dirty="0" err="1" smtClean="0"/>
              <a:t>ed-Dusûkî</a:t>
            </a:r>
            <a:r>
              <a:rPr lang="tr-TR" dirty="0" smtClean="0"/>
              <a:t>, </a:t>
            </a:r>
            <a:r>
              <a:rPr lang="tr-TR" dirty="0" err="1" smtClean="0"/>
              <a:t>Fi’l-edebi’l-hadîs</a:t>
            </a:r>
            <a:r>
              <a:rPr lang="tr-TR" dirty="0" smtClean="0"/>
              <a:t> adlı eserinde yeni dönem Arap edebiyatını ele almaktadır.</a:t>
            </a:r>
          </a:p>
          <a:p>
            <a:pPr algn="just"/>
            <a:r>
              <a:rPr lang="tr-TR" dirty="0" smtClean="0"/>
              <a:t>İki cilt olarak telif edilen eserin ilk cildi beş bölüm altında ele alınmıştır.</a:t>
            </a:r>
          </a:p>
          <a:p>
            <a:pPr algn="just"/>
            <a:r>
              <a:rPr lang="tr-TR" dirty="0" smtClean="0"/>
              <a:t>Eserde; Mısır, Suriye ve Lübnan’daki edebi kalkınma ve bu kalkınmada payı olan belli başlı edip ve şairler; Arap şiirinin canlanması; Mısır’daki yabancı kültürler ve bu kültürlerin etkileri; milli uyanış ve şairlerin, ediplerin bu uyanıştaki rolleri; edebi tenkit; </a:t>
            </a:r>
            <a:r>
              <a:rPr lang="tr-TR" dirty="0" err="1" smtClean="0"/>
              <a:t>Mahmûd</a:t>
            </a:r>
            <a:r>
              <a:rPr lang="tr-TR" dirty="0" smtClean="0"/>
              <a:t> Samî el-</a:t>
            </a:r>
            <a:r>
              <a:rPr lang="tr-TR" dirty="0" err="1" smtClean="0"/>
              <a:t>Bârûdî’den</a:t>
            </a:r>
            <a:r>
              <a:rPr lang="tr-TR" dirty="0" smtClean="0"/>
              <a:t> sonra Arap şiirinin durumunu; geleneksel şiir akımı ile bu akımın belli başlı temsilcileri ele alınmıştır.</a:t>
            </a:r>
          </a:p>
          <a:p>
            <a:pPr algn="just"/>
            <a:r>
              <a:rPr lang="tr-TR" b="1" dirty="0" smtClean="0">
                <a:solidFill>
                  <a:srgbClr val="C00000"/>
                </a:solidFill>
              </a:rPr>
              <a:t>**</a:t>
            </a:r>
            <a:r>
              <a:rPr lang="tr-TR" b="1" dirty="0" err="1" smtClean="0">
                <a:solidFill>
                  <a:srgbClr val="C00000"/>
                </a:solidFill>
              </a:rPr>
              <a:t>Bârûdî’ye</a:t>
            </a:r>
            <a:r>
              <a:rPr lang="tr-TR" b="1" dirty="0" smtClean="0">
                <a:solidFill>
                  <a:srgbClr val="C00000"/>
                </a:solidFill>
              </a:rPr>
              <a:t> geri dönelim (şiir mecmuaları başlığı altında işlemiştik): </a:t>
            </a:r>
            <a:r>
              <a:rPr lang="tr-TR" dirty="0" err="1"/>
              <a:t>Muhtârâtu</a:t>
            </a:r>
            <a:r>
              <a:rPr lang="tr-TR" dirty="0"/>
              <a:t> </a:t>
            </a:r>
            <a:r>
              <a:rPr lang="tr-TR" dirty="0" err="1"/>
              <a:t>Bârûdî</a:t>
            </a:r>
            <a:r>
              <a:rPr lang="tr-TR" dirty="0"/>
              <a:t> adlı </a:t>
            </a:r>
            <a:r>
              <a:rPr lang="tr-TR" dirty="0" smtClean="0"/>
              <a:t>eserin sahibiydi.  </a:t>
            </a:r>
            <a:r>
              <a:rPr lang="tr-TR" dirty="0"/>
              <a:t>Beşşâr b. </a:t>
            </a:r>
            <a:r>
              <a:rPr lang="tr-TR" dirty="0" err="1"/>
              <a:t>Burd</a:t>
            </a:r>
            <a:r>
              <a:rPr lang="tr-TR" dirty="0"/>
              <a:t>, </a:t>
            </a:r>
            <a:r>
              <a:rPr lang="tr-TR" dirty="0" err="1"/>
              <a:t>Ebû</a:t>
            </a:r>
            <a:r>
              <a:rPr lang="tr-TR" dirty="0"/>
              <a:t> </a:t>
            </a:r>
            <a:r>
              <a:rPr lang="tr-TR" dirty="0" err="1"/>
              <a:t>Nuvâs</a:t>
            </a:r>
            <a:r>
              <a:rPr lang="tr-TR" dirty="0"/>
              <a:t>, el-</a:t>
            </a:r>
            <a:r>
              <a:rPr lang="tr-TR" dirty="0" err="1"/>
              <a:t>Mutenebbî</a:t>
            </a:r>
            <a:r>
              <a:rPr lang="tr-TR" dirty="0"/>
              <a:t>, </a:t>
            </a:r>
            <a:r>
              <a:rPr lang="tr-TR" dirty="0" err="1"/>
              <a:t>İbnu’l-Mu’tezz</a:t>
            </a:r>
            <a:r>
              <a:rPr lang="tr-TR" dirty="0"/>
              <a:t> gibi birçok şairin şiirlerinden seçmelere yer vermişti. İbn </a:t>
            </a:r>
            <a:r>
              <a:rPr lang="tr-TR" dirty="0" err="1"/>
              <a:t>Sellâm</a:t>
            </a:r>
            <a:r>
              <a:rPr lang="tr-TR" dirty="0"/>
              <a:t> el-</a:t>
            </a:r>
            <a:r>
              <a:rPr lang="tr-TR" dirty="0" err="1"/>
              <a:t>Cumahî’nin</a:t>
            </a:r>
            <a:r>
              <a:rPr lang="tr-TR" dirty="0"/>
              <a:t> </a:t>
            </a:r>
            <a:r>
              <a:rPr lang="tr-TR" dirty="0" err="1"/>
              <a:t>Tabakât’ındaki</a:t>
            </a:r>
            <a:r>
              <a:rPr lang="tr-TR" dirty="0"/>
              <a:t> sıralamayı esas almış, şairleri sıralarken mevkilerine göre değil önce yaşamış olmalarını gözetmişti. Anlaşılması zor kısımlar için kısa açıklamalar vererek, şairlerin biyografilerini de ele almıştı.</a:t>
            </a:r>
          </a:p>
          <a:p>
            <a:endParaRPr lang="tr-TR" dirty="0">
              <a:latin typeface="Times New Roman" panose="02020603050405020304" pitchFamily="18" charset="0"/>
              <a:cs typeface="Times New Roman" panose="02020603050405020304" pitchFamily="18" charset="0"/>
            </a:endParaRPr>
          </a:p>
          <a:p>
            <a:endParaRPr lang="tr-TR" b="1" dirty="0" smtClean="0">
              <a:solidFill>
                <a:srgbClr val="C00000"/>
              </a:solidFill>
            </a:endParaRPr>
          </a:p>
        </p:txBody>
      </p:sp>
    </p:spTree>
    <p:extLst>
      <p:ext uri="{BB962C8B-B14F-4D97-AF65-F5344CB8AC3E}">
        <p14:creationId xmlns:p14="http://schemas.microsoft.com/office/powerpoint/2010/main" val="372769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الأدب الأندلسي (أحمد هيكل)</a:t>
            </a:r>
            <a:endParaRPr lang="tr-TR" dirty="0"/>
          </a:p>
        </p:txBody>
      </p:sp>
      <p:sp>
        <p:nvSpPr>
          <p:cNvPr id="3" name="İçerik Yer Tutucusu 2"/>
          <p:cNvSpPr>
            <a:spLocks noGrp="1"/>
          </p:cNvSpPr>
          <p:nvPr>
            <p:ph sz="half" idx="1"/>
          </p:nvPr>
        </p:nvSpPr>
        <p:spPr/>
        <p:txBody>
          <a:bodyPr>
            <a:normAutofit fontScale="92500" lnSpcReduction="10000"/>
          </a:bodyPr>
          <a:lstStyle/>
          <a:p>
            <a:pPr algn="just"/>
            <a:r>
              <a:rPr lang="tr-TR" dirty="0" err="1" smtClean="0"/>
              <a:t>Ahmed</a:t>
            </a:r>
            <a:r>
              <a:rPr lang="tr-TR" dirty="0" smtClean="0"/>
              <a:t> Heykel, el-</a:t>
            </a:r>
            <a:r>
              <a:rPr lang="tr-TR" dirty="0" err="1" smtClean="0"/>
              <a:t>Edebu’l</a:t>
            </a:r>
            <a:r>
              <a:rPr lang="tr-TR" dirty="0" smtClean="0"/>
              <a:t>-</a:t>
            </a:r>
            <a:r>
              <a:rPr lang="tr-TR" dirty="0" err="1" smtClean="0"/>
              <a:t>endelusî</a:t>
            </a:r>
            <a:r>
              <a:rPr lang="tr-TR" dirty="0" smtClean="0"/>
              <a:t> kitabında fethinden itibaren </a:t>
            </a:r>
            <a:r>
              <a:rPr lang="tr-TR" dirty="0" err="1" smtClean="0"/>
              <a:t>Emevilerin</a:t>
            </a:r>
            <a:r>
              <a:rPr lang="tr-TR" dirty="0" smtClean="0"/>
              <a:t> hilafetinin çöküşünden sonra </a:t>
            </a:r>
            <a:r>
              <a:rPr lang="tr-TR" dirty="0" err="1" smtClean="0"/>
              <a:t>Cevherîlerin</a:t>
            </a:r>
            <a:r>
              <a:rPr lang="tr-TR" dirty="0" smtClean="0"/>
              <a:t> hakimiyetine kadar yaklaşık (712-1031) 400 yıllık bir dönemi ele almıştır.</a:t>
            </a:r>
          </a:p>
          <a:p>
            <a:pPr algn="just"/>
            <a:r>
              <a:rPr lang="tr-TR" dirty="0" smtClean="0"/>
              <a:t>Endülüs’teki Arap edebiyat tarihini anlatmıştır.</a:t>
            </a:r>
          </a:p>
          <a:p>
            <a:pPr algn="just"/>
            <a:r>
              <a:rPr lang="tr-TR" dirty="0" smtClean="0"/>
              <a:t>Siyasi, sosyal, kültürel ve dini hayat hakkında bilgi veren bir mukaddimeden sonra eserini Valiler, Emirlikler, Emirlikler arası mücadele, Hilafet, </a:t>
            </a:r>
            <a:r>
              <a:rPr lang="tr-TR" dirty="0" err="1" smtClean="0"/>
              <a:t>Hâcibler</a:t>
            </a:r>
            <a:r>
              <a:rPr lang="tr-TR" dirty="0" smtClean="0"/>
              <a:t>, iç karışıklıklar başlıkları altında altı bölüme ayırmıştır.</a:t>
            </a:r>
            <a:endParaRPr lang="tr-TR" dirty="0"/>
          </a:p>
        </p:txBody>
      </p:sp>
      <p:sp>
        <p:nvSpPr>
          <p:cNvPr id="4" name="İçerik Yer Tutucusu 3"/>
          <p:cNvSpPr>
            <a:spLocks noGrp="1"/>
          </p:cNvSpPr>
          <p:nvPr>
            <p:ph sz="half" idx="2"/>
          </p:nvPr>
        </p:nvSpPr>
        <p:spPr/>
        <p:txBody>
          <a:bodyPr>
            <a:noAutofit/>
          </a:bodyPr>
          <a:lstStyle/>
          <a:p>
            <a:pPr algn="just"/>
            <a:r>
              <a:rPr lang="tr-TR" sz="2400" dirty="0" smtClean="0"/>
              <a:t>Her bölümde dönemin siyasi, sosyal hayatı hakkında detaylı bilgi verdikten sonra dönemin edebiyatını ve o dönemde yaşayan edebiyatçıların hayatını ele almıştır.</a:t>
            </a:r>
          </a:p>
          <a:p>
            <a:pPr algn="just"/>
            <a:r>
              <a:rPr lang="tr-TR" sz="2400" dirty="0" smtClean="0"/>
              <a:t>1958 yılında Kahire’de neşredilen eser, Endülüs Arap edebiyat tarihi hakkında önemli bilgiler içerir.</a:t>
            </a:r>
          </a:p>
          <a:p>
            <a:pPr algn="just"/>
            <a:r>
              <a:rPr lang="tr-TR" sz="2400" dirty="0" smtClean="0"/>
              <a:t>Birçok baskısı mevcuttur.</a:t>
            </a:r>
            <a:endParaRPr lang="tr-TR" sz="2400" dirty="0"/>
          </a:p>
        </p:txBody>
      </p:sp>
    </p:spTree>
    <p:extLst>
      <p:ext uri="{BB962C8B-B14F-4D97-AF65-F5344CB8AC3E}">
        <p14:creationId xmlns:p14="http://schemas.microsoft.com/office/powerpoint/2010/main" val="197853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 </a:t>
            </a:r>
            <a:r>
              <a:rPr lang="tr-TR" dirty="0" err="1" smtClean="0"/>
              <a:t>short</a:t>
            </a:r>
            <a:r>
              <a:rPr lang="tr-TR" dirty="0" smtClean="0"/>
              <a:t> </a:t>
            </a:r>
            <a:r>
              <a:rPr lang="tr-TR" dirty="0" err="1" smtClean="0"/>
              <a:t>story</a:t>
            </a:r>
            <a:r>
              <a:rPr lang="tr-TR" dirty="0" smtClean="0"/>
              <a:t> of </a:t>
            </a:r>
            <a:r>
              <a:rPr lang="tr-TR" dirty="0" err="1" smtClean="0"/>
              <a:t>classical</a:t>
            </a:r>
            <a:r>
              <a:rPr lang="tr-TR" dirty="0" smtClean="0"/>
              <a:t> </a:t>
            </a:r>
            <a:r>
              <a:rPr lang="tr-TR" dirty="0" err="1" smtClean="0"/>
              <a:t>arabic</a:t>
            </a:r>
            <a:r>
              <a:rPr lang="tr-TR" dirty="0" smtClean="0"/>
              <a:t> </a:t>
            </a:r>
            <a:r>
              <a:rPr lang="tr-TR" dirty="0" err="1" smtClean="0"/>
              <a:t>literature</a:t>
            </a:r>
            <a:r>
              <a:rPr lang="tr-TR" dirty="0" smtClean="0"/>
              <a:t> (</a:t>
            </a:r>
            <a:r>
              <a:rPr lang="tr-TR" dirty="0" err="1" smtClean="0"/>
              <a:t>goldziher</a:t>
            </a:r>
            <a:r>
              <a:rPr lang="tr-TR" dirty="0" smtClean="0"/>
              <a:t>)</a:t>
            </a:r>
            <a:endParaRPr lang="tr-TR" dirty="0"/>
          </a:p>
        </p:txBody>
      </p:sp>
      <p:sp>
        <p:nvSpPr>
          <p:cNvPr id="3" name="İçerik Yer Tutucusu 2"/>
          <p:cNvSpPr>
            <a:spLocks noGrp="1"/>
          </p:cNvSpPr>
          <p:nvPr>
            <p:ph idx="1"/>
          </p:nvPr>
        </p:nvSpPr>
        <p:spPr/>
        <p:txBody>
          <a:bodyPr/>
          <a:lstStyle/>
          <a:p>
            <a:pPr algn="just"/>
            <a:r>
              <a:rPr lang="tr-TR" dirty="0" err="1" smtClean="0"/>
              <a:t>Ignace</a:t>
            </a:r>
            <a:r>
              <a:rPr lang="tr-TR" dirty="0" smtClean="0"/>
              <a:t> </a:t>
            </a:r>
            <a:r>
              <a:rPr lang="tr-TR" dirty="0" err="1" smtClean="0"/>
              <a:t>Goldziher</a:t>
            </a:r>
            <a:r>
              <a:rPr lang="tr-TR" dirty="0" smtClean="0"/>
              <a:t> (öl. 1921) Viyana İmparatorluk ve Kraliyet Ortak Maliye Bakanlığı tarafından Bosna – Hersek gibi Müslüman bölgelerindeki okullarda okutulmak üzere bir Arap edebiyatı tarihi yazmakla görevlendirilmiştir.</a:t>
            </a:r>
          </a:p>
          <a:p>
            <a:pPr algn="just"/>
            <a:r>
              <a:rPr lang="tr-TR" dirty="0" smtClean="0"/>
              <a:t>Eser ilk olarak Macar dilinde yazılmış, daha sonra Hırvatçaya çevrilerek 1909’da Saraybosna’da basılmıştır.</a:t>
            </a:r>
          </a:p>
          <a:p>
            <a:pPr algn="just"/>
            <a:r>
              <a:rPr lang="tr-TR" dirty="0" smtClean="0"/>
              <a:t>İkinci Dünya Savaşı’nın ilk yıllarında öğrencisi tarafından «A </a:t>
            </a:r>
            <a:r>
              <a:rPr lang="tr-TR" dirty="0" err="1" smtClean="0"/>
              <a:t>Short</a:t>
            </a:r>
            <a:r>
              <a:rPr lang="tr-TR" dirty="0" smtClean="0"/>
              <a:t> </a:t>
            </a:r>
            <a:r>
              <a:rPr lang="tr-TR" dirty="0" err="1" smtClean="0"/>
              <a:t>Story</a:t>
            </a:r>
            <a:r>
              <a:rPr lang="tr-TR" dirty="0" smtClean="0"/>
              <a:t> of </a:t>
            </a:r>
            <a:r>
              <a:rPr lang="tr-TR" dirty="0" err="1" smtClean="0"/>
              <a:t>Classical</a:t>
            </a:r>
            <a:r>
              <a:rPr lang="tr-TR" dirty="0" smtClean="0"/>
              <a:t> </a:t>
            </a:r>
            <a:r>
              <a:rPr lang="tr-TR" dirty="0" err="1" smtClean="0"/>
              <a:t>Arabic</a:t>
            </a:r>
            <a:r>
              <a:rPr lang="tr-TR" dirty="0" smtClean="0"/>
              <a:t> </a:t>
            </a:r>
            <a:r>
              <a:rPr lang="tr-TR" dirty="0" err="1" smtClean="0"/>
              <a:t>Literature</a:t>
            </a:r>
            <a:r>
              <a:rPr lang="tr-TR" dirty="0" smtClean="0"/>
              <a:t>» adıyla İngilizceye çevrilmiştir.</a:t>
            </a:r>
          </a:p>
          <a:p>
            <a:pPr algn="just"/>
            <a:r>
              <a:rPr lang="tr-TR" dirty="0" smtClean="0"/>
              <a:t>Arap literatürü alanında özlü ve kullanışlı bir el kitabı mahiyetindedir.</a:t>
            </a:r>
          </a:p>
          <a:p>
            <a:pPr algn="just"/>
            <a:r>
              <a:rPr lang="tr-TR" dirty="0" smtClean="0"/>
              <a:t>Eser Prof</a:t>
            </a:r>
            <a:r>
              <a:rPr lang="tr-TR" dirty="0" smtClean="0"/>
              <a:t>. Dr. Azmi Yüksel ve Prof. Dr. Rahmi Er tarafından Türkçeye çevrilerek «Klasik Arap Literatürü» adıyla 1993’te Ankara’da yayınlanmıştır.</a:t>
            </a:r>
            <a:endParaRPr lang="tr-TR" dirty="0"/>
          </a:p>
        </p:txBody>
      </p:sp>
    </p:spTree>
    <p:extLst>
      <p:ext uri="{BB962C8B-B14F-4D97-AF65-F5344CB8AC3E}">
        <p14:creationId xmlns:p14="http://schemas.microsoft.com/office/powerpoint/2010/main" val="411911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الأدب في العصر المملوكي (محمد زغلول سلاَّم)</a:t>
            </a:r>
            <a:endParaRPr lang="tr-TR" dirty="0"/>
          </a:p>
        </p:txBody>
      </p:sp>
      <p:sp>
        <p:nvSpPr>
          <p:cNvPr id="3" name="İçerik Yer Tutucusu 2"/>
          <p:cNvSpPr>
            <a:spLocks noGrp="1"/>
          </p:cNvSpPr>
          <p:nvPr>
            <p:ph idx="1"/>
          </p:nvPr>
        </p:nvSpPr>
        <p:spPr/>
        <p:txBody>
          <a:bodyPr/>
          <a:lstStyle/>
          <a:p>
            <a:pPr algn="just"/>
            <a:r>
              <a:rPr lang="tr-TR" dirty="0" smtClean="0"/>
              <a:t>Muhammed </a:t>
            </a:r>
            <a:r>
              <a:rPr lang="tr-TR" dirty="0" err="1" smtClean="0"/>
              <a:t>Zağlûl</a:t>
            </a:r>
            <a:r>
              <a:rPr lang="tr-TR" dirty="0" smtClean="0"/>
              <a:t> </a:t>
            </a:r>
            <a:r>
              <a:rPr lang="tr-TR" dirty="0" err="1" smtClean="0"/>
              <a:t>Sellâm</a:t>
            </a:r>
            <a:r>
              <a:rPr lang="tr-TR" dirty="0" smtClean="0"/>
              <a:t> tarafından yazılan ve </a:t>
            </a:r>
            <a:r>
              <a:rPr lang="tr-TR" dirty="0" err="1" smtClean="0"/>
              <a:t>Memluklar</a:t>
            </a:r>
            <a:r>
              <a:rPr lang="tr-TR" dirty="0" smtClean="0"/>
              <a:t> dönemi Arap edebiyat tarihini konu alan eser, başlıca 14 bölümden oluşmaktadır.</a:t>
            </a:r>
          </a:p>
          <a:p>
            <a:pPr algn="just"/>
            <a:r>
              <a:rPr lang="tr-TR" dirty="0" smtClean="0"/>
              <a:t>Mısır ve Şam’da </a:t>
            </a:r>
            <a:r>
              <a:rPr lang="tr-TR" dirty="0" err="1" smtClean="0"/>
              <a:t>Memlukların</a:t>
            </a:r>
            <a:r>
              <a:rPr lang="tr-TR" dirty="0" smtClean="0"/>
              <a:t> hakim olduğu yaklaşık üç asırlık bir dönemin edebiyatını incelemiş olması açısından önem arz eden eser iki cilt olarak 1970 yılında Kahire’de yayınlanmıştır.</a:t>
            </a:r>
          </a:p>
          <a:p>
            <a:pPr algn="just"/>
            <a:r>
              <a:rPr lang="tr-TR" dirty="0" smtClean="0"/>
              <a:t>Eserde genel olarak, dönemin siyasi, sosyal, kültürel ve dini hayatı; tasavvuf ve tasavvuf edebiyatı; tasavvuf şairleri ile şiirdeki ekolleri; eğlence hayatı; halk edebiyatı; nesir ve nesir sanatları; dönemin önemli kâtiplerinden bazılarının biyografileri; h. 7. asırda Şam’da yaşamış şairler; h. 8. asırda Şam ve Mısır’da yaşamış şairlerin biyografileri ele alınmıştır. </a:t>
            </a:r>
          </a:p>
          <a:p>
            <a:pPr algn="just"/>
            <a:r>
              <a:rPr lang="tr-TR" dirty="0" smtClean="0"/>
              <a:t>Bu döneme ait önemli bir başvuru kitabıdır.</a:t>
            </a:r>
          </a:p>
        </p:txBody>
      </p:sp>
    </p:spTree>
    <p:extLst>
      <p:ext uri="{BB962C8B-B14F-4D97-AF65-F5344CB8AC3E}">
        <p14:creationId xmlns:p14="http://schemas.microsoft.com/office/powerpoint/2010/main" val="20326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تاريخ الأدب العربي (أحمد حسن الزيات)</a:t>
            </a:r>
            <a:endParaRPr lang="tr-TR" dirty="0"/>
          </a:p>
        </p:txBody>
      </p:sp>
      <p:sp>
        <p:nvSpPr>
          <p:cNvPr id="3" name="İçerik Yer Tutucusu 2"/>
          <p:cNvSpPr>
            <a:spLocks noGrp="1"/>
          </p:cNvSpPr>
          <p:nvPr>
            <p:ph idx="1"/>
          </p:nvPr>
        </p:nvSpPr>
        <p:spPr/>
        <p:txBody>
          <a:bodyPr/>
          <a:lstStyle/>
          <a:p>
            <a:pPr algn="just"/>
            <a:r>
              <a:rPr lang="tr-TR" dirty="0" err="1" smtClean="0"/>
              <a:t>Ahmed</a:t>
            </a:r>
            <a:r>
              <a:rPr lang="tr-TR" dirty="0" smtClean="0"/>
              <a:t> Hasan </a:t>
            </a:r>
            <a:r>
              <a:rPr lang="tr-TR" dirty="0" smtClean="0"/>
              <a:t>ez-</a:t>
            </a:r>
            <a:r>
              <a:rPr lang="tr-TR" dirty="0" err="1" smtClean="0"/>
              <a:t>Zeyyât</a:t>
            </a:r>
            <a:r>
              <a:rPr lang="tr-TR" dirty="0" smtClean="0"/>
              <a:t> </a:t>
            </a:r>
            <a:r>
              <a:rPr lang="tr-TR" dirty="0" smtClean="0"/>
              <a:t>Arap edebiyatı hakkında kaleme aldığı bu eserini; edebiyat, edebiyat tarihinin önemi, Arap edebiyatının geçirdiği devreler, cahiliye döneminin sosyal, kültürel, dini hayatı gibi hususlarda bilgi veren bir girişten sonra beş bölüme ayırmıştır.</a:t>
            </a:r>
          </a:p>
          <a:p>
            <a:pPr algn="just"/>
            <a:r>
              <a:rPr lang="tr-TR" dirty="0" smtClean="0"/>
              <a:t>Eser lise ve yüksek okullarda okutulmakla birlikte içerdiği şiir ve nesir örnekleri, özet olarak vermesi açısından faydalıdır.</a:t>
            </a:r>
          </a:p>
          <a:p>
            <a:pPr algn="just"/>
            <a:r>
              <a:rPr lang="tr-TR" dirty="0" smtClean="0"/>
              <a:t>Kahire’de yapılan pek çok baskısı vardır.</a:t>
            </a:r>
          </a:p>
          <a:p>
            <a:pPr algn="just"/>
            <a:r>
              <a:rPr lang="tr-TR" dirty="0" smtClean="0"/>
              <a:t>Cahiliye, </a:t>
            </a:r>
            <a:r>
              <a:rPr lang="tr-TR" dirty="0" err="1" smtClean="0"/>
              <a:t>Emevi</a:t>
            </a:r>
            <a:r>
              <a:rPr lang="tr-TR" dirty="0" smtClean="0"/>
              <a:t>, Abbasi, Türk asrı olarak adlandırdığı 1258-1517 yılları arasını, Napolyon’un 1798 yılı ile başlayan ve Modern Arap edebiyatı olarak adlandırılan dönemleri ele almıştır.</a:t>
            </a:r>
            <a:endParaRPr lang="tr-TR" dirty="0"/>
          </a:p>
        </p:txBody>
      </p:sp>
    </p:spTree>
    <p:extLst>
      <p:ext uri="{BB962C8B-B14F-4D97-AF65-F5344CB8AC3E}">
        <p14:creationId xmlns:p14="http://schemas.microsoft.com/office/powerpoint/2010/main" val="312456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تاريخ الأدب العربي (شوقي ضيف)</a:t>
            </a:r>
            <a:endParaRPr lang="tr-TR" dirty="0"/>
          </a:p>
        </p:txBody>
      </p:sp>
      <p:sp>
        <p:nvSpPr>
          <p:cNvPr id="3" name="İçerik Yer Tutucusu 2"/>
          <p:cNvSpPr>
            <a:spLocks noGrp="1"/>
          </p:cNvSpPr>
          <p:nvPr>
            <p:ph sz="half" idx="1"/>
          </p:nvPr>
        </p:nvSpPr>
        <p:spPr/>
        <p:txBody>
          <a:bodyPr/>
          <a:lstStyle/>
          <a:p>
            <a:pPr algn="just"/>
            <a:r>
              <a:rPr lang="tr-TR" dirty="0" smtClean="0"/>
              <a:t>Şevki </a:t>
            </a:r>
            <a:r>
              <a:rPr lang="tr-TR" dirty="0" err="1" smtClean="0"/>
              <a:t>Dayf</a:t>
            </a:r>
            <a:r>
              <a:rPr lang="tr-TR" dirty="0" smtClean="0"/>
              <a:t>, seri olarak neşrettiği bu eserinde Arap edebiyatını geçirdiği dönemlere göre ele alır. </a:t>
            </a:r>
          </a:p>
          <a:p>
            <a:pPr algn="just"/>
            <a:r>
              <a:rPr lang="tr-TR" dirty="0" err="1" smtClean="0"/>
              <a:t>Dayf’ın</a:t>
            </a:r>
            <a:r>
              <a:rPr lang="tr-TR" dirty="0" smtClean="0"/>
              <a:t> ilk kaynaklara başvurarak hazırladığı ciddi bir çalışmadır.  </a:t>
            </a:r>
          </a:p>
          <a:p>
            <a:pPr algn="just"/>
            <a:r>
              <a:rPr lang="tr-TR" dirty="0" smtClean="0"/>
              <a:t>Cahiliye, İslami, </a:t>
            </a:r>
            <a:r>
              <a:rPr lang="tr-TR" dirty="0" err="1" smtClean="0"/>
              <a:t>Emevi</a:t>
            </a:r>
            <a:r>
              <a:rPr lang="tr-TR" dirty="0" smtClean="0"/>
              <a:t>, Birinci-İkinci Abbasi, Emirlikler – Şam, Emirlikler – Mısır, Emirlikler – Endülüs, Emirlikler – Libya, Tunus, </a:t>
            </a:r>
            <a:r>
              <a:rPr lang="tr-TR" dirty="0" err="1" smtClean="0"/>
              <a:t>Sikilliyye</a:t>
            </a:r>
            <a:r>
              <a:rPr lang="tr-TR" dirty="0" smtClean="0"/>
              <a:t> dönemleri şeklinde </a:t>
            </a:r>
            <a:r>
              <a:rPr lang="tr-TR" dirty="0" err="1" smtClean="0"/>
              <a:t>Dar’ul-ma</a:t>
            </a:r>
            <a:r>
              <a:rPr lang="tr-TR" dirty="0" smtClean="0"/>
              <a:t> ‘</a:t>
            </a:r>
            <a:r>
              <a:rPr lang="tr-TR" dirty="0" err="1" smtClean="0"/>
              <a:t>ârif</a:t>
            </a:r>
            <a:r>
              <a:rPr lang="tr-TR" dirty="0" smtClean="0"/>
              <a:t> matbaası tarafından basılarak, yayınlanmıştır.</a:t>
            </a:r>
          </a:p>
          <a:p>
            <a:pPr algn="just"/>
            <a:endParaRPr lang="tr-TR" dirty="0"/>
          </a:p>
        </p:txBody>
      </p:sp>
      <p:pic>
        <p:nvPicPr>
          <p:cNvPr id="6146" name="Picture 2" descr="https://cdn.islamansiklopedisi.org.tr/madde/39/sevki-dayf-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24160" y="1906542"/>
            <a:ext cx="3444135" cy="397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6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1966" y="391886"/>
            <a:ext cx="10096282" cy="5780314"/>
          </a:xfrm>
        </p:spPr>
        <p:txBody>
          <a:bodyPr/>
          <a:lstStyle/>
          <a:p>
            <a:pPr algn="just"/>
            <a:r>
              <a:rPr lang="tr-TR" dirty="0" smtClean="0"/>
              <a:t>Edebiyat tarihi kitapları, Arap edebiyatını dönemlere göre ele almıştır.</a:t>
            </a:r>
          </a:p>
          <a:p>
            <a:pPr algn="just"/>
            <a:r>
              <a:rPr lang="tr-TR" dirty="0" smtClean="0"/>
              <a:t>Her dönemde Arap şiirini, nesrini ve bu dönemler içerisinde yaşanmış belli başlı şairlerle ediplerin biyografileri ile edebi eserlerini inceleyen çalışmalardır.</a:t>
            </a:r>
          </a:p>
          <a:p>
            <a:pPr algn="just"/>
            <a:r>
              <a:rPr lang="tr-TR" dirty="0" smtClean="0"/>
              <a:t>Arap dili ve edebiyatı alanındaki araştırmalar hemen hemen ilk kez batılı </a:t>
            </a:r>
            <a:r>
              <a:rPr lang="tr-TR" dirty="0" err="1" smtClean="0"/>
              <a:t>orientalist</a:t>
            </a:r>
            <a:r>
              <a:rPr lang="tr-TR" dirty="0" smtClean="0"/>
              <a:t> âlimler tarafından başlatılmıştır.</a:t>
            </a:r>
          </a:p>
          <a:p>
            <a:pPr algn="just"/>
            <a:r>
              <a:rPr lang="tr-TR" dirty="0"/>
              <a:t> </a:t>
            </a:r>
            <a:r>
              <a:rPr lang="tr-TR" dirty="0" smtClean="0"/>
              <a:t>Carl </a:t>
            </a:r>
            <a:r>
              <a:rPr lang="tr-TR" dirty="0" err="1" smtClean="0"/>
              <a:t>Brockelmann</a:t>
            </a:r>
            <a:r>
              <a:rPr lang="tr-TR" dirty="0" smtClean="0"/>
              <a:t> bu alanda öne âlimlerden birisidir. Eseri </a:t>
            </a:r>
            <a:r>
              <a:rPr lang="tr-TR" dirty="0" err="1" smtClean="0"/>
              <a:t>Geschiste</a:t>
            </a:r>
            <a:r>
              <a:rPr lang="tr-TR" dirty="0" smtClean="0"/>
              <a:t> der </a:t>
            </a:r>
            <a:r>
              <a:rPr lang="tr-TR" dirty="0" err="1" smtClean="0"/>
              <a:t>Arabischen</a:t>
            </a:r>
            <a:r>
              <a:rPr lang="tr-TR" dirty="0" smtClean="0"/>
              <a:t> </a:t>
            </a:r>
            <a:r>
              <a:rPr lang="tr-TR" dirty="0" err="1" smtClean="0"/>
              <a:t>Literatur</a:t>
            </a:r>
            <a:r>
              <a:rPr lang="tr-TR" dirty="0" smtClean="0"/>
              <a:t> (GAL) bu alanda ciddi çalışmalar yapılmasına imkan hazırlamıştır.</a:t>
            </a:r>
          </a:p>
          <a:p>
            <a:pPr algn="just"/>
            <a:r>
              <a:rPr lang="tr-TR" dirty="0" err="1" smtClean="0"/>
              <a:t>Corcî</a:t>
            </a:r>
            <a:r>
              <a:rPr lang="tr-TR" dirty="0" smtClean="0"/>
              <a:t> </a:t>
            </a:r>
            <a:r>
              <a:rPr lang="tr-TR" dirty="0" err="1" smtClean="0"/>
              <a:t>Zeydân</a:t>
            </a:r>
            <a:r>
              <a:rPr lang="tr-TR" dirty="0" smtClean="0"/>
              <a:t>, Mustafa </a:t>
            </a:r>
            <a:r>
              <a:rPr lang="tr-TR" dirty="0" err="1" smtClean="0"/>
              <a:t>Sâdık</a:t>
            </a:r>
            <a:r>
              <a:rPr lang="tr-TR" dirty="0" smtClean="0"/>
              <a:t> er-</a:t>
            </a:r>
            <a:r>
              <a:rPr lang="tr-TR" dirty="0" err="1" smtClean="0"/>
              <a:t>Râfi’î</a:t>
            </a:r>
            <a:r>
              <a:rPr lang="tr-TR" dirty="0" smtClean="0"/>
              <a:t>, </a:t>
            </a:r>
            <a:r>
              <a:rPr lang="tr-TR" dirty="0" err="1" smtClean="0"/>
              <a:t>Tâhâ</a:t>
            </a:r>
            <a:r>
              <a:rPr lang="tr-TR" dirty="0" smtClean="0"/>
              <a:t> Hüseyin gibi Arap dünyasından; C. A. </a:t>
            </a:r>
            <a:r>
              <a:rPr lang="tr-TR" dirty="0" err="1" smtClean="0"/>
              <a:t>Nallino</a:t>
            </a:r>
            <a:r>
              <a:rPr lang="tr-TR" dirty="0" smtClean="0"/>
              <a:t>, I. </a:t>
            </a:r>
            <a:r>
              <a:rPr lang="tr-TR" dirty="0" err="1" smtClean="0"/>
              <a:t>Goldziher</a:t>
            </a:r>
            <a:r>
              <a:rPr lang="tr-TR" dirty="0" smtClean="0"/>
              <a:t>, R. </a:t>
            </a:r>
            <a:r>
              <a:rPr lang="tr-TR" dirty="0" err="1" smtClean="0"/>
              <a:t>Blachere</a:t>
            </a:r>
            <a:r>
              <a:rPr lang="tr-TR" dirty="0"/>
              <a:t> </a:t>
            </a:r>
            <a:r>
              <a:rPr lang="tr-TR" dirty="0" smtClean="0"/>
              <a:t>gibi Batı dünyasından bu alanda eser telif eden yazar ve araştırmacılar vardır.</a:t>
            </a:r>
          </a:p>
          <a:p>
            <a:pPr algn="just"/>
            <a:r>
              <a:rPr lang="tr-TR" dirty="0" smtClean="0"/>
              <a:t>Arap Edebiyatı’nın tarihi gelişimi için </a:t>
            </a:r>
            <a:r>
              <a:rPr lang="tr-TR" dirty="0" err="1" smtClean="0"/>
              <a:t>Brockelmann’ın</a:t>
            </a:r>
            <a:r>
              <a:rPr lang="tr-TR" dirty="0" smtClean="0"/>
              <a:t> İslam Ansiklopedisi’ndeki «Arabistan (Edebiyat)» maddesi ile </a:t>
            </a:r>
            <a:r>
              <a:rPr lang="tr-TR" dirty="0" err="1" smtClean="0"/>
              <a:t>Nihad</a:t>
            </a:r>
            <a:r>
              <a:rPr lang="tr-TR" dirty="0" smtClean="0"/>
              <a:t> M. Çetin’in TDV İslam Ansiklopedisi’ndeki «Arap Edebiyatı» maddesi araştırmacılar tarafından mutlaka okunmalıdır.</a:t>
            </a:r>
          </a:p>
          <a:p>
            <a:endParaRPr lang="tr-TR" dirty="0"/>
          </a:p>
        </p:txBody>
      </p:sp>
    </p:spTree>
    <p:extLst>
      <p:ext uri="{BB962C8B-B14F-4D97-AF65-F5344CB8AC3E}">
        <p14:creationId xmlns:p14="http://schemas.microsoft.com/office/powerpoint/2010/main" val="1703802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1017597"/>
          </a:xfrm>
        </p:spPr>
        <p:txBody>
          <a:bodyPr/>
          <a:lstStyle/>
          <a:p>
            <a:pPr algn="ctr"/>
            <a:r>
              <a:rPr lang="ar-KW" dirty="0" smtClean="0"/>
              <a:t>شوقي ضيف</a:t>
            </a:r>
            <a:endParaRPr lang="tr-TR" dirty="0"/>
          </a:p>
        </p:txBody>
      </p:sp>
      <p:sp>
        <p:nvSpPr>
          <p:cNvPr id="3" name="İçerik Yer Tutucusu 2"/>
          <p:cNvSpPr>
            <a:spLocks noGrp="1"/>
          </p:cNvSpPr>
          <p:nvPr>
            <p:ph sz="half" idx="1"/>
          </p:nvPr>
        </p:nvSpPr>
        <p:spPr>
          <a:xfrm>
            <a:off x="1069848" y="1698171"/>
            <a:ext cx="4754880" cy="4474029"/>
          </a:xfrm>
        </p:spPr>
        <p:txBody>
          <a:bodyPr>
            <a:normAutofit fontScale="85000" lnSpcReduction="10000"/>
          </a:bodyPr>
          <a:lstStyle/>
          <a:p>
            <a:pPr algn="just"/>
            <a:r>
              <a:rPr lang="tr-TR" dirty="0" err="1" smtClean="0"/>
              <a:t>Şevkī</a:t>
            </a:r>
            <a:r>
              <a:rPr lang="tr-TR" dirty="0" smtClean="0"/>
              <a:t> </a:t>
            </a:r>
            <a:r>
              <a:rPr lang="tr-TR" dirty="0" err="1"/>
              <a:t>Dayf</a:t>
            </a:r>
            <a:r>
              <a:rPr lang="tr-TR" dirty="0"/>
              <a:t>, akademik edebiyat incelemeleri ve eleştirisi alanında Arap dünyasının öncüleri sayılan </a:t>
            </a:r>
            <a:r>
              <a:rPr lang="tr-TR" dirty="0" err="1"/>
              <a:t>Tâhâ</a:t>
            </a:r>
            <a:r>
              <a:rPr lang="tr-TR" dirty="0"/>
              <a:t> Hüseyin, Abbas </a:t>
            </a:r>
            <a:r>
              <a:rPr lang="tr-TR" dirty="0" err="1"/>
              <a:t>Mahmûd</a:t>
            </a:r>
            <a:r>
              <a:rPr lang="tr-TR" dirty="0"/>
              <a:t> el-</a:t>
            </a:r>
            <a:r>
              <a:rPr lang="tr-TR" dirty="0" err="1"/>
              <a:t>Akkād</a:t>
            </a:r>
            <a:r>
              <a:rPr lang="tr-TR" dirty="0"/>
              <a:t>, Muhammed Hüseyin Heykel ve </a:t>
            </a:r>
            <a:r>
              <a:rPr lang="tr-TR" dirty="0" err="1"/>
              <a:t>İbrâhim</a:t>
            </a:r>
            <a:r>
              <a:rPr lang="tr-TR" dirty="0"/>
              <a:t> el-</a:t>
            </a:r>
            <a:r>
              <a:rPr lang="tr-TR" dirty="0" err="1"/>
              <a:t>Mâzinî</a:t>
            </a:r>
            <a:r>
              <a:rPr lang="tr-TR" dirty="0"/>
              <a:t> gibi isimlerin ardından gelen neslin en önemli edebiyatçılarından </a:t>
            </a:r>
            <a:r>
              <a:rPr lang="tr-TR" dirty="0" smtClean="0"/>
              <a:t>birisidir</a:t>
            </a:r>
            <a:r>
              <a:rPr lang="tr-TR" dirty="0"/>
              <a:t>. </a:t>
            </a:r>
            <a:endParaRPr lang="tr-TR" dirty="0" smtClean="0"/>
          </a:p>
          <a:p>
            <a:pPr algn="just"/>
            <a:r>
              <a:rPr lang="tr-TR" dirty="0" smtClean="0"/>
              <a:t>Başarılı </a:t>
            </a:r>
            <a:r>
              <a:rPr lang="tr-TR" dirty="0"/>
              <a:t>çalışmaları dolayısıyla 1948 yılında Kahire </a:t>
            </a:r>
            <a:r>
              <a:rPr lang="tr-TR" dirty="0" err="1"/>
              <a:t>Mecmau’l-lugati’l-Arabiyye</a:t>
            </a:r>
            <a:r>
              <a:rPr lang="tr-TR" dirty="0"/>
              <a:t> ödülüne, </a:t>
            </a:r>
            <a:endParaRPr lang="tr-TR" dirty="0" smtClean="0"/>
          </a:p>
          <a:p>
            <a:pPr algn="just"/>
            <a:r>
              <a:rPr lang="tr-TR" dirty="0" smtClean="0"/>
              <a:t>1955’te </a:t>
            </a:r>
            <a:r>
              <a:rPr lang="tr-TR" dirty="0" err="1"/>
              <a:t>Şevḳī</a:t>
            </a:r>
            <a:r>
              <a:rPr lang="tr-TR" dirty="0"/>
              <a:t> </a:t>
            </a:r>
            <a:r>
              <a:rPr lang="tr-TR" dirty="0" err="1"/>
              <a:t>şâʿirü’l-ʿaṣri’l-ḥadîs</a:t>
            </a:r>
            <a:r>
              <a:rPr lang="tr-TR" dirty="0"/>
              <a:t>̱ adlı eseri dolayısıyla devlet teşvik ödülüne</a:t>
            </a:r>
            <a:r>
              <a:rPr lang="tr-TR" dirty="0" smtClean="0"/>
              <a:t>,</a:t>
            </a:r>
          </a:p>
          <a:p>
            <a:pPr algn="just"/>
            <a:r>
              <a:rPr lang="tr-TR" dirty="0" smtClean="0"/>
              <a:t>1979’da </a:t>
            </a:r>
            <a:r>
              <a:rPr lang="tr-TR" dirty="0"/>
              <a:t>edebiyat alanında Mısır devlet takdir ödülüne, </a:t>
            </a:r>
            <a:endParaRPr lang="tr-TR" dirty="0" smtClean="0"/>
          </a:p>
          <a:p>
            <a:pPr algn="just"/>
            <a:r>
              <a:rPr lang="tr-TR" dirty="0" smtClean="0"/>
              <a:t>1983’te </a:t>
            </a:r>
            <a:r>
              <a:rPr lang="tr-TR" dirty="0"/>
              <a:t>Uluslararası Kral Faysal Arap edebiyatı ödülüne ve 2003’te Mısır cumhurbaşkanlığı ödülüne layık görülmüştür. </a:t>
            </a:r>
          </a:p>
        </p:txBody>
      </p:sp>
      <p:sp>
        <p:nvSpPr>
          <p:cNvPr id="4" name="İçerik Yer Tutucusu 3"/>
          <p:cNvSpPr>
            <a:spLocks noGrp="1"/>
          </p:cNvSpPr>
          <p:nvPr>
            <p:ph sz="half" idx="2"/>
          </p:nvPr>
        </p:nvSpPr>
        <p:spPr>
          <a:xfrm>
            <a:off x="6364224" y="1698171"/>
            <a:ext cx="4754880" cy="4474029"/>
          </a:xfrm>
        </p:spPr>
        <p:txBody>
          <a:bodyPr>
            <a:normAutofit fontScale="85000" lnSpcReduction="10000"/>
          </a:bodyPr>
          <a:lstStyle/>
          <a:p>
            <a:pPr algn="just"/>
            <a:r>
              <a:rPr lang="tr-TR" dirty="0" smtClean="0"/>
              <a:t>Mısırlı yazar (1910-2005), Kahire Üniversitesi’nde Edebiyat Fakültesi Arap Dili Bölümü’nden 1935 yılında mezun olmuştur.</a:t>
            </a:r>
          </a:p>
          <a:p>
            <a:pPr algn="just"/>
            <a:r>
              <a:rPr lang="tr-TR" dirty="0" smtClean="0"/>
              <a:t>Cahili dönemden Modern döneme kadar ki süreci incelemiştir.</a:t>
            </a:r>
          </a:p>
          <a:p>
            <a:pPr algn="just"/>
            <a:r>
              <a:rPr lang="tr-TR" dirty="0" smtClean="0"/>
              <a:t>Çalışmalarında Taha Hüseyin’in tarih ve edebiyata bakışıyla paralellik gösteren bir yöntem takip etmiştir. </a:t>
            </a:r>
          </a:p>
          <a:p>
            <a:pPr algn="just"/>
            <a:r>
              <a:rPr lang="tr-TR" dirty="0" smtClean="0"/>
              <a:t>Öne çıkan diğer bir özelliği ise yazarın özellikle öğrenciler için Arap nahvinin kolaylaştırılmasına yönelik çabaları ve bu alanda telif ettiği eserlerdir.</a:t>
            </a:r>
            <a:endParaRPr lang="tr-TR" dirty="0"/>
          </a:p>
        </p:txBody>
      </p:sp>
    </p:spTree>
    <p:extLst>
      <p:ext uri="{BB962C8B-B14F-4D97-AF65-F5344CB8AC3E}">
        <p14:creationId xmlns:p14="http://schemas.microsoft.com/office/powerpoint/2010/main" val="3000660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Eski </a:t>
            </a:r>
            <a:r>
              <a:rPr lang="tr-TR" dirty="0" err="1" smtClean="0"/>
              <a:t>arap</a:t>
            </a:r>
            <a:r>
              <a:rPr lang="tr-TR" dirty="0" smtClean="0"/>
              <a:t> şiiri – </a:t>
            </a:r>
            <a:r>
              <a:rPr lang="tr-TR" dirty="0" err="1" smtClean="0"/>
              <a:t>nihad</a:t>
            </a:r>
            <a:r>
              <a:rPr lang="tr-TR" dirty="0" smtClean="0"/>
              <a:t> m. çetin</a:t>
            </a:r>
            <a:endParaRPr lang="tr-TR" dirty="0"/>
          </a:p>
        </p:txBody>
      </p:sp>
      <p:sp>
        <p:nvSpPr>
          <p:cNvPr id="3" name="İçerik Yer Tutucusu 2"/>
          <p:cNvSpPr>
            <a:spLocks noGrp="1"/>
          </p:cNvSpPr>
          <p:nvPr>
            <p:ph idx="1"/>
          </p:nvPr>
        </p:nvSpPr>
        <p:spPr/>
        <p:txBody>
          <a:bodyPr/>
          <a:lstStyle/>
          <a:p>
            <a:pPr algn="just"/>
            <a:r>
              <a:rPr lang="tr-TR" dirty="0" err="1" smtClean="0"/>
              <a:t>Nihad</a:t>
            </a:r>
            <a:r>
              <a:rPr lang="tr-TR" dirty="0" smtClean="0"/>
              <a:t> M. Çetin (öl. 1991) tarafından yazılan bu eser dilimizde yapılan en mükemmel çalışmalardan birisidir.</a:t>
            </a:r>
          </a:p>
          <a:p>
            <a:pPr algn="just"/>
            <a:r>
              <a:rPr lang="tr-TR" dirty="0" smtClean="0"/>
              <a:t>Arap edebiyatı hakkında güvenilerek başvurulabilecek tek Türkçe kaynağın İslam Ansiklopedisi’nin ilgili maddeleri olduğu bilinciyle yazar, Arap edebiyatının çeşitli konularındaki Doğulu ve Batılı alimlerin fikirlerini kendi araştırmalarının sonuçlarıyla birlikte vermek istemiş, Arap şiirinin hala tartışma konusu olan bazı noktalarını aydınlatmaya çalışmıştır.</a:t>
            </a:r>
          </a:p>
          <a:p>
            <a:pPr algn="just"/>
            <a:r>
              <a:rPr lang="tr-TR" dirty="0" smtClean="0"/>
              <a:t>Eski Arap Cemiyetinde Şiir, Eski Arap Şiirinin İntikali ve Güvenilirliği; Şekil ve İçerik olarak başlıca üç bölümden oluşur. Her bölüm kendi içerisinde alt başlıklara ayrılmıştır. </a:t>
            </a:r>
          </a:p>
          <a:p>
            <a:pPr algn="just"/>
            <a:r>
              <a:rPr lang="tr-TR" dirty="0" smtClean="0"/>
              <a:t>1973 yılında İstanbul’da basılmıştır.</a:t>
            </a:r>
          </a:p>
        </p:txBody>
      </p:sp>
    </p:spTree>
    <p:extLst>
      <p:ext uri="{BB962C8B-B14F-4D97-AF65-F5344CB8AC3E}">
        <p14:creationId xmlns:p14="http://schemas.microsoft.com/office/powerpoint/2010/main" val="397067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97389" y="1619795"/>
            <a:ext cx="3200400" cy="3331028"/>
          </a:xfrm>
        </p:spPr>
        <p:txBody>
          <a:bodyPr/>
          <a:lstStyle/>
          <a:p>
            <a:pPr algn="ctr"/>
            <a:r>
              <a:rPr lang="tr-TR" dirty="0" err="1" smtClean="0"/>
              <a:t>Nihad</a:t>
            </a:r>
            <a:r>
              <a:rPr lang="tr-TR" dirty="0" smtClean="0"/>
              <a:t> mazlum çetin (1924-1991)</a:t>
            </a:r>
            <a:br>
              <a:rPr lang="tr-TR" dirty="0" smtClean="0"/>
            </a:br>
            <a:r>
              <a:rPr lang="tr-TR" dirty="0"/>
              <a:t/>
            </a:r>
            <a:br>
              <a:rPr lang="tr-TR" dirty="0"/>
            </a:br>
            <a:r>
              <a:rPr lang="tr-TR" dirty="0"/>
              <a:t/>
            </a:r>
            <a:br>
              <a:rPr lang="tr-TR" dirty="0"/>
            </a:br>
            <a:endParaRPr lang="tr-TR" dirty="0"/>
          </a:p>
        </p:txBody>
      </p:sp>
      <p:pic>
        <p:nvPicPr>
          <p:cNvPr id="7172" name="Picture 4" descr="Image result for Nihad M. Ãetin"/>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592" r="45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76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Nihad</a:t>
            </a:r>
            <a:r>
              <a:rPr lang="tr-TR" dirty="0" smtClean="0"/>
              <a:t> mazlum çetin (1924-1991)</a:t>
            </a:r>
            <a:endParaRPr lang="tr-TR" dirty="0"/>
          </a:p>
        </p:txBody>
      </p:sp>
      <p:pic>
        <p:nvPicPr>
          <p:cNvPr id="9218" name="Picture 2" descr="Image result for Nihad M. Ãeti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67292" y="2643891"/>
            <a:ext cx="3070022" cy="32499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Nihad M. Ãet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17641" y="2550613"/>
            <a:ext cx="238125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Nihad M. Ãet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8789" y="2364377"/>
            <a:ext cx="2601594" cy="352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61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744583" y="404949"/>
            <a:ext cx="5408023" cy="1003227"/>
          </a:xfrm>
        </p:spPr>
        <p:txBody>
          <a:bodyPr>
            <a:normAutofit fontScale="92500" lnSpcReduction="20000"/>
          </a:bodyPr>
          <a:lstStyle/>
          <a:p>
            <a:pPr algn="ctr"/>
            <a:r>
              <a:rPr lang="tr-TR" b="0" dirty="0" err="1"/>
              <a:t>Nihad</a:t>
            </a:r>
            <a:r>
              <a:rPr lang="tr-TR" b="0" dirty="0"/>
              <a:t> M. Çetin’in </a:t>
            </a:r>
            <a:r>
              <a:rPr lang="tr-TR" b="0" dirty="0" err="1"/>
              <a:t>Fuzûlî’nin</a:t>
            </a:r>
            <a:r>
              <a:rPr lang="tr-TR" b="0" dirty="0"/>
              <a:t> </a:t>
            </a:r>
            <a:r>
              <a:rPr lang="tr-TR" b="0" i="1" dirty="0"/>
              <a:t>Leylâ </a:t>
            </a:r>
            <a:r>
              <a:rPr lang="tr-TR" b="0" i="1" dirty="0" err="1"/>
              <a:t>vü</a:t>
            </a:r>
            <a:r>
              <a:rPr lang="tr-TR" b="0" i="1" dirty="0"/>
              <a:t> </a:t>
            </a:r>
            <a:r>
              <a:rPr lang="tr-TR" b="0" i="1" dirty="0" err="1"/>
              <a:t>Mecnûn</a:t>
            </a:r>
            <a:r>
              <a:rPr lang="tr-TR" b="0" i="1" dirty="0"/>
              <a:t>,</a:t>
            </a:r>
            <a:r>
              <a:rPr lang="tr-TR" b="0" dirty="0"/>
              <a:t> Şeyh </a:t>
            </a:r>
            <a:r>
              <a:rPr lang="tr-TR" b="0" dirty="0" err="1"/>
              <a:t>Galib’in</a:t>
            </a:r>
            <a:r>
              <a:rPr lang="tr-TR" b="0" dirty="0"/>
              <a:t> </a:t>
            </a:r>
            <a:r>
              <a:rPr lang="tr-TR" b="0" i="1" dirty="0" err="1"/>
              <a:t>Hüsn</a:t>
            </a:r>
            <a:r>
              <a:rPr lang="tr-TR" b="0" i="1" dirty="0"/>
              <a:t> ü Aşk</a:t>
            </a:r>
            <a:r>
              <a:rPr lang="tr-TR" b="0" dirty="0"/>
              <a:t> mesnevilerine </a:t>
            </a:r>
            <a:r>
              <a:rPr lang="tr-TR" b="0" dirty="0" err="1"/>
              <a:t>nazîre</a:t>
            </a:r>
            <a:r>
              <a:rPr lang="tr-TR" b="0" dirty="0"/>
              <a:t> olarak kendi el yazısıyla yazdığı yarım kalmış şiiri</a:t>
            </a:r>
            <a:endParaRPr lang="tr-TR" dirty="0"/>
          </a:p>
        </p:txBody>
      </p:sp>
      <p:sp>
        <p:nvSpPr>
          <p:cNvPr id="5" name="Metin Yer Tutucusu 4"/>
          <p:cNvSpPr>
            <a:spLocks noGrp="1"/>
          </p:cNvSpPr>
          <p:nvPr>
            <p:ph type="body" sz="quarter" idx="3"/>
          </p:nvPr>
        </p:nvSpPr>
        <p:spPr>
          <a:xfrm>
            <a:off x="6152606" y="404948"/>
            <a:ext cx="4966498" cy="1003227"/>
          </a:xfrm>
        </p:spPr>
        <p:txBody>
          <a:bodyPr/>
          <a:lstStyle/>
          <a:p>
            <a:pPr algn="ctr"/>
            <a:r>
              <a:rPr lang="tr-TR" b="0" dirty="0" err="1"/>
              <a:t>Nihad</a:t>
            </a:r>
            <a:r>
              <a:rPr lang="tr-TR" b="0" dirty="0"/>
              <a:t> M. Çetin’in kendi el yazısıyla künyesi ve imzası</a:t>
            </a:r>
            <a:endParaRPr lang="tr-TR" dirty="0"/>
          </a:p>
        </p:txBody>
      </p:sp>
      <p:pic>
        <p:nvPicPr>
          <p:cNvPr id="12290" name="Picture 2" descr="Nihad M. Ãetinâin FuzÃ»lÃ®ânin LeylÃ¢ vÃ¼ MecnÃ»n, Åeyh Galibâin HÃ¼sn Ã¼ AÅk mesnevilerine nazÃ®re olarak kendi el yazÄ±sÄ±yla yazdÄ±ÄÄ± yarÄ±m kalmÄ±Å Åiir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74778" y="1580605"/>
            <a:ext cx="4020628" cy="488702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Nihad M. Ãetinâin kendi el yazÄ±sÄ±yla kÃ¼nyesi ve imzasÄ±"/>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740434" y="1580605"/>
            <a:ext cx="3931920" cy="488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9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تاريخ الأدب العربي – العصر العثماني (عمر موسي باشا)</a:t>
            </a:r>
            <a:endParaRPr lang="tr-TR" dirty="0"/>
          </a:p>
        </p:txBody>
      </p:sp>
      <p:sp>
        <p:nvSpPr>
          <p:cNvPr id="3" name="İçerik Yer Tutucusu 2"/>
          <p:cNvSpPr>
            <a:spLocks noGrp="1"/>
          </p:cNvSpPr>
          <p:nvPr>
            <p:ph sz="half" idx="1"/>
          </p:nvPr>
        </p:nvSpPr>
        <p:spPr/>
        <p:txBody>
          <a:bodyPr/>
          <a:lstStyle/>
          <a:p>
            <a:pPr algn="just"/>
            <a:r>
              <a:rPr lang="tr-TR" dirty="0" smtClean="0"/>
              <a:t>‘</a:t>
            </a:r>
            <a:r>
              <a:rPr lang="tr-TR" dirty="0" err="1" smtClean="0"/>
              <a:t>Umer</a:t>
            </a:r>
            <a:r>
              <a:rPr lang="tr-TR" dirty="0" smtClean="0"/>
              <a:t> Mûsâ </a:t>
            </a:r>
            <a:r>
              <a:rPr lang="tr-TR" dirty="0" err="1" smtClean="0"/>
              <a:t>Bâşâ</a:t>
            </a:r>
            <a:r>
              <a:rPr lang="tr-TR" dirty="0" smtClean="0"/>
              <a:t> eserini üç bölüm olarak yazmıştır. </a:t>
            </a:r>
          </a:p>
          <a:p>
            <a:pPr algn="just"/>
            <a:r>
              <a:rPr lang="tr-TR" dirty="0" smtClean="0"/>
              <a:t>Birinci bölümde dönemin siyasi, sosyal ve kültürel durumunu anlattıktan sonra 12 fikir adamının biyografisini ve bu dönemde geliştirilen şiir türlerini ele almıştır.</a:t>
            </a:r>
          </a:p>
          <a:p>
            <a:pPr algn="just"/>
            <a:r>
              <a:rPr lang="tr-TR" dirty="0" smtClean="0"/>
              <a:t>İkinci bölümü Osmanlı döneminde yaşamış şairler ile dönemin şiirine ayırarak, sekiz şairin biyografisini anlatarak bu şairlerin şiir türlerini ayrıntılı olarak ele almıştır. Örneklerle zenginleştirmiştir.</a:t>
            </a:r>
            <a:endParaRPr lang="tr-TR" dirty="0"/>
          </a:p>
        </p:txBody>
      </p:sp>
      <p:sp>
        <p:nvSpPr>
          <p:cNvPr id="4" name="İçerik Yer Tutucusu 3"/>
          <p:cNvSpPr>
            <a:spLocks noGrp="1"/>
          </p:cNvSpPr>
          <p:nvPr>
            <p:ph sz="half" idx="2"/>
          </p:nvPr>
        </p:nvSpPr>
        <p:spPr/>
        <p:txBody>
          <a:bodyPr>
            <a:normAutofit/>
          </a:bodyPr>
          <a:lstStyle/>
          <a:p>
            <a:pPr algn="just"/>
            <a:r>
              <a:rPr lang="tr-TR" sz="2400" dirty="0" smtClean="0"/>
              <a:t>Üçüncü bölümde ise dönemin bir nesir türü olan </a:t>
            </a:r>
            <a:r>
              <a:rPr lang="tr-TR" sz="2400" dirty="0" err="1" smtClean="0"/>
              <a:t>kitâbet</a:t>
            </a:r>
            <a:r>
              <a:rPr lang="tr-TR" sz="2400" dirty="0" smtClean="0"/>
              <a:t> ile bu türde eser verenlerin biyografileri, eserleri ve edebi şahsiyetleri hakkında bilgi vermiştir.</a:t>
            </a:r>
          </a:p>
          <a:p>
            <a:pPr algn="just"/>
            <a:r>
              <a:rPr lang="tr-TR" sz="2400" dirty="0" smtClean="0"/>
              <a:t>1986 yılında Şam’da basılmıştır.</a:t>
            </a:r>
            <a:endParaRPr lang="tr-TR" sz="2400" dirty="0"/>
          </a:p>
        </p:txBody>
      </p:sp>
    </p:spTree>
    <p:extLst>
      <p:ext uri="{BB962C8B-B14F-4D97-AF65-F5344CB8AC3E}">
        <p14:creationId xmlns:p14="http://schemas.microsoft.com/office/powerpoint/2010/main" val="393595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7414" y="262563"/>
            <a:ext cx="9940834" cy="1291917"/>
          </a:xfrm>
        </p:spPr>
        <p:txBody>
          <a:bodyPr/>
          <a:lstStyle/>
          <a:p>
            <a:r>
              <a:rPr lang="tr-TR" dirty="0" smtClean="0"/>
              <a:t>ARABİC LİTERATURE – H. A. R. GIBB</a:t>
            </a:r>
            <a:endParaRPr lang="tr-TR" dirty="0"/>
          </a:p>
        </p:txBody>
      </p:sp>
      <p:sp>
        <p:nvSpPr>
          <p:cNvPr id="3" name="İçerik Yer Tutucusu 2"/>
          <p:cNvSpPr>
            <a:spLocks noGrp="1"/>
          </p:cNvSpPr>
          <p:nvPr>
            <p:ph idx="1"/>
          </p:nvPr>
        </p:nvSpPr>
        <p:spPr>
          <a:xfrm>
            <a:off x="1069848" y="1724297"/>
            <a:ext cx="10058400" cy="4447903"/>
          </a:xfrm>
        </p:spPr>
        <p:txBody>
          <a:bodyPr>
            <a:normAutofit fontScale="92500" lnSpcReduction="20000"/>
          </a:bodyPr>
          <a:lstStyle/>
          <a:p>
            <a:pPr algn="just"/>
            <a:r>
              <a:rPr lang="tr-TR" dirty="0" smtClean="0"/>
              <a:t>Harvard Üniversitesi Arapça Profesörü H. A. R. </a:t>
            </a:r>
            <a:r>
              <a:rPr lang="tr-TR" dirty="0" err="1" smtClean="0"/>
              <a:t>Gibb</a:t>
            </a:r>
            <a:r>
              <a:rPr lang="tr-TR" dirty="0" smtClean="0"/>
              <a:t> (öl. 1971) tarafından yazılan «</a:t>
            </a:r>
            <a:r>
              <a:rPr lang="tr-TR" dirty="0" err="1" smtClean="0"/>
              <a:t>Arabic</a:t>
            </a:r>
            <a:r>
              <a:rPr lang="tr-TR" dirty="0" smtClean="0"/>
              <a:t> </a:t>
            </a:r>
            <a:r>
              <a:rPr lang="tr-TR" dirty="0" err="1" smtClean="0"/>
              <a:t>Literature</a:t>
            </a:r>
            <a:r>
              <a:rPr lang="tr-TR" dirty="0" smtClean="0"/>
              <a:t> : An </a:t>
            </a:r>
            <a:r>
              <a:rPr lang="tr-TR" dirty="0" err="1" smtClean="0"/>
              <a:t>Introduction</a:t>
            </a:r>
            <a:r>
              <a:rPr lang="tr-TR" dirty="0" smtClean="0"/>
              <a:t>» adlı eser, Arap edebiyatı tarihi alanında kaleme alınmış bir el kitabıdır.</a:t>
            </a:r>
          </a:p>
          <a:p>
            <a:pPr algn="just"/>
            <a:r>
              <a:rPr lang="tr-TR" dirty="0"/>
              <a:t> </a:t>
            </a:r>
            <a:r>
              <a:rPr lang="tr-TR" dirty="0" smtClean="0"/>
              <a:t>Bir girişten sonra yazar eserini aşağıdaki şekilde bölümlere ayırmıştır:</a:t>
            </a:r>
          </a:p>
          <a:p>
            <a:pPr algn="just"/>
            <a:r>
              <a:rPr lang="tr-TR" dirty="0" smtClean="0"/>
              <a:t>Arap Dili, </a:t>
            </a:r>
          </a:p>
          <a:p>
            <a:pPr algn="just"/>
            <a:r>
              <a:rPr lang="tr-TR" dirty="0" smtClean="0"/>
              <a:t>Kahramanlık Çağı (500-622 arasındaki Cahiliye dönemi edebiyatı), </a:t>
            </a:r>
          </a:p>
          <a:p>
            <a:pPr algn="just"/>
            <a:r>
              <a:rPr lang="tr-TR" dirty="0" smtClean="0"/>
              <a:t>Yayılma Çağı (622-750 yılları arasındaki İslami dönem edebiyatını), </a:t>
            </a:r>
          </a:p>
          <a:p>
            <a:pPr algn="just"/>
            <a:r>
              <a:rPr lang="tr-TR" dirty="0" smtClean="0"/>
              <a:t>Altın Çağ (750-1055 arasındaki </a:t>
            </a:r>
            <a:r>
              <a:rPr lang="tr-TR" dirty="0" err="1" smtClean="0"/>
              <a:t>Abbâsiler</a:t>
            </a:r>
            <a:r>
              <a:rPr lang="tr-TR" dirty="0" smtClean="0"/>
              <a:t> ve Endülüs dönemleri edebiyatını),</a:t>
            </a:r>
          </a:p>
          <a:p>
            <a:pPr algn="just"/>
            <a:r>
              <a:rPr lang="tr-TR" dirty="0" smtClean="0"/>
              <a:t>Gümüş Çağ (1055-1258 arasındaki dönemi kapsayan Arap edebiyatını),</a:t>
            </a:r>
          </a:p>
          <a:p>
            <a:pPr algn="just"/>
            <a:r>
              <a:rPr lang="tr-TR" dirty="0" err="1" smtClean="0"/>
              <a:t>Memluklar</a:t>
            </a:r>
            <a:r>
              <a:rPr lang="tr-TR" dirty="0" smtClean="0"/>
              <a:t> Çağı (1258-1800 yılları arasında Mısır, Suriye, İspanya ve Kuzeybatı Afrika edebiyatını).</a:t>
            </a:r>
          </a:p>
          <a:p>
            <a:pPr algn="just"/>
            <a:r>
              <a:rPr lang="tr-TR" dirty="0" smtClean="0"/>
              <a:t>İlk defa 1926’da İngiltere’de neşredilen eser, tekrar gözden geçirilerek 1963 yılında İngiltere’de ikinci defa bastırılmıştır. </a:t>
            </a:r>
          </a:p>
          <a:p>
            <a:pPr algn="just"/>
            <a:r>
              <a:rPr lang="tr-TR" dirty="0" smtClean="0"/>
              <a:t>Eser; Urduca, Rusça ve bazı ilavelerle Almanca, İbranice dillerine de çevrilmiştir.</a:t>
            </a:r>
            <a:endParaRPr lang="tr-TR" dirty="0"/>
          </a:p>
        </p:txBody>
      </p:sp>
    </p:spTree>
    <p:extLst>
      <p:ext uri="{BB962C8B-B14F-4D97-AF65-F5344CB8AC3E}">
        <p14:creationId xmlns:p14="http://schemas.microsoft.com/office/powerpoint/2010/main" val="338357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1958122"/>
          </a:xfrm>
        </p:spPr>
        <p:txBody>
          <a:bodyPr/>
          <a:lstStyle/>
          <a:p>
            <a:pPr algn="ctr"/>
            <a:r>
              <a:rPr lang="ar-KW" dirty="0" smtClean="0"/>
              <a:t>مدرسة العرب (عبدالرحمن فهمي)</a:t>
            </a:r>
            <a:endParaRPr lang="tr-TR" dirty="0"/>
          </a:p>
        </p:txBody>
      </p:sp>
      <p:sp>
        <p:nvSpPr>
          <p:cNvPr id="3" name="İçerik Yer Tutucusu 2"/>
          <p:cNvSpPr>
            <a:spLocks noGrp="1"/>
          </p:cNvSpPr>
          <p:nvPr>
            <p:ph idx="1"/>
          </p:nvPr>
        </p:nvSpPr>
        <p:spPr>
          <a:xfrm>
            <a:off x="1069848" y="2748426"/>
            <a:ext cx="10373215" cy="2960043"/>
          </a:xfrm>
        </p:spPr>
        <p:txBody>
          <a:bodyPr/>
          <a:lstStyle/>
          <a:p>
            <a:r>
              <a:rPr lang="tr-TR" dirty="0" smtClean="0"/>
              <a:t>‘</a:t>
            </a:r>
            <a:r>
              <a:rPr lang="tr-TR" dirty="0" err="1" smtClean="0"/>
              <a:t>Abdurrahmân</a:t>
            </a:r>
            <a:r>
              <a:rPr lang="tr-TR" dirty="0" smtClean="0"/>
              <a:t> </a:t>
            </a:r>
            <a:r>
              <a:rPr lang="tr-TR" dirty="0" err="1" smtClean="0"/>
              <a:t>Fehmî</a:t>
            </a:r>
            <a:r>
              <a:rPr lang="tr-TR" dirty="0"/>
              <a:t> </a:t>
            </a:r>
            <a:r>
              <a:rPr lang="tr-TR" dirty="0" smtClean="0"/>
              <a:t>tarafından kaleme alınan </a:t>
            </a:r>
            <a:r>
              <a:rPr lang="tr-TR" dirty="0" err="1" smtClean="0"/>
              <a:t>Medresetu’l</a:t>
            </a:r>
            <a:r>
              <a:rPr lang="tr-TR" dirty="0" smtClean="0"/>
              <a:t>- ‘</a:t>
            </a:r>
            <a:r>
              <a:rPr lang="tr-TR" dirty="0" err="1" smtClean="0"/>
              <a:t>arab</a:t>
            </a:r>
            <a:r>
              <a:rPr lang="tr-TR" dirty="0" smtClean="0"/>
              <a:t>; Arap edebiyatı tarihi diyebileceğimiz Türkçe eserlerin ilklerindendir.</a:t>
            </a:r>
          </a:p>
          <a:p>
            <a:r>
              <a:rPr lang="tr-TR" dirty="0" smtClean="0"/>
              <a:t>Kitabın birinci kısmı, dilin kökeni, Arapçanın diğer diller arasındaki yeri, Arap dili gramerinin doğuşu, Basra ve </a:t>
            </a:r>
            <a:r>
              <a:rPr lang="tr-TR" dirty="0" err="1" smtClean="0"/>
              <a:t>Kûfe</a:t>
            </a:r>
            <a:r>
              <a:rPr lang="tr-TR" dirty="0" smtClean="0"/>
              <a:t> dil mektepleri, lügat ilminin tarihçesi, şiir, nesir, tarih ve coğrafya alanlarındaki yazarlar ve eserlerine tahsis edilmiştir.</a:t>
            </a:r>
          </a:p>
          <a:p>
            <a:r>
              <a:rPr lang="tr-TR" dirty="0" smtClean="0"/>
              <a:t>Eserin birinci kısmı 1888’de İstanbul’da neşredilmiştir.</a:t>
            </a:r>
          </a:p>
          <a:p>
            <a:r>
              <a:rPr lang="tr-TR" dirty="0" smtClean="0"/>
              <a:t>Bursalı Mehmet tarafından Türkçeye tercüme edildiği rivayet edilir.</a:t>
            </a:r>
            <a:endParaRPr lang="tr-TR" dirty="0"/>
          </a:p>
        </p:txBody>
      </p:sp>
    </p:spTree>
    <p:extLst>
      <p:ext uri="{BB962C8B-B14F-4D97-AF65-F5344CB8AC3E}">
        <p14:creationId xmlns:p14="http://schemas.microsoft.com/office/powerpoint/2010/main" val="298333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تاريخ آداب العرب (الرافعي)</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err="1" smtClean="0"/>
              <a:t>Târîhu</a:t>
            </a:r>
            <a:r>
              <a:rPr lang="tr-TR" dirty="0" smtClean="0"/>
              <a:t> </a:t>
            </a:r>
            <a:r>
              <a:rPr lang="tr-TR" dirty="0" err="1" smtClean="0"/>
              <a:t>âdâbi’l</a:t>
            </a:r>
            <a:r>
              <a:rPr lang="tr-TR" dirty="0" smtClean="0"/>
              <a:t>- ‘</a:t>
            </a:r>
            <a:r>
              <a:rPr lang="tr-TR" dirty="0" err="1" smtClean="0"/>
              <a:t>arab</a:t>
            </a:r>
            <a:r>
              <a:rPr lang="tr-TR" dirty="0" smtClean="0"/>
              <a:t>, </a:t>
            </a:r>
            <a:r>
              <a:rPr lang="tr-TR" dirty="0" err="1" smtClean="0"/>
              <a:t>Mustafâ</a:t>
            </a:r>
            <a:r>
              <a:rPr lang="tr-TR" dirty="0" smtClean="0"/>
              <a:t> </a:t>
            </a:r>
            <a:r>
              <a:rPr lang="tr-TR" dirty="0" err="1" smtClean="0"/>
              <a:t>Sâdık</a:t>
            </a:r>
            <a:r>
              <a:rPr lang="tr-TR" dirty="0" smtClean="0"/>
              <a:t> er-</a:t>
            </a:r>
            <a:r>
              <a:rPr lang="tr-TR" dirty="0" err="1" smtClean="0"/>
              <a:t>Râfi’î</a:t>
            </a:r>
            <a:r>
              <a:rPr lang="tr-TR" dirty="0" smtClean="0"/>
              <a:t> tarafından 19.yy’da Arap dili ve edebiyatına karşı yöneltilen iddialara cevap vermek amacıyla yazılmıştır.</a:t>
            </a:r>
          </a:p>
          <a:p>
            <a:pPr algn="just"/>
            <a:r>
              <a:rPr lang="tr-TR" dirty="0" smtClean="0"/>
              <a:t>Arap edebiyat tarihini konu alır.  12 bölümden oluşan eserin </a:t>
            </a:r>
            <a:r>
              <a:rPr lang="tr-TR" b="1" dirty="0" smtClean="0">
                <a:solidFill>
                  <a:srgbClr val="FF0000"/>
                </a:solidFill>
              </a:rPr>
              <a:t>ilk bölümünde </a:t>
            </a:r>
            <a:r>
              <a:rPr lang="tr-TR" dirty="0" smtClean="0"/>
              <a:t>dilin tarihi ve doğuşu; </a:t>
            </a:r>
            <a:r>
              <a:rPr lang="tr-TR" b="1" dirty="0" smtClean="0">
                <a:solidFill>
                  <a:srgbClr val="FF0000"/>
                </a:solidFill>
              </a:rPr>
              <a:t>ikinci bölümde </a:t>
            </a:r>
            <a:r>
              <a:rPr lang="tr-TR" dirty="0" smtClean="0"/>
              <a:t>Arap edebiyatında şiir ve dil </a:t>
            </a:r>
            <a:r>
              <a:rPr lang="tr-TR" dirty="0" err="1" smtClean="0"/>
              <a:t>rivâyeti</a:t>
            </a:r>
            <a:r>
              <a:rPr lang="tr-TR" dirty="0" smtClean="0"/>
              <a:t>, eski Arap şiirinde uydurma meselesi, </a:t>
            </a:r>
            <a:r>
              <a:rPr lang="tr-TR" dirty="0" err="1" smtClean="0"/>
              <a:t>râvîleri</a:t>
            </a:r>
            <a:r>
              <a:rPr lang="tr-TR" dirty="0" smtClean="0"/>
              <a:t>; </a:t>
            </a:r>
            <a:r>
              <a:rPr lang="tr-TR" b="1" dirty="0" smtClean="0">
                <a:solidFill>
                  <a:srgbClr val="FF0000"/>
                </a:solidFill>
              </a:rPr>
              <a:t>üçüncü bölümde </a:t>
            </a:r>
            <a:r>
              <a:rPr lang="tr-TR" dirty="0" smtClean="0"/>
              <a:t>Kuran tarihi, Kuran’ın dil ve üslup açısından incelenmesi; </a:t>
            </a:r>
            <a:r>
              <a:rPr lang="tr-TR" b="1" dirty="0" smtClean="0">
                <a:solidFill>
                  <a:srgbClr val="FF0000"/>
                </a:solidFill>
              </a:rPr>
              <a:t>dördüncü bölümde </a:t>
            </a:r>
            <a:r>
              <a:rPr lang="tr-TR" dirty="0" smtClean="0"/>
              <a:t>cahiliye ve </a:t>
            </a:r>
            <a:r>
              <a:rPr lang="tr-TR" dirty="0" err="1" smtClean="0"/>
              <a:t>islami</a:t>
            </a:r>
            <a:r>
              <a:rPr lang="tr-TR" dirty="0" smtClean="0"/>
              <a:t> dönem </a:t>
            </a:r>
            <a:r>
              <a:rPr lang="tr-TR" dirty="0" err="1" smtClean="0"/>
              <a:t>hitâbet</a:t>
            </a:r>
            <a:r>
              <a:rPr lang="tr-TR" dirty="0" smtClean="0"/>
              <a:t> ve meseller; </a:t>
            </a:r>
            <a:r>
              <a:rPr lang="tr-TR" b="1" dirty="0" smtClean="0">
                <a:solidFill>
                  <a:srgbClr val="FF0000"/>
                </a:solidFill>
              </a:rPr>
              <a:t>beşinci bölümde </a:t>
            </a:r>
            <a:r>
              <a:rPr lang="tr-TR" dirty="0" smtClean="0"/>
              <a:t>Arap şiirinin tarihi ve şiir sanatları; altıncı bölümde Muallaka şiirleri ile şairleri; </a:t>
            </a:r>
            <a:r>
              <a:rPr lang="tr-TR" b="1" dirty="0" smtClean="0">
                <a:solidFill>
                  <a:srgbClr val="FF0000"/>
                </a:solidFill>
              </a:rPr>
              <a:t>yedinci bölümde </a:t>
            </a:r>
            <a:r>
              <a:rPr lang="tr-TR" dirty="0" smtClean="0"/>
              <a:t>Arap edebiyatının geçirdiği devreler ve Endülüs’te Arap edebiyatı; </a:t>
            </a:r>
            <a:r>
              <a:rPr lang="tr-TR" b="1" dirty="0" smtClean="0">
                <a:solidFill>
                  <a:srgbClr val="FF0000"/>
                </a:solidFill>
              </a:rPr>
              <a:t>sekizinci bölümde </a:t>
            </a:r>
            <a:r>
              <a:rPr lang="tr-TR" dirty="0" err="1" smtClean="0"/>
              <a:t>kitâbet</a:t>
            </a:r>
            <a:r>
              <a:rPr lang="tr-TR" dirty="0" smtClean="0"/>
              <a:t> ve kâtipler; </a:t>
            </a:r>
            <a:r>
              <a:rPr lang="tr-TR" b="1" dirty="0" smtClean="0">
                <a:solidFill>
                  <a:srgbClr val="FF0000"/>
                </a:solidFill>
              </a:rPr>
              <a:t>dokuzuncu bölümde </a:t>
            </a:r>
            <a:r>
              <a:rPr lang="tr-TR" dirty="0" smtClean="0"/>
              <a:t>cahiliye ve </a:t>
            </a:r>
            <a:r>
              <a:rPr lang="tr-TR" dirty="0" err="1" smtClean="0"/>
              <a:t>islami</a:t>
            </a:r>
            <a:r>
              <a:rPr lang="tr-TR" dirty="0" smtClean="0"/>
              <a:t> dönem ilim-fikir hayatı; </a:t>
            </a:r>
            <a:r>
              <a:rPr lang="tr-TR" b="1" dirty="0" smtClean="0">
                <a:solidFill>
                  <a:srgbClr val="FF0000"/>
                </a:solidFill>
              </a:rPr>
              <a:t>onuncu bölümde </a:t>
            </a:r>
            <a:r>
              <a:rPr lang="tr-TR" dirty="0" smtClean="0"/>
              <a:t>Araplarda telif, telif tarihi; </a:t>
            </a:r>
            <a:r>
              <a:rPr lang="tr-TR" b="1" dirty="0" err="1" smtClean="0">
                <a:solidFill>
                  <a:srgbClr val="FF0000"/>
                </a:solidFill>
              </a:rPr>
              <a:t>onbirinci</a:t>
            </a:r>
            <a:r>
              <a:rPr lang="tr-TR" b="1" dirty="0" smtClean="0">
                <a:solidFill>
                  <a:srgbClr val="FF0000"/>
                </a:solidFill>
              </a:rPr>
              <a:t> bölümde </a:t>
            </a:r>
            <a:r>
              <a:rPr lang="tr-TR" dirty="0" err="1" smtClean="0"/>
              <a:t>müteahhir</a:t>
            </a:r>
            <a:r>
              <a:rPr lang="tr-TR" dirty="0" smtClean="0"/>
              <a:t> edebiyatçıların düşkün olduğu </a:t>
            </a:r>
            <a:r>
              <a:rPr lang="tr-TR" dirty="0" err="1" smtClean="0"/>
              <a:t>lafzî</a:t>
            </a:r>
            <a:r>
              <a:rPr lang="tr-TR" dirty="0" smtClean="0"/>
              <a:t> sanatlar; </a:t>
            </a:r>
            <a:r>
              <a:rPr lang="tr-TR" b="1" dirty="0" err="1" smtClean="0">
                <a:solidFill>
                  <a:srgbClr val="FF0000"/>
                </a:solidFill>
              </a:rPr>
              <a:t>onikinci</a:t>
            </a:r>
            <a:r>
              <a:rPr lang="tr-TR" b="1" dirty="0" smtClean="0">
                <a:solidFill>
                  <a:srgbClr val="FF0000"/>
                </a:solidFill>
              </a:rPr>
              <a:t> bölümde </a:t>
            </a:r>
            <a:r>
              <a:rPr lang="tr-TR" dirty="0" smtClean="0"/>
              <a:t>ise tabakalar ve bu tabakalar arasında mukayese konularını ele almıştır.</a:t>
            </a:r>
          </a:p>
          <a:p>
            <a:pPr algn="just"/>
            <a:r>
              <a:rPr lang="tr-TR" dirty="0" smtClean="0"/>
              <a:t>Bu eser Muhammed </a:t>
            </a:r>
            <a:r>
              <a:rPr lang="tr-TR" dirty="0" err="1" smtClean="0"/>
              <a:t>Sa</a:t>
            </a:r>
            <a:r>
              <a:rPr lang="tr-TR" dirty="0" smtClean="0"/>
              <a:t> ‘</a:t>
            </a:r>
            <a:r>
              <a:rPr lang="tr-TR" dirty="0" err="1" smtClean="0"/>
              <a:t>îd</a:t>
            </a:r>
            <a:r>
              <a:rPr lang="tr-TR" dirty="0" smtClean="0"/>
              <a:t> el- ‘</a:t>
            </a:r>
            <a:r>
              <a:rPr lang="tr-TR" dirty="0" err="1" smtClean="0"/>
              <a:t>Uryân</a:t>
            </a:r>
            <a:r>
              <a:rPr lang="tr-TR" dirty="0" smtClean="0"/>
              <a:t> tarafından üç cilt olarak 1940 yılında Beyrut’ta basılmıştır. </a:t>
            </a:r>
            <a:endParaRPr lang="tr-TR" dirty="0"/>
          </a:p>
        </p:txBody>
      </p:sp>
    </p:spTree>
    <p:extLst>
      <p:ext uri="{BB962C8B-B14F-4D97-AF65-F5344CB8AC3E}">
        <p14:creationId xmlns:p14="http://schemas.microsoft.com/office/powerpoint/2010/main" val="240899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ar-KW" dirty="0" smtClean="0"/>
              <a:t>تاريخ آداب اللغة العربية (جرجي زيدان)</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err="1" smtClean="0"/>
              <a:t>Corcî</a:t>
            </a:r>
            <a:r>
              <a:rPr lang="tr-TR" dirty="0" smtClean="0"/>
              <a:t> </a:t>
            </a:r>
            <a:r>
              <a:rPr lang="tr-TR" dirty="0" err="1" smtClean="0"/>
              <a:t>Zeydân</a:t>
            </a:r>
            <a:r>
              <a:rPr lang="tr-TR" dirty="0" smtClean="0"/>
              <a:t> (öl. 1914), </a:t>
            </a:r>
            <a:r>
              <a:rPr lang="tr-TR" dirty="0" err="1" smtClean="0"/>
              <a:t>Târîhu</a:t>
            </a:r>
            <a:r>
              <a:rPr lang="tr-TR" dirty="0" smtClean="0"/>
              <a:t> </a:t>
            </a:r>
            <a:r>
              <a:rPr lang="tr-TR" dirty="0" err="1" smtClean="0"/>
              <a:t>âdâbi’l-lügati’l</a:t>
            </a:r>
            <a:r>
              <a:rPr lang="tr-TR" dirty="0" smtClean="0"/>
              <a:t>- ‘</a:t>
            </a:r>
            <a:r>
              <a:rPr lang="tr-TR" dirty="0" err="1" smtClean="0"/>
              <a:t>arabiyye</a:t>
            </a:r>
            <a:r>
              <a:rPr lang="tr-TR" dirty="0" smtClean="0"/>
              <a:t> adlı eserinde bir bütün olarak Arap edebiyat tarihini ele almıştır. </a:t>
            </a:r>
          </a:p>
          <a:p>
            <a:pPr algn="just"/>
            <a:r>
              <a:rPr lang="tr-TR" dirty="0" smtClean="0"/>
              <a:t>Dört ciltten oluşur.</a:t>
            </a:r>
          </a:p>
          <a:p>
            <a:pPr algn="just"/>
            <a:r>
              <a:rPr lang="tr-TR" b="1" dirty="0" smtClean="0">
                <a:solidFill>
                  <a:srgbClr val="FF0000"/>
                </a:solidFill>
              </a:rPr>
              <a:t>Birinci cilt: </a:t>
            </a:r>
            <a:r>
              <a:rPr lang="tr-TR" dirty="0" smtClean="0"/>
              <a:t>Cahiliye, </a:t>
            </a:r>
            <a:r>
              <a:rPr lang="tr-TR" dirty="0" err="1" smtClean="0"/>
              <a:t>Sadru’l-islâm</a:t>
            </a:r>
            <a:r>
              <a:rPr lang="tr-TR" dirty="0" smtClean="0"/>
              <a:t> ve </a:t>
            </a:r>
            <a:r>
              <a:rPr lang="tr-TR" dirty="0" err="1" smtClean="0"/>
              <a:t>Emeviler</a:t>
            </a:r>
            <a:r>
              <a:rPr lang="tr-TR" dirty="0" smtClean="0"/>
              <a:t> dönemi Arap edebiyatı;</a:t>
            </a:r>
          </a:p>
          <a:p>
            <a:pPr algn="just"/>
            <a:r>
              <a:rPr lang="tr-TR" b="1" dirty="0" smtClean="0">
                <a:solidFill>
                  <a:srgbClr val="FF0000"/>
                </a:solidFill>
              </a:rPr>
              <a:t>İkinci cilt: </a:t>
            </a:r>
            <a:r>
              <a:rPr lang="tr-TR" dirty="0" smtClean="0"/>
              <a:t>1. ve 2. </a:t>
            </a:r>
            <a:r>
              <a:rPr lang="tr-TR" dirty="0" err="1" smtClean="0"/>
              <a:t>Abbâsi</a:t>
            </a:r>
            <a:r>
              <a:rPr lang="tr-TR" dirty="0" smtClean="0"/>
              <a:t> dönemi Arap edebiyatı;</a:t>
            </a:r>
          </a:p>
          <a:p>
            <a:pPr algn="just"/>
            <a:r>
              <a:rPr lang="tr-TR" b="1" dirty="0" smtClean="0">
                <a:solidFill>
                  <a:srgbClr val="FF0000"/>
                </a:solidFill>
              </a:rPr>
              <a:t>Üçüncü cilt: </a:t>
            </a:r>
            <a:r>
              <a:rPr lang="tr-TR" dirty="0" smtClean="0"/>
              <a:t>3. ve 4. </a:t>
            </a:r>
            <a:r>
              <a:rPr lang="tr-TR" dirty="0" err="1" smtClean="0"/>
              <a:t>Abbâsi</a:t>
            </a:r>
            <a:r>
              <a:rPr lang="tr-TR" dirty="0" smtClean="0"/>
              <a:t> dönemi Arap edebiyatı;</a:t>
            </a:r>
          </a:p>
          <a:p>
            <a:pPr algn="just"/>
            <a:r>
              <a:rPr lang="tr-TR" b="1" dirty="0" smtClean="0">
                <a:solidFill>
                  <a:srgbClr val="FF0000"/>
                </a:solidFill>
              </a:rPr>
              <a:t>Dördüncü cilt: </a:t>
            </a:r>
            <a:r>
              <a:rPr lang="tr-TR" dirty="0" smtClean="0"/>
              <a:t>yeni dönem Arap edebiyatı ele alınmış, her dönemin edebi hayatı, şiir ve nesri, dini ve pozitif ilimlerde yapılan çalışmalar detaylı olarak işlenip şair ve ediplerin biyografileri verilmiş, eserleri hakkında bilgi sunulmuştur. </a:t>
            </a:r>
          </a:p>
          <a:p>
            <a:pPr algn="just"/>
            <a:r>
              <a:rPr lang="tr-TR" dirty="0" smtClean="0"/>
              <a:t>Bu eser Arap edebiyat tarihini gerçek anlamda konu alan ilk çalışmalardan birisidir.</a:t>
            </a:r>
          </a:p>
          <a:p>
            <a:pPr algn="just"/>
            <a:r>
              <a:rPr lang="tr-TR" dirty="0" smtClean="0"/>
              <a:t>1911’de ilk defa Kahire’de neşredilmiş olup; Şevki </a:t>
            </a:r>
            <a:r>
              <a:rPr lang="tr-TR" dirty="0" err="1" smtClean="0"/>
              <a:t>Dayf</a:t>
            </a:r>
            <a:r>
              <a:rPr lang="tr-TR" dirty="0" smtClean="0"/>
              <a:t> tarafından tahkik edilerek 1954’te tekrar Kahire’de dört cilt olarak yayınlanmıştır.</a:t>
            </a:r>
          </a:p>
        </p:txBody>
      </p:sp>
    </p:spTree>
    <p:extLst>
      <p:ext uri="{BB962C8B-B14F-4D97-AF65-F5344CB8AC3E}">
        <p14:creationId xmlns:p14="http://schemas.microsoft.com/office/powerpoint/2010/main" val="73874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9451" y="484632"/>
            <a:ext cx="10618797" cy="1082911"/>
          </a:xfrm>
        </p:spPr>
        <p:txBody>
          <a:bodyPr/>
          <a:lstStyle/>
          <a:p>
            <a:pPr algn="ctr"/>
            <a:r>
              <a:rPr lang="ar-KW" dirty="0" smtClean="0"/>
              <a:t>تاريخ التمدن الاسلامي (جرجي زيدان)</a:t>
            </a:r>
            <a:endParaRPr lang="tr-TR" dirty="0"/>
          </a:p>
        </p:txBody>
      </p:sp>
      <p:sp>
        <p:nvSpPr>
          <p:cNvPr id="3" name="İçerik Yer Tutucusu 2"/>
          <p:cNvSpPr>
            <a:spLocks noGrp="1"/>
          </p:cNvSpPr>
          <p:nvPr>
            <p:ph idx="1"/>
          </p:nvPr>
        </p:nvSpPr>
        <p:spPr>
          <a:xfrm>
            <a:off x="509451" y="1567543"/>
            <a:ext cx="10618797" cy="4604657"/>
          </a:xfrm>
        </p:spPr>
        <p:txBody>
          <a:bodyPr>
            <a:normAutofit fontScale="85000" lnSpcReduction="10000"/>
          </a:bodyPr>
          <a:lstStyle/>
          <a:p>
            <a:pPr algn="just"/>
            <a:r>
              <a:rPr lang="tr-TR" dirty="0" err="1" smtClean="0"/>
              <a:t>Târîhu’t-temedduni’l-islâmî</a:t>
            </a:r>
            <a:r>
              <a:rPr lang="tr-TR" dirty="0" smtClean="0"/>
              <a:t> adlı eser Arap-İslam kültür ve medeniyet tarihi olup, müellif eserinde Arap dili ve edebiyatı ile ilgili malumat verir.</a:t>
            </a:r>
          </a:p>
          <a:p>
            <a:pPr algn="just"/>
            <a:r>
              <a:rPr lang="tr-TR" dirty="0" smtClean="0"/>
              <a:t>Eser başlıca beş ana bölümden oluşur. </a:t>
            </a:r>
          </a:p>
          <a:p>
            <a:pPr algn="just"/>
            <a:r>
              <a:rPr lang="tr-TR" b="1" dirty="0" smtClean="0">
                <a:solidFill>
                  <a:srgbClr val="FF0000"/>
                </a:solidFill>
              </a:rPr>
              <a:t>Birinci bölüm: </a:t>
            </a:r>
            <a:r>
              <a:rPr lang="tr-TR" dirty="0" smtClean="0"/>
              <a:t>Cahiliye döneminden başlayarak </a:t>
            </a:r>
            <a:r>
              <a:rPr lang="tr-TR" dirty="0" err="1" smtClean="0"/>
              <a:t>Abbâsiler</a:t>
            </a:r>
            <a:r>
              <a:rPr lang="tr-TR" dirty="0" smtClean="0"/>
              <a:t> dönemine kadar İslam medeniyeti;</a:t>
            </a:r>
          </a:p>
          <a:p>
            <a:pPr algn="just"/>
            <a:r>
              <a:rPr lang="tr-TR" b="1" dirty="0" smtClean="0">
                <a:solidFill>
                  <a:srgbClr val="FF0000"/>
                </a:solidFill>
              </a:rPr>
              <a:t>İkinci bölüm: </a:t>
            </a:r>
            <a:r>
              <a:rPr lang="tr-TR" dirty="0" err="1" smtClean="0"/>
              <a:t>Sadru’l</a:t>
            </a:r>
            <a:r>
              <a:rPr lang="tr-TR" dirty="0" smtClean="0"/>
              <a:t>-İslâm, </a:t>
            </a:r>
            <a:r>
              <a:rPr lang="tr-TR" dirty="0" err="1" smtClean="0"/>
              <a:t>Emeviler</a:t>
            </a:r>
            <a:r>
              <a:rPr lang="tr-TR" dirty="0" smtClean="0"/>
              <a:t> ve detaylı olarak </a:t>
            </a:r>
            <a:r>
              <a:rPr lang="tr-TR" dirty="0" err="1" smtClean="0"/>
              <a:t>Abbâsiler</a:t>
            </a:r>
            <a:r>
              <a:rPr lang="tr-TR" dirty="0" smtClean="0"/>
              <a:t> dönemi ekonomik hayatı;</a:t>
            </a:r>
          </a:p>
          <a:p>
            <a:pPr algn="just"/>
            <a:r>
              <a:rPr lang="tr-TR" b="1" dirty="0" smtClean="0">
                <a:solidFill>
                  <a:srgbClr val="FF0000"/>
                </a:solidFill>
              </a:rPr>
              <a:t>Üçüncü bölüm: </a:t>
            </a:r>
            <a:r>
              <a:rPr lang="tr-TR" dirty="0" smtClean="0"/>
              <a:t>Cahiliye döneminde Araplarca bilinen ve el- ‘</a:t>
            </a:r>
            <a:r>
              <a:rPr lang="tr-TR" dirty="0" err="1" smtClean="0"/>
              <a:t>Ulûmu’l</a:t>
            </a:r>
            <a:r>
              <a:rPr lang="tr-TR" dirty="0" smtClean="0"/>
              <a:t>- ‘</a:t>
            </a:r>
            <a:r>
              <a:rPr lang="tr-TR" dirty="0" err="1" smtClean="0"/>
              <a:t>arabiyye</a:t>
            </a:r>
            <a:r>
              <a:rPr lang="tr-TR" dirty="0" smtClean="0"/>
              <a:t> olarak adlandırılan ilimlerle </a:t>
            </a:r>
            <a:r>
              <a:rPr lang="tr-TR" dirty="0" err="1" smtClean="0"/>
              <a:t>İslamiyetten</a:t>
            </a:r>
            <a:r>
              <a:rPr lang="tr-TR" dirty="0" smtClean="0"/>
              <a:t> sonraki dini ve lisani ilimler;  tercüme faaliyetleri ile tercüme edilen eserler;</a:t>
            </a:r>
          </a:p>
          <a:p>
            <a:pPr algn="just"/>
            <a:r>
              <a:rPr lang="tr-TR" b="1" dirty="0" smtClean="0">
                <a:solidFill>
                  <a:srgbClr val="FF0000"/>
                </a:solidFill>
              </a:rPr>
              <a:t>Dördüncü bölüm: </a:t>
            </a:r>
            <a:r>
              <a:rPr lang="tr-TR" dirty="0" smtClean="0"/>
              <a:t>siyasi hayat; </a:t>
            </a:r>
          </a:p>
          <a:p>
            <a:pPr algn="just"/>
            <a:r>
              <a:rPr lang="tr-TR" b="1" dirty="0" smtClean="0">
                <a:solidFill>
                  <a:srgbClr val="FF0000"/>
                </a:solidFill>
              </a:rPr>
              <a:t>Beşinci bölüm: </a:t>
            </a:r>
            <a:r>
              <a:rPr lang="tr-TR" dirty="0" smtClean="0"/>
              <a:t>sosyal hayat ele alınmıştır.</a:t>
            </a:r>
          </a:p>
          <a:p>
            <a:pPr algn="just"/>
            <a:r>
              <a:rPr lang="tr-TR" dirty="0" smtClean="0"/>
              <a:t>1902-1906 yıllarında 5 cilt olarak Kahire’de basılmıştır. </a:t>
            </a:r>
          </a:p>
          <a:p>
            <a:pPr algn="just"/>
            <a:r>
              <a:rPr lang="tr-TR" dirty="0" smtClean="0"/>
              <a:t>Zeki </a:t>
            </a:r>
            <a:r>
              <a:rPr lang="tr-TR" dirty="0" err="1" smtClean="0"/>
              <a:t>Meğamiz</a:t>
            </a:r>
            <a:r>
              <a:rPr lang="tr-TR" dirty="0" smtClean="0"/>
              <a:t> tarafından </a:t>
            </a:r>
            <a:r>
              <a:rPr lang="tr-TR" b="1" i="1" dirty="0" smtClean="0"/>
              <a:t>Medeniyet-i İslamiye Tarihi </a:t>
            </a:r>
            <a:r>
              <a:rPr lang="tr-TR" dirty="0" smtClean="0"/>
              <a:t>adıyla Türkçeye çevrilmiştir.</a:t>
            </a:r>
          </a:p>
          <a:p>
            <a:pPr algn="just"/>
            <a:r>
              <a:rPr lang="tr-TR" dirty="0" smtClean="0"/>
              <a:t>Bu çeviri Mümin Çevik tarafından sadeleştirilerek beş cilt olarak 1328-1330 yılları arasında İstanbul’da yayınlanmıştır. </a:t>
            </a:r>
          </a:p>
          <a:p>
            <a:pPr algn="just"/>
            <a:r>
              <a:rPr lang="tr-TR" dirty="0" smtClean="0"/>
              <a:t>İngilizce ve Farsçaya da tercüme edilmiştir.</a:t>
            </a:r>
          </a:p>
          <a:p>
            <a:pPr algn="just"/>
            <a:endParaRPr lang="tr-TR" dirty="0" smtClean="0"/>
          </a:p>
          <a:p>
            <a:endParaRPr lang="tr-TR" dirty="0"/>
          </a:p>
        </p:txBody>
      </p:sp>
    </p:spTree>
    <p:extLst>
      <p:ext uri="{BB962C8B-B14F-4D97-AF65-F5344CB8AC3E}">
        <p14:creationId xmlns:p14="http://schemas.microsoft.com/office/powerpoint/2010/main" val="396610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2281" y="313508"/>
            <a:ext cx="9550258" cy="1306286"/>
          </a:xfrm>
        </p:spPr>
        <p:txBody>
          <a:bodyPr>
            <a:normAutofit/>
          </a:bodyPr>
          <a:lstStyle/>
          <a:p>
            <a:pPr algn="ctr"/>
            <a:r>
              <a:rPr lang="tr-TR" dirty="0" err="1" smtClean="0"/>
              <a:t>Corcî</a:t>
            </a:r>
            <a:r>
              <a:rPr lang="tr-TR" dirty="0" smtClean="0"/>
              <a:t> </a:t>
            </a:r>
            <a:r>
              <a:rPr lang="tr-TR" dirty="0" err="1" smtClean="0"/>
              <a:t>zeydân</a:t>
            </a:r>
            <a:r>
              <a:rPr lang="tr-TR" dirty="0" smtClean="0"/>
              <a:t> (1861 – 1914)</a:t>
            </a:r>
            <a:endParaRPr lang="tr-TR" dirty="0"/>
          </a:p>
        </p:txBody>
      </p:sp>
      <p:sp>
        <p:nvSpPr>
          <p:cNvPr id="3" name="İçerik Yer Tutucusu 2"/>
          <p:cNvSpPr>
            <a:spLocks noGrp="1"/>
          </p:cNvSpPr>
          <p:nvPr>
            <p:ph sz="half" idx="1"/>
          </p:nvPr>
        </p:nvSpPr>
        <p:spPr>
          <a:xfrm>
            <a:off x="952281" y="1920240"/>
            <a:ext cx="6166976" cy="3357154"/>
          </a:xfrm>
        </p:spPr>
        <p:txBody>
          <a:bodyPr/>
          <a:lstStyle/>
          <a:p>
            <a:pPr algn="just"/>
            <a:r>
              <a:rPr lang="tr-TR" dirty="0"/>
              <a:t>Ortodoks Hristiyan bir aileden </a:t>
            </a:r>
            <a:r>
              <a:rPr lang="tr-TR" dirty="0" smtClean="0"/>
              <a:t>gelen </a:t>
            </a:r>
            <a:r>
              <a:rPr lang="tr-TR" dirty="0" err="1" smtClean="0"/>
              <a:t>Corcî</a:t>
            </a:r>
            <a:r>
              <a:rPr lang="tr-TR" dirty="0" smtClean="0"/>
              <a:t> </a:t>
            </a:r>
            <a:r>
              <a:rPr lang="tr-TR" dirty="0" err="1" smtClean="0"/>
              <a:t>Zeydân</a:t>
            </a:r>
            <a:r>
              <a:rPr lang="tr-TR" dirty="0" smtClean="0"/>
              <a:t> (1861-1914)  Lübnanlı roman yazarı ve tarihçidir.</a:t>
            </a:r>
          </a:p>
          <a:p>
            <a:pPr algn="just"/>
            <a:r>
              <a:rPr lang="tr-TR" dirty="0" smtClean="0"/>
              <a:t>Arap edebiyatında roman alanında önemli bir yere sahiptir. </a:t>
            </a:r>
          </a:p>
          <a:p>
            <a:pPr algn="just"/>
            <a:r>
              <a:rPr lang="tr-TR" dirty="0" smtClean="0"/>
              <a:t>Tarihi konularda yaklaşık 30 roman kaleme almıştır. Gazetecilik de yapan yazar, el-Hilal dergisinin kurucusudur. </a:t>
            </a:r>
          </a:p>
        </p:txBody>
      </p:sp>
      <p:pic>
        <p:nvPicPr>
          <p:cNvPr id="1026" name="Picture 2" descr="Image result for corci zeyd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93578" y="1920240"/>
            <a:ext cx="3108960" cy="354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2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1187414"/>
          </a:xfrm>
        </p:spPr>
        <p:txBody>
          <a:bodyPr/>
          <a:lstStyle/>
          <a:p>
            <a:pPr algn="ctr"/>
            <a:r>
              <a:rPr lang="ar-KW" dirty="0" smtClean="0"/>
              <a:t>تاريخ أدبيات عربية (محمد فهمي)</a:t>
            </a:r>
            <a:endParaRPr lang="tr-TR" dirty="0"/>
          </a:p>
        </p:txBody>
      </p:sp>
      <p:sp>
        <p:nvSpPr>
          <p:cNvPr id="3" name="İçerik Yer Tutucusu 2"/>
          <p:cNvSpPr>
            <a:spLocks noGrp="1"/>
          </p:cNvSpPr>
          <p:nvPr>
            <p:ph idx="1"/>
          </p:nvPr>
        </p:nvSpPr>
        <p:spPr>
          <a:xfrm>
            <a:off x="1069848" y="1789611"/>
            <a:ext cx="10058400" cy="4382589"/>
          </a:xfrm>
        </p:spPr>
        <p:txBody>
          <a:bodyPr>
            <a:normAutofit fontScale="92500" lnSpcReduction="20000"/>
          </a:bodyPr>
          <a:lstStyle/>
          <a:p>
            <a:pPr algn="just"/>
            <a:r>
              <a:rPr lang="tr-TR" dirty="0" err="1" smtClean="0"/>
              <a:t>Dârulfunûn</a:t>
            </a:r>
            <a:r>
              <a:rPr lang="tr-TR" dirty="0" smtClean="0"/>
              <a:t> Edebiyat Fakültesi Arap Edebiyat Tarihi öğretmeni </a:t>
            </a:r>
            <a:r>
              <a:rPr lang="tr-TR" dirty="0" err="1" smtClean="0"/>
              <a:t>Mehmed</a:t>
            </a:r>
            <a:r>
              <a:rPr lang="tr-TR" dirty="0" smtClean="0"/>
              <a:t> </a:t>
            </a:r>
            <a:r>
              <a:rPr lang="tr-TR" dirty="0" err="1" smtClean="0"/>
              <a:t>Fehmî’nin</a:t>
            </a:r>
            <a:r>
              <a:rPr lang="tr-TR" dirty="0" smtClean="0"/>
              <a:t> </a:t>
            </a:r>
            <a:r>
              <a:rPr lang="tr-TR" dirty="0" smtClean="0"/>
              <a:t>(öl. 1944) </a:t>
            </a:r>
            <a:r>
              <a:rPr lang="tr-TR" dirty="0" err="1" smtClean="0"/>
              <a:t>Târîh</a:t>
            </a:r>
            <a:r>
              <a:rPr lang="tr-TR" dirty="0" smtClean="0"/>
              <a:t>-i </a:t>
            </a:r>
            <a:r>
              <a:rPr lang="tr-TR" dirty="0" err="1" smtClean="0"/>
              <a:t>Edebiyât</a:t>
            </a:r>
            <a:r>
              <a:rPr lang="tr-TR" dirty="0" smtClean="0"/>
              <a:t>-ı ‘</a:t>
            </a:r>
            <a:r>
              <a:rPr lang="tr-TR" dirty="0" err="1" smtClean="0"/>
              <a:t>Arabiyye’si</a:t>
            </a:r>
            <a:r>
              <a:rPr lang="tr-TR" dirty="0" smtClean="0"/>
              <a:t> Arap edebiyat tarihi alanında Türkçe olarak yazılan ilk eserlerdendir.</a:t>
            </a:r>
          </a:p>
          <a:p>
            <a:pPr algn="just"/>
            <a:r>
              <a:rPr lang="tr-TR" dirty="0" smtClean="0"/>
              <a:t>Eserde yalnızca cahiliye dönemi Arap edebiyatı ele alınmıştır. </a:t>
            </a:r>
          </a:p>
          <a:p>
            <a:pPr algn="just"/>
            <a:r>
              <a:rPr lang="tr-TR" dirty="0" smtClean="0"/>
              <a:t>Yazar, cahiliye dönemi Arapları ve Arabistan hakkında bilgi verdikten sonra </a:t>
            </a:r>
            <a:r>
              <a:rPr lang="tr-TR" dirty="0" err="1" smtClean="0"/>
              <a:t>hanif</a:t>
            </a:r>
            <a:r>
              <a:rPr lang="tr-TR" dirty="0" smtClean="0"/>
              <a:t> dinini kabul eden şairlerden bahsederek, şiirlerinden örnekler verir.</a:t>
            </a:r>
          </a:p>
          <a:p>
            <a:pPr algn="just"/>
            <a:r>
              <a:rPr lang="tr-TR" dirty="0" smtClean="0"/>
              <a:t>Cahiliye adetlerini anlattıktan sonra Aral dili hakkında detaylı bilgi verir.</a:t>
            </a:r>
          </a:p>
          <a:p>
            <a:pPr algn="just"/>
            <a:r>
              <a:rPr lang="tr-TR" dirty="0" smtClean="0"/>
              <a:t>Arapçanın özelliklerinden bahseder. </a:t>
            </a:r>
            <a:r>
              <a:rPr lang="tr-TR" dirty="0" err="1" smtClean="0"/>
              <a:t>Edeb</a:t>
            </a:r>
            <a:r>
              <a:rPr lang="tr-TR" dirty="0" smtClean="0"/>
              <a:t> kelimesinin anlamı, cahiliye döneminde şiir, eski şairler ve cahiliye toplumunda şairin konumu gibi hususları anlattıktan sonra şairlerin biyografilerine de yer verir. </a:t>
            </a:r>
          </a:p>
          <a:p>
            <a:pPr algn="just"/>
            <a:r>
              <a:rPr lang="tr-TR" dirty="0" smtClean="0"/>
              <a:t>Endülüs dönemi Arap edebiyatına da değinir.  Eserde yer alan şiir ve nesirlerin bir kısmı tercüme edilmiş, bazılarında ise yer alan kelimelerin anlamları anlatılmıştır.</a:t>
            </a:r>
          </a:p>
          <a:p>
            <a:pPr algn="just"/>
            <a:r>
              <a:rPr lang="tr-TR" dirty="0" smtClean="0"/>
              <a:t>Bu alandaki ilk Türkçe eser olmasının yanı sıra, eserde konu bütünlüğü yoktur.  Konular içeriğine göre dağınık şekilde işlenmiştir.</a:t>
            </a:r>
          </a:p>
          <a:p>
            <a:pPr algn="just"/>
            <a:r>
              <a:rPr lang="tr-TR" dirty="0" smtClean="0"/>
              <a:t>Sadece 1. cildi 1917’de  İstanbul’da yayınlanmıştır.</a:t>
            </a:r>
            <a:endParaRPr lang="tr-TR" dirty="0"/>
          </a:p>
        </p:txBody>
      </p:sp>
    </p:spTree>
    <p:extLst>
      <p:ext uri="{BB962C8B-B14F-4D97-AF65-F5344CB8AC3E}">
        <p14:creationId xmlns:p14="http://schemas.microsoft.com/office/powerpoint/2010/main" val="2962376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277</TotalTime>
  <Words>2494</Words>
  <Application>Microsoft Office PowerPoint</Application>
  <PresentationFormat>Geniş ekran</PresentationFormat>
  <Paragraphs>142</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Rockwell</vt:lpstr>
      <vt:lpstr>Rockwell Condensed</vt:lpstr>
      <vt:lpstr>Times New Roman</vt:lpstr>
      <vt:lpstr>Wingdings</vt:lpstr>
      <vt:lpstr>Wood Type Yazı Tipi</vt:lpstr>
      <vt:lpstr>EDEBİYAT TARİHİ KİTAPLARI</vt:lpstr>
      <vt:lpstr>PowerPoint Sunusu</vt:lpstr>
      <vt:lpstr>ARABİC LİTERATURE – H. A. R. GIBB</vt:lpstr>
      <vt:lpstr>مدرسة العرب (عبدالرحمن فهمي)</vt:lpstr>
      <vt:lpstr>تاريخ آداب العرب (الرافعي)</vt:lpstr>
      <vt:lpstr>تاريخ آداب اللغة العربية (جرجي زيدان)</vt:lpstr>
      <vt:lpstr>تاريخ التمدن الاسلامي (جرجي زيدان)</vt:lpstr>
      <vt:lpstr>Corcî zeydân (1861 – 1914)</vt:lpstr>
      <vt:lpstr>تاريخ أدبيات عربية (محمد فهمي)</vt:lpstr>
      <vt:lpstr>في الأدب الجاهلي (طه حسين) </vt:lpstr>
      <vt:lpstr>طه حسين  </vt:lpstr>
      <vt:lpstr>طه حسين  </vt:lpstr>
      <vt:lpstr>طه حسين  </vt:lpstr>
      <vt:lpstr>في الأدب الحديث (الدسوقي)</vt:lpstr>
      <vt:lpstr>الأدب الأندلسي (أحمد هيكل)</vt:lpstr>
      <vt:lpstr>A short story of classical arabic literature (goldziher)</vt:lpstr>
      <vt:lpstr>الأدب في العصر المملوكي (محمد زغلول سلاَّم)</vt:lpstr>
      <vt:lpstr>تاريخ الأدب العربي (أحمد حسن الزيات)</vt:lpstr>
      <vt:lpstr>تاريخ الأدب العربي (شوقي ضيف)</vt:lpstr>
      <vt:lpstr>شوقي ضيف</vt:lpstr>
      <vt:lpstr>Eski arap şiiri – nihad m. çetin</vt:lpstr>
      <vt:lpstr>Nihad mazlum çetin (1924-1991)   </vt:lpstr>
      <vt:lpstr>Nihad mazlum çetin (1924-1991)</vt:lpstr>
      <vt:lpstr>PowerPoint Sunusu</vt:lpstr>
      <vt:lpstr>تاريخ الأدب العربي – العصر العثماني (عمر موسي باشا)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EDEBİYAT TARİHİ KİTAPLARI</dc:title>
  <dc:creator>zuhal kazar</dc:creator>
  <cp:lastModifiedBy>zuhal kazar</cp:lastModifiedBy>
  <cp:revision>48</cp:revision>
  <dcterms:created xsi:type="dcterms:W3CDTF">2019-04-06T16:31:21Z</dcterms:created>
  <dcterms:modified xsi:type="dcterms:W3CDTF">2019-04-07T19:31:45Z</dcterms:modified>
</cp:coreProperties>
</file>