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474" r:id="rId3"/>
    <p:sldId id="352" r:id="rId4"/>
    <p:sldId id="481" r:id="rId5"/>
    <p:sldId id="482" r:id="rId6"/>
    <p:sldId id="483" r:id="rId7"/>
    <p:sldId id="484" r:id="rId8"/>
    <p:sldId id="355" r:id="rId9"/>
    <p:sldId id="358" r:id="rId10"/>
    <p:sldId id="485" r:id="rId11"/>
    <p:sldId id="486" r:id="rId12"/>
    <p:sldId id="487" r:id="rId13"/>
    <p:sldId id="488"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3B07"/>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117" d="100"/>
          <a:sy n="117" d="100"/>
        </p:scale>
        <p:origin x="-354" y="-10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28AB722E-B095-40C0-A4D4-63B30D58DCE4}" type="datetimeFigureOut">
              <a:rPr lang="tr-TR" smtClean="0"/>
              <a:t>16.04.2019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0793A65-4217-47B8-87DD-95638C800204}" type="slidenum">
              <a:rPr lang="tr-TR" smtClean="0"/>
              <a:t>‹#›</a:t>
            </a:fld>
            <a:endParaRPr lang="tr-TR"/>
          </a:p>
        </p:txBody>
      </p:sp>
      <p:pic>
        <p:nvPicPr>
          <p:cNvPr id="7" name="Resim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3228629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8AB722E-B095-40C0-A4D4-63B30D58DCE4}" type="datetimeFigureOut">
              <a:rPr lang="tr-TR" smtClean="0"/>
              <a:t>16.04.2019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0793A65-4217-47B8-87DD-95638C800204}" type="slidenum">
              <a:rPr lang="tr-TR" smtClean="0"/>
              <a:t>‹#›</a:t>
            </a:fld>
            <a:endParaRPr lang="tr-TR"/>
          </a:p>
        </p:txBody>
      </p:sp>
      <p:pic>
        <p:nvPicPr>
          <p:cNvPr id="7" name="Resim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9082518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8AB722E-B095-40C0-A4D4-63B30D58DCE4}" type="datetimeFigureOut">
              <a:rPr lang="tr-TR" smtClean="0"/>
              <a:t>16.04.2019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0793A65-4217-47B8-87DD-95638C800204}" type="slidenum">
              <a:rPr lang="tr-TR" smtClean="0"/>
              <a:t>‹#›</a:t>
            </a:fld>
            <a:endParaRPr lang="tr-TR"/>
          </a:p>
        </p:txBody>
      </p:sp>
      <p:pic>
        <p:nvPicPr>
          <p:cNvPr id="7" name="Resim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3233579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8AB722E-B095-40C0-A4D4-63B30D58DCE4}" type="datetimeFigureOut">
              <a:rPr lang="tr-TR" smtClean="0"/>
              <a:t>16.04.2019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0793A65-4217-47B8-87DD-95638C800204}" type="slidenum">
              <a:rPr lang="tr-TR" smtClean="0"/>
              <a:t>‹#›</a:t>
            </a:fld>
            <a:endParaRPr lang="tr-TR"/>
          </a:p>
        </p:txBody>
      </p:sp>
      <p:pic>
        <p:nvPicPr>
          <p:cNvPr id="7" name="Resim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8" name="Resim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17259526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28AB722E-B095-40C0-A4D4-63B30D58DCE4}" type="datetimeFigureOut">
              <a:rPr lang="tr-TR" smtClean="0"/>
              <a:t>16.04.2019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0793A65-4217-47B8-87DD-95638C800204}" type="slidenum">
              <a:rPr lang="tr-TR" smtClean="0"/>
              <a:t>‹#›</a:t>
            </a:fld>
            <a:endParaRPr lang="tr-TR"/>
          </a:p>
        </p:txBody>
      </p:sp>
      <p:pic>
        <p:nvPicPr>
          <p:cNvPr id="7" name="Resim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5499743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28AB722E-B095-40C0-A4D4-63B30D58DCE4}" type="datetimeFigureOut">
              <a:rPr lang="tr-TR" smtClean="0"/>
              <a:t>16.04.2019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0793A65-4217-47B8-87DD-95638C800204}" type="slidenum">
              <a:rPr lang="tr-TR" smtClean="0"/>
              <a:t>‹#›</a:t>
            </a:fld>
            <a:endParaRPr lang="tr-TR"/>
          </a:p>
        </p:txBody>
      </p:sp>
      <p:pic>
        <p:nvPicPr>
          <p:cNvPr id="8" name="Resim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40119750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28AB722E-B095-40C0-A4D4-63B30D58DCE4}" type="datetimeFigureOut">
              <a:rPr lang="tr-TR" smtClean="0"/>
              <a:t>16.04.2019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0793A65-4217-47B8-87DD-95638C800204}" type="slidenum">
              <a:rPr lang="tr-TR" smtClean="0"/>
              <a:t>‹#›</a:t>
            </a:fld>
            <a:endParaRPr lang="tr-TR"/>
          </a:p>
        </p:txBody>
      </p:sp>
      <p:pic>
        <p:nvPicPr>
          <p:cNvPr id="10" name="Resim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33105286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28AB722E-B095-40C0-A4D4-63B30D58DCE4}" type="datetimeFigureOut">
              <a:rPr lang="tr-TR" smtClean="0"/>
              <a:t>16.04.2019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0793A65-4217-47B8-87DD-95638C800204}" type="slidenum">
              <a:rPr lang="tr-TR" smtClean="0"/>
              <a:t>‹#›</a:t>
            </a:fld>
            <a:endParaRPr lang="tr-TR"/>
          </a:p>
        </p:txBody>
      </p:sp>
      <p:pic>
        <p:nvPicPr>
          <p:cNvPr id="6" name="Resim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6150801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8AB722E-B095-40C0-A4D4-63B30D58DCE4}" type="datetimeFigureOut">
              <a:rPr lang="tr-TR" smtClean="0"/>
              <a:t>16.04.2019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0793A65-4217-47B8-87DD-95638C800204}" type="slidenum">
              <a:rPr lang="tr-TR" smtClean="0"/>
              <a:t>‹#›</a:t>
            </a:fld>
            <a:endParaRPr lang="tr-TR"/>
          </a:p>
        </p:txBody>
      </p:sp>
      <p:pic>
        <p:nvPicPr>
          <p:cNvPr id="5" name="Resim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5951748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28AB722E-B095-40C0-A4D4-63B30D58DCE4}" type="datetimeFigureOut">
              <a:rPr lang="tr-TR" smtClean="0"/>
              <a:t>16.04.2019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0793A65-4217-47B8-87DD-95638C800204}" type="slidenum">
              <a:rPr lang="tr-TR" smtClean="0"/>
              <a:t>‹#›</a:t>
            </a:fld>
            <a:endParaRPr lang="tr-TR"/>
          </a:p>
        </p:txBody>
      </p:sp>
      <p:pic>
        <p:nvPicPr>
          <p:cNvPr id="8" name="Resim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18413846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28AB722E-B095-40C0-A4D4-63B30D58DCE4}" type="datetimeFigureOut">
              <a:rPr lang="tr-TR" smtClean="0"/>
              <a:t>16.04.2019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0793A65-4217-47B8-87DD-95638C800204}" type="slidenum">
              <a:rPr lang="tr-TR" smtClean="0"/>
              <a:t>‹#›</a:t>
            </a:fld>
            <a:endParaRPr lang="tr-TR"/>
          </a:p>
        </p:txBody>
      </p:sp>
      <p:pic>
        <p:nvPicPr>
          <p:cNvPr id="8" name="Resim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6274742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AB722E-B095-40C0-A4D4-63B30D58DCE4}" type="datetimeFigureOut">
              <a:rPr lang="tr-TR" smtClean="0"/>
              <a:t>16.04.2019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793A65-4217-47B8-87DD-95638C800204}" type="slidenum">
              <a:rPr lang="tr-TR" smtClean="0"/>
              <a:t>‹#›</a:t>
            </a:fld>
            <a:endParaRPr lang="tr-TR"/>
          </a:p>
        </p:txBody>
      </p:sp>
      <p:pic>
        <p:nvPicPr>
          <p:cNvPr id="7" name="Resim 6"/>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32132869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702578" y="2562503"/>
            <a:ext cx="9827171" cy="735725"/>
          </a:xfrm>
        </p:spPr>
        <p:txBody>
          <a:bodyPr>
            <a:normAutofit fontScale="90000"/>
          </a:bodyPr>
          <a:lstStyle/>
          <a:p>
            <a:r>
              <a:rPr lang="tr-TR" sz="4800" b="1" dirty="0" smtClean="0">
                <a:solidFill>
                  <a:srgbClr val="F93B07"/>
                </a:solidFill>
              </a:rPr>
              <a:t>Halkla İlişkiler </a:t>
            </a:r>
            <a:r>
              <a:rPr lang="tr-TR" sz="4800" b="1" dirty="0" smtClean="0">
                <a:solidFill>
                  <a:srgbClr val="F93B07"/>
                </a:solidFill>
              </a:rPr>
              <a:t>ve Etik </a:t>
            </a:r>
            <a:endParaRPr lang="tr-TR" sz="4800" b="1" dirty="0">
              <a:solidFill>
                <a:srgbClr val="F93B07"/>
              </a:solidFill>
            </a:endParaRPr>
          </a:p>
        </p:txBody>
      </p:sp>
    </p:spTree>
    <p:extLst>
      <p:ext uri="{BB962C8B-B14F-4D97-AF65-F5344CB8AC3E}">
        <p14:creationId xmlns:p14="http://schemas.microsoft.com/office/powerpoint/2010/main" val="211279115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774437" y="462098"/>
            <a:ext cx="9827171" cy="735725"/>
          </a:xfrm>
        </p:spPr>
        <p:txBody>
          <a:bodyPr>
            <a:normAutofit/>
          </a:bodyPr>
          <a:lstStyle/>
          <a:p>
            <a:pPr algn="l"/>
            <a:r>
              <a:rPr lang="tr-TR" sz="2800" b="1" dirty="0" smtClean="0">
                <a:solidFill>
                  <a:srgbClr val="F93B07"/>
                </a:solidFill>
              </a:rPr>
              <a:t>Halkla İlişkiler – Etik Modelleri </a:t>
            </a:r>
            <a:endParaRPr lang="tr-TR" sz="2800" b="1" dirty="0">
              <a:solidFill>
                <a:srgbClr val="F93B07"/>
              </a:solidFill>
            </a:endParaRPr>
          </a:p>
        </p:txBody>
      </p:sp>
      <p:sp>
        <p:nvSpPr>
          <p:cNvPr id="5" name="Dikdörtgen 2"/>
          <p:cNvSpPr/>
          <p:nvPr/>
        </p:nvSpPr>
        <p:spPr>
          <a:xfrm>
            <a:off x="960826" y="1376510"/>
            <a:ext cx="6174760" cy="369332"/>
          </a:xfrm>
          <a:prstGeom prst="rect">
            <a:avLst/>
          </a:prstGeom>
        </p:spPr>
        <p:txBody>
          <a:bodyPr wrap="square">
            <a:spAutoFit/>
          </a:bodyPr>
          <a:lstStyle/>
          <a:p>
            <a:r>
              <a:rPr lang="tr-TR" u="sng" dirty="0"/>
              <a:t>2</a:t>
            </a:r>
            <a:r>
              <a:rPr lang="tr-TR" u="sng" dirty="0" smtClean="0"/>
              <a:t>- Genişletilmiş Çıkarlar Modeli</a:t>
            </a:r>
            <a:endParaRPr lang="tr-TR" u="sng" dirty="0"/>
          </a:p>
        </p:txBody>
      </p:sp>
      <p:sp>
        <p:nvSpPr>
          <p:cNvPr id="7" name="Dikdörtgen 6"/>
          <p:cNvSpPr/>
          <p:nvPr/>
        </p:nvSpPr>
        <p:spPr>
          <a:xfrm>
            <a:off x="899925" y="2098704"/>
            <a:ext cx="10585945" cy="1477328"/>
          </a:xfrm>
          <a:prstGeom prst="rect">
            <a:avLst/>
          </a:prstGeom>
        </p:spPr>
        <p:txBody>
          <a:bodyPr wrap="square">
            <a:spAutoFit/>
          </a:bodyPr>
          <a:lstStyle/>
          <a:p>
            <a:r>
              <a:rPr lang="tr-TR" dirty="0"/>
              <a:t>Genişletilmiş çıkarlar, bireyin kendi kişisel çıkarları ile toplumsal yaşamın paylaşılan değerleri ve diğer insanların çıkarları arasında bir denge oluşturması esasına dayanmaktadır. Hiçbir insan, yaşamını bu üç temel çıkarlardan sadece bir tanesini benimsediği tek boyutlu bir sistem üzerine kurmamalıdır. Yaşamın kalitesi bu üçünün dengesi ve uyumunun bir sonucudur. Herkes, yaşamını daha iyi bir noktaya taşıyabilme ideali için öncelikle kendi kişisel çıkarlarını düşünmelidir.</a:t>
            </a:r>
            <a:endParaRPr lang="tr-TR" dirty="0"/>
          </a:p>
        </p:txBody>
      </p:sp>
      <p:sp>
        <p:nvSpPr>
          <p:cNvPr id="10" name="2 İçerik Yer Tutucusu"/>
          <p:cNvSpPr>
            <a:spLocks noGrp="1"/>
          </p:cNvSpPr>
          <p:nvPr/>
        </p:nvSpPr>
        <p:spPr bwMode="auto">
          <a:xfrm>
            <a:off x="103378" y="6279117"/>
            <a:ext cx="10176094" cy="4566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a:bodyPr>
          <a:lstStyle>
            <a:lvl1pPr marL="228600" indent="-182563" algn="l" rtl="0" eaLnBrk="0" fontAlgn="base" hangingPunct="0">
              <a:spcBef>
                <a:spcPct val="20000"/>
              </a:spcBef>
              <a:spcAft>
                <a:spcPts val="300"/>
              </a:spcAft>
              <a:buClr>
                <a:srgbClr val="7E9632"/>
              </a:buClr>
              <a:buSzPct val="130000"/>
              <a:buFont typeface="Georgia" pitchFamily="18" charset="0"/>
              <a:buChar char="*"/>
              <a:defRPr sz="2200" kern="1200">
                <a:solidFill>
                  <a:srgbClr val="404040"/>
                </a:solidFill>
                <a:latin typeface="+mn-lt"/>
                <a:ea typeface="+mn-ea"/>
                <a:cs typeface="+mn-cs"/>
              </a:defRPr>
            </a:lvl1pPr>
            <a:lvl2pPr marL="547688" indent="-182563" algn="l" rtl="0" eaLnBrk="0" fontAlgn="base" hangingPunct="0">
              <a:spcBef>
                <a:spcPct val="20000"/>
              </a:spcBef>
              <a:spcAft>
                <a:spcPts val="300"/>
              </a:spcAft>
              <a:buClr>
                <a:srgbClr val="7E9632"/>
              </a:buClr>
              <a:buSzPct val="130000"/>
              <a:buFont typeface="Georgia" pitchFamily="18" charset="0"/>
              <a:buChar char="*"/>
              <a:defRPr sz="2000" kern="1200">
                <a:solidFill>
                  <a:srgbClr val="404040"/>
                </a:solidFill>
                <a:latin typeface="+mn-lt"/>
                <a:ea typeface="+mn-ea"/>
                <a:cs typeface="+mn-cs"/>
              </a:defRPr>
            </a:lvl2pPr>
            <a:lvl3pPr marL="822325" indent="-182563" algn="l" rtl="0" eaLnBrk="0" fontAlgn="base" hangingPunct="0">
              <a:spcBef>
                <a:spcPct val="20000"/>
              </a:spcBef>
              <a:spcAft>
                <a:spcPts val="300"/>
              </a:spcAft>
              <a:buClr>
                <a:srgbClr val="7E9632"/>
              </a:buClr>
              <a:buSzPct val="130000"/>
              <a:buFont typeface="Georgia" pitchFamily="18" charset="0"/>
              <a:buChar char="*"/>
              <a:defRPr kern="1200">
                <a:solidFill>
                  <a:srgbClr val="404040"/>
                </a:solidFill>
                <a:latin typeface="+mn-lt"/>
                <a:ea typeface="+mn-ea"/>
                <a:cs typeface="+mn-cs"/>
              </a:defRPr>
            </a:lvl3pPr>
            <a:lvl4pPr marL="1096963" indent="-182563" algn="l" rtl="0" eaLnBrk="0" fontAlgn="base" hangingPunct="0">
              <a:spcBef>
                <a:spcPct val="20000"/>
              </a:spcBef>
              <a:spcAft>
                <a:spcPts val="300"/>
              </a:spcAft>
              <a:buClr>
                <a:srgbClr val="7E9632"/>
              </a:buClr>
              <a:buSzPct val="130000"/>
              <a:buFont typeface="Georgia" pitchFamily="18" charset="0"/>
              <a:buChar char="*"/>
              <a:defRPr sz="1600" kern="1200">
                <a:solidFill>
                  <a:srgbClr val="404040"/>
                </a:solidFill>
                <a:latin typeface="+mn-lt"/>
                <a:ea typeface="+mn-ea"/>
                <a:cs typeface="+mn-cs"/>
              </a:defRPr>
            </a:lvl4pPr>
            <a:lvl5pPr marL="1389063" indent="-182563" algn="l" rtl="0" eaLnBrk="0" fontAlgn="base" hangingPunct="0">
              <a:spcBef>
                <a:spcPct val="20000"/>
              </a:spcBef>
              <a:spcAft>
                <a:spcPts val="300"/>
              </a:spcAft>
              <a:buClr>
                <a:srgbClr val="7E9632"/>
              </a:buClr>
              <a:buSzPct val="130000"/>
              <a:buFont typeface="Georgia" pitchFamily="18" charset="0"/>
              <a:buChar char="*"/>
              <a:defRPr sz="1400" kern="1200">
                <a:solidFill>
                  <a:srgbClr val="404040"/>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a:lstStyle>
          <a:p>
            <a:pPr marL="45720" indent="0" eaLnBrk="1" fontAlgn="auto" hangingPunct="1">
              <a:buClr>
                <a:schemeClr val="accent6">
                  <a:lumMod val="75000"/>
                </a:schemeClr>
              </a:buClr>
              <a:buFont typeface="Georgia" pitchFamily="18" charset="0"/>
              <a:buNone/>
              <a:defRPr/>
            </a:pPr>
            <a:r>
              <a:rPr lang="tr-TR" sz="1600" dirty="0" smtClean="0">
                <a:solidFill>
                  <a:schemeClr val="tx1"/>
                </a:solidFill>
                <a:cs typeface="Arial" pitchFamily="34" charset="0"/>
              </a:rPr>
              <a:t>Kaynak: İdil Sayımer, Halkla İlişkiler Etiğinde Öne Çıkan Modellerin Etik Sistemler Açısından İncelenmesi</a:t>
            </a:r>
            <a:endParaRPr lang="tr-TR" sz="1600" dirty="0" smtClean="0">
              <a:solidFill>
                <a:schemeClr val="tx1"/>
              </a:solidFill>
            </a:endParaRPr>
          </a:p>
        </p:txBody>
      </p:sp>
    </p:spTree>
    <p:extLst>
      <p:ext uri="{BB962C8B-B14F-4D97-AF65-F5344CB8AC3E}">
        <p14:creationId xmlns:p14="http://schemas.microsoft.com/office/powerpoint/2010/main" val="424236248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774437" y="462098"/>
            <a:ext cx="9827171" cy="735725"/>
          </a:xfrm>
        </p:spPr>
        <p:txBody>
          <a:bodyPr>
            <a:normAutofit/>
          </a:bodyPr>
          <a:lstStyle/>
          <a:p>
            <a:pPr algn="l"/>
            <a:r>
              <a:rPr lang="tr-TR" sz="2800" b="1" dirty="0" smtClean="0">
                <a:solidFill>
                  <a:srgbClr val="F93B07"/>
                </a:solidFill>
              </a:rPr>
              <a:t>Halkla İlişkiler – Etik Modelleri </a:t>
            </a:r>
            <a:endParaRPr lang="tr-TR" sz="2800" b="1" dirty="0">
              <a:solidFill>
                <a:srgbClr val="F93B07"/>
              </a:solidFill>
            </a:endParaRPr>
          </a:p>
        </p:txBody>
      </p:sp>
      <p:sp>
        <p:nvSpPr>
          <p:cNvPr id="5" name="Dikdörtgen 2"/>
          <p:cNvSpPr/>
          <p:nvPr/>
        </p:nvSpPr>
        <p:spPr>
          <a:xfrm>
            <a:off x="960826" y="1376510"/>
            <a:ext cx="6174760" cy="369332"/>
          </a:xfrm>
          <a:prstGeom prst="rect">
            <a:avLst/>
          </a:prstGeom>
        </p:spPr>
        <p:txBody>
          <a:bodyPr wrap="square">
            <a:spAutoFit/>
          </a:bodyPr>
          <a:lstStyle/>
          <a:p>
            <a:r>
              <a:rPr lang="tr-TR" u="sng" dirty="0" smtClean="0"/>
              <a:t>3- İki Yönlü Simetrik İletişim Modeli</a:t>
            </a:r>
            <a:endParaRPr lang="tr-TR" u="sng" dirty="0"/>
          </a:p>
        </p:txBody>
      </p:sp>
      <p:sp>
        <p:nvSpPr>
          <p:cNvPr id="7" name="Dikdörtgen 6"/>
          <p:cNvSpPr/>
          <p:nvPr/>
        </p:nvSpPr>
        <p:spPr>
          <a:xfrm>
            <a:off x="899925" y="2213004"/>
            <a:ext cx="10585945" cy="1200329"/>
          </a:xfrm>
          <a:prstGeom prst="rect">
            <a:avLst/>
          </a:prstGeom>
        </p:spPr>
        <p:txBody>
          <a:bodyPr wrap="square">
            <a:spAutoFit/>
          </a:bodyPr>
          <a:lstStyle/>
          <a:p>
            <a:r>
              <a:rPr lang="tr-TR" dirty="0"/>
              <a:t>İlk olarak James Grunig tarafından ortaya atılan iki yönlü simetrik modele göre halkla ilişkilerin rolü, çeşitli kişi, görüş ve değerlerin bir araya geldiği ve farklı sonuçların elde edildiği bir tartışma forumu </a:t>
            </a:r>
            <a:r>
              <a:rPr lang="tr-TR" dirty="0" smtClean="0"/>
              <a:t>oluşturmaktır.  Grunig</a:t>
            </a:r>
            <a:r>
              <a:rPr lang="tr-TR" dirty="0"/>
              <a:t>, halkla ilişkiler mesleğinde etik kararların alınmasında en iyi yolun tartışma forumunun esas alındığı iki yönlü simetrik iletişim modeli olduğunu önermektedir. </a:t>
            </a:r>
            <a:endParaRPr lang="tr-TR" dirty="0"/>
          </a:p>
        </p:txBody>
      </p:sp>
      <p:sp>
        <p:nvSpPr>
          <p:cNvPr id="10" name="2 İçerik Yer Tutucusu"/>
          <p:cNvSpPr>
            <a:spLocks noGrp="1"/>
          </p:cNvSpPr>
          <p:nvPr/>
        </p:nvSpPr>
        <p:spPr bwMode="auto">
          <a:xfrm>
            <a:off x="103378" y="6279117"/>
            <a:ext cx="10176094" cy="4566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a:bodyPr>
          <a:lstStyle>
            <a:lvl1pPr marL="228600" indent="-182563" algn="l" rtl="0" eaLnBrk="0" fontAlgn="base" hangingPunct="0">
              <a:spcBef>
                <a:spcPct val="20000"/>
              </a:spcBef>
              <a:spcAft>
                <a:spcPts val="300"/>
              </a:spcAft>
              <a:buClr>
                <a:srgbClr val="7E9632"/>
              </a:buClr>
              <a:buSzPct val="130000"/>
              <a:buFont typeface="Georgia" pitchFamily="18" charset="0"/>
              <a:buChar char="*"/>
              <a:defRPr sz="2200" kern="1200">
                <a:solidFill>
                  <a:srgbClr val="404040"/>
                </a:solidFill>
                <a:latin typeface="+mn-lt"/>
                <a:ea typeface="+mn-ea"/>
                <a:cs typeface="+mn-cs"/>
              </a:defRPr>
            </a:lvl1pPr>
            <a:lvl2pPr marL="547688" indent="-182563" algn="l" rtl="0" eaLnBrk="0" fontAlgn="base" hangingPunct="0">
              <a:spcBef>
                <a:spcPct val="20000"/>
              </a:spcBef>
              <a:spcAft>
                <a:spcPts val="300"/>
              </a:spcAft>
              <a:buClr>
                <a:srgbClr val="7E9632"/>
              </a:buClr>
              <a:buSzPct val="130000"/>
              <a:buFont typeface="Georgia" pitchFamily="18" charset="0"/>
              <a:buChar char="*"/>
              <a:defRPr sz="2000" kern="1200">
                <a:solidFill>
                  <a:srgbClr val="404040"/>
                </a:solidFill>
                <a:latin typeface="+mn-lt"/>
                <a:ea typeface="+mn-ea"/>
                <a:cs typeface="+mn-cs"/>
              </a:defRPr>
            </a:lvl2pPr>
            <a:lvl3pPr marL="822325" indent="-182563" algn="l" rtl="0" eaLnBrk="0" fontAlgn="base" hangingPunct="0">
              <a:spcBef>
                <a:spcPct val="20000"/>
              </a:spcBef>
              <a:spcAft>
                <a:spcPts val="300"/>
              </a:spcAft>
              <a:buClr>
                <a:srgbClr val="7E9632"/>
              </a:buClr>
              <a:buSzPct val="130000"/>
              <a:buFont typeface="Georgia" pitchFamily="18" charset="0"/>
              <a:buChar char="*"/>
              <a:defRPr kern="1200">
                <a:solidFill>
                  <a:srgbClr val="404040"/>
                </a:solidFill>
                <a:latin typeface="+mn-lt"/>
                <a:ea typeface="+mn-ea"/>
                <a:cs typeface="+mn-cs"/>
              </a:defRPr>
            </a:lvl3pPr>
            <a:lvl4pPr marL="1096963" indent="-182563" algn="l" rtl="0" eaLnBrk="0" fontAlgn="base" hangingPunct="0">
              <a:spcBef>
                <a:spcPct val="20000"/>
              </a:spcBef>
              <a:spcAft>
                <a:spcPts val="300"/>
              </a:spcAft>
              <a:buClr>
                <a:srgbClr val="7E9632"/>
              </a:buClr>
              <a:buSzPct val="130000"/>
              <a:buFont typeface="Georgia" pitchFamily="18" charset="0"/>
              <a:buChar char="*"/>
              <a:defRPr sz="1600" kern="1200">
                <a:solidFill>
                  <a:srgbClr val="404040"/>
                </a:solidFill>
                <a:latin typeface="+mn-lt"/>
                <a:ea typeface="+mn-ea"/>
                <a:cs typeface="+mn-cs"/>
              </a:defRPr>
            </a:lvl4pPr>
            <a:lvl5pPr marL="1389063" indent="-182563" algn="l" rtl="0" eaLnBrk="0" fontAlgn="base" hangingPunct="0">
              <a:spcBef>
                <a:spcPct val="20000"/>
              </a:spcBef>
              <a:spcAft>
                <a:spcPts val="300"/>
              </a:spcAft>
              <a:buClr>
                <a:srgbClr val="7E9632"/>
              </a:buClr>
              <a:buSzPct val="130000"/>
              <a:buFont typeface="Georgia" pitchFamily="18" charset="0"/>
              <a:buChar char="*"/>
              <a:defRPr sz="1400" kern="1200">
                <a:solidFill>
                  <a:srgbClr val="404040"/>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a:lstStyle>
          <a:p>
            <a:pPr marL="45720" indent="0" eaLnBrk="1" fontAlgn="auto" hangingPunct="1">
              <a:buClr>
                <a:schemeClr val="accent6">
                  <a:lumMod val="75000"/>
                </a:schemeClr>
              </a:buClr>
              <a:buFont typeface="Georgia" pitchFamily="18" charset="0"/>
              <a:buNone/>
              <a:defRPr/>
            </a:pPr>
            <a:r>
              <a:rPr lang="tr-TR" sz="1600" dirty="0" smtClean="0">
                <a:solidFill>
                  <a:schemeClr val="tx1"/>
                </a:solidFill>
                <a:cs typeface="Arial" pitchFamily="34" charset="0"/>
              </a:rPr>
              <a:t>Kaynak: İdil Sayımer, Halkla İlişkiler Etiğinde Öne Çıkan Modellerin Etik Sistemler Açısından İncelenmesi</a:t>
            </a:r>
            <a:endParaRPr lang="tr-TR" sz="1600" dirty="0" smtClean="0">
              <a:solidFill>
                <a:schemeClr val="tx1"/>
              </a:solidFill>
            </a:endParaRPr>
          </a:p>
        </p:txBody>
      </p:sp>
    </p:spTree>
    <p:extLst>
      <p:ext uri="{BB962C8B-B14F-4D97-AF65-F5344CB8AC3E}">
        <p14:creationId xmlns:p14="http://schemas.microsoft.com/office/powerpoint/2010/main" val="69945661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774437" y="462098"/>
            <a:ext cx="9827171" cy="735725"/>
          </a:xfrm>
        </p:spPr>
        <p:txBody>
          <a:bodyPr>
            <a:normAutofit/>
          </a:bodyPr>
          <a:lstStyle/>
          <a:p>
            <a:pPr algn="l"/>
            <a:r>
              <a:rPr lang="tr-TR" sz="2800" b="1" dirty="0" smtClean="0">
                <a:solidFill>
                  <a:srgbClr val="F93B07"/>
                </a:solidFill>
              </a:rPr>
              <a:t>Halkla İlişkiler – Etik Modelleri </a:t>
            </a:r>
            <a:endParaRPr lang="tr-TR" sz="2800" b="1" dirty="0">
              <a:solidFill>
                <a:srgbClr val="F93B07"/>
              </a:solidFill>
            </a:endParaRPr>
          </a:p>
        </p:txBody>
      </p:sp>
      <p:sp>
        <p:nvSpPr>
          <p:cNvPr id="5" name="Dikdörtgen 2"/>
          <p:cNvSpPr/>
          <p:nvPr/>
        </p:nvSpPr>
        <p:spPr>
          <a:xfrm>
            <a:off x="960826" y="1376510"/>
            <a:ext cx="6174760" cy="369332"/>
          </a:xfrm>
          <a:prstGeom prst="rect">
            <a:avLst/>
          </a:prstGeom>
        </p:spPr>
        <p:txBody>
          <a:bodyPr wrap="square">
            <a:spAutoFit/>
          </a:bodyPr>
          <a:lstStyle/>
          <a:p>
            <a:r>
              <a:rPr lang="tr-TR" u="sng" dirty="0" smtClean="0"/>
              <a:t>4- Toplumsal Sorumluluk Modeli</a:t>
            </a:r>
            <a:endParaRPr lang="tr-TR" u="sng" dirty="0"/>
          </a:p>
        </p:txBody>
      </p:sp>
      <p:sp>
        <p:nvSpPr>
          <p:cNvPr id="7" name="Dikdörtgen 6"/>
          <p:cNvSpPr/>
          <p:nvPr/>
        </p:nvSpPr>
        <p:spPr>
          <a:xfrm>
            <a:off x="899925" y="2213004"/>
            <a:ext cx="10585945" cy="2031325"/>
          </a:xfrm>
          <a:prstGeom prst="rect">
            <a:avLst/>
          </a:prstGeom>
        </p:spPr>
        <p:txBody>
          <a:bodyPr wrap="square">
            <a:spAutoFit/>
          </a:bodyPr>
          <a:lstStyle/>
          <a:p>
            <a:r>
              <a:rPr lang="tr-TR" dirty="0"/>
              <a:t>Bu model, halkla ilişkiler uygulamacılarının temel işlevinin topluma ve halka hizmet etmek olduğunu varsaymaktadır. T</a:t>
            </a:r>
            <a:r>
              <a:rPr lang="tr-TR" dirty="0" smtClean="0"/>
              <a:t>oplumsal </a:t>
            </a:r>
            <a:r>
              <a:rPr lang="tr-TR" dirty="0"/>
              <a:t>sorumluluk, toplumun uygun yer ve zamanda bir kurumdan ekonomik, hukuki, etik ve isteğe bağlı beklentilerini kapsamaktadır. Kurumların toplumsal sorumluluk dahil, dört temel sorumluluğu vardır. Ekonomik sorumluluk kâr etmeyi; hukuki sorumluluk yasalara uygun davranmayı öngörürken; etik sorumluluk doğru ve adil olanı yapmayı, haksızlığın ve adaletsizliğin önüne geçmeyi; hayırseverlik sorumluluğu ise iyi yurttaş olmayı, topluma kaynak aktarmayı ve bu şekilde toplumsal yaşam kalitesini yükseltmeyi gerektirmektedir. </a:t>
            </a:r>
            <a:endParaRPr lang="tr-TR" dirty="0"/>
          </a:p>
        </p:txBody>
      </p:sp>
      <p:sp>
        <p:nvSpPr>
          <p:cNvPr id="10" name="2 İçerik Yer Tutucusu"/>
          <p:cNvSpPr>
            <a:spLocks noGrp="1"/>
          </p:cNvSpPr>
          <p:nvPr/>
        </p:nvSpPr>
        <p:spPr bwMode="auto">
          <a:xfrm>
            <a:off x="103378" y="6279117"/>
            <a:ext cx="10176094" cy="4566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a:bodyPr>
          <a:lstStyle>
            <a:lvl1pPr marL="228600" indent="-182563" algn="l" rtl="0" eaLnBrk="0" fontAlgn="base" hangingPunct="0">
              <a:spcBef>
                <a:spcPct val="20000"/>
              </a:spcBef>
              <a:spcAft>
                <a:spcPts val="300"/>
              </a:spcAft>
              <a:buClr>
                <a:srgbClr val="7E9632"/>
              </a:buClr>
              <a:buSzPct val="130000"/>
              <a:buFont typeface="Georgia" pitchFamily="18" charset="0"/>
              <a:buChar char="*"/>
              <a:defRPr sz="2200" kern="1200">
                <a:solidFill>
                  <a:srgbClr val="404040"/>
                </a:solidFill>
                <a:latin typeface="+mn-lt"/>
                <a:ea typeface="+mn-ea"/>
                <a:cs typeface="+mn-cs"/>
              </a:defRPr>
            </a:lvl1pPr>
            <a:lvl2pPr marL="547688" indent="-182563" algn="l" rtl="0" eaLnBrk="0" fontAlgn="base" hangingPunct="0">
              <a:spcBef>
                <a:spcPct val="20000"/>
              </a:spcBef>
              <a:spcAft>
                <a:spcPts val="300"/>
              </a:spcAft>
              <a:buClr>
                <a:srgbClr val="7E9632"/>
              </a:buClr>
              <a:buSzPct val="130000"/>
              <a:buFont typeface="Georgia" pitchFamily="18" charset="0"/>
              <a:buChar char="*"/>
              <a:defRPr sz="2000" kern="1200">
                <a:solidFill>
                  <a:srgbClr val="404040"/>
                </a:solidFill>
                <a:latin typeface="+mn-lt"/>
                <a:ea typeface="+mn-ea"/>
                <a:cs typeface="+mn-cs"/>
              </a:defRPr>
            </a:lvl2pPr>
            <a:lvl3pPr marL="822325" indent="-182563" algn="l" rtl="0" eaLnBrk="0" fontAlgn="base" hangingPunct="0">
              <a:spcBef>
                <a:spcPct val="20000"/>
              </a:spcBef>
              <a:spcAft>
                <a:spcPts val="300"/>
              </a:spcAft>
              <a:buClr>
                <a:srgbClr val="7E9632"/>
              </a:buClr>
              <a:buSzPct val="130000"/>
              <a:buFont typeface="Georgia" pitchFamily="18" charset="0"/>
              <a:buChar char="*"/>
              <a:defRPr kern="1200">
                <a:solidFill>
                  <a:srgbClr val="404040"/>
                </a:solidFill>
                <a:latin typeface="+mn-lt"/>
                <a:ea typeface="+mn-ea"/>
                <a:cs typeface="+mn-cs"/>
              </a:defRPr>
            </a:lvl3pPr>
            <a:lvl4pPr marL="1096963" indent="-182563" algn="l" rtl="0" eaLnBrk="0" fontAlgn="base" hangingPunct="0">
              <a:spcBef>
                <a:spcPct val="20000"/>
              </a:spcBef>
              <a:spcAft>
                <a:spcPts val="300"/>
              </a:spcAft>
              <a:buClr>
                <a:srgbClr val="7E9632"/>
              </a:buClr>
              <a:buSzPct val="130000"/>
              <a:buFont typeface="Georgia" pitchFamily="18" charset="0"/>
              <a:buChar char="*"/>
              <a:defRPr sz="1600" kern="1200">
                <a:solidFill>
                  <a:srgbClr val="404040"/>
                </a:solidFill>
                <a:latin typeface="+mn-lt"/>
                <a:ea typeface="+mn-ea"/>
                <a:cs typeface="+mn-cs"/>
              </a:defRPr>
            </a:lvl4pPr>
            <a:lvl5pPr marL="1389063" indent="-182563" algn="l" rtl="0" eaLnBrk="0" fontAlgn="base" hangingPunct="0">
              <a:spcBef>
                <a:spcPct val="20000"/>
              </a:spcBef>
              <a:spcAft>
                <a:spcPts val="300"/>
              </a:spcAft>
              <a:buClr>
                <a:srgbClr val="7E9632"/>
              </a:buClr>
              <a:buSzPct val="130000"/>
              <a:buFont typeface="Georgia" pitchFamily="18" charset="0"/>
              <a:buChar char="*"/>
              <a:defRPr sz="1400" kern="1200">
                <a:solidFill>
                  <a:srgbClr val="404040"/>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a:lstStyle>
          <a:p>
            <a:pPr marL="45720" indent="0" eaLnBrk="1" fontAlgn="auto" hangingPunct="1">
              <a:buClr>
                <a:schemeClr val="accent6">
                  <a:lumMod val="75000"/>
                </a:schemeClr>
              </a:buClr>
              <a:buFont typeface="Georgia" pitchFamily="18" charset="0"/>
              <a:buNone/>
              <a:defRPr/>
            </a:pPr>
            <a:r>
              <a:rPr lang="tr-TR" sz="1600" dirty="0" smtClean="0">
                <a:solidFill>
                  <a:schemeClr val="tx1"/>
                </a:solidFill>
                <a:cs typeface="Arial" pitchFamily="34" charset="0"/>
              </a:rPr>
              <a:t>Kaynak: İdil Sayımer, Halkla İlişkiler Etiğinde Öne Çıkan Modellerin Etik Sistemler Açısından İncelenmesi</a:t>
            </a:r>
            <a:endParaRPr lang="tr-TR" sz="1600" dirty="0" smtClean="0">
              <a:solidFill>
                <a:schemeClr val="tx1"/>
              </a:solidFill>
            </a:endParaRPr>
          </a:p>
        </p:txBody>
      </p:sp>
    </p:spTree>
    <p:extLst>
      <p:ext uri="{BB962C8B-B14F-4D97-AF65-F5344CB8AC3E}">
        <p14:creationId xmlns:p14="http://schemas.microsoft.com/office/powerpoint/2010/main" val="185314733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774437" y="462098"/>
            <a:ext cx="9827171" cy="735725"/>
          </a:xfrm>
        </p:spPr>
        <p:txBody>
          <a:bodyPr>
            <a:normAutofit/>
          </a:bodyPr>
          <a:lstStyle/>
          <a:p>
            <a:pPr algn="l"/>
            <a:r>
              <a:rPr lang="tr-TR" sz="2800" b="1" dirty="0" smtClean="0">
                <a:solidFill>
                  <a:srgbClr val="F93B07"/>
                </a:solidFill>
              </a:rPr>
              <a:t>Halkla İlişkiler – Etik Modelleri </a:t>
            </a:r>
            <a:endParaRPr lang="tr-TR" sz="2800" b="1" dirty="0">
              <a:solidFill>
                <a:srgbClr val="F93B07"/>
              </a:solidFill>
            </a:endParaRPr>
          </a:p>
        </p:txBody>
      </p:sp>
      <p:sp>
        <p:nvSpPr>
          <p:cNvPr id="5" name="Dikdörtgen 2"/>
          <p:cNvSpPr/>
          <p:nvPr/>
        </p:nvSpPr>
        <p:spPr>
          <a:xfrm>
            <a:off x="960826" y="1376510"/>
            <a:ext cx="6174760" cy="369332"/>
          </a:xfrm>
          <a:prstGeom prst="rect">
            <a:avLst/>
          </a:prstGeom>
        </p:spPr>
        <p:txBody>
          <a:bodyPr wrap="square">
            <a:spAutoFit/>
          </a:bodyPr>
          <a:lstStyle/>
          <a:p>
            <a:r>
              <a:rPr lang="tr-TR" u="sng" dirty="0" smtClean="0"/>
              <a:t>5- Profesyonel Sorumluluk Modeli</a:t>
            </a:r>
            <a:endParaRPr lang="tr-TR" u="sng" dirty="0"/>
          </a:p>
        </p:txBody>
      </p:sp>
      <p:sp>
        <p:nvSpPr>
          <p:cNvPr id="7" name="Dikdörtgen 6"/>
          <p:cNvSpPr/>
          <p:nvPr/>
        </p:nvSpPr>
        <p:spPr>
          <a:xfrm>
            <a:off x="899925" y="2213004"/>
            <a:ext cx="10585945" cy="1200329"/>
          </a:xfrm>
          <a:prstGeom prst="rect">
            <a:avLst/>
          </a:prstGeom>
        </p:spPr>
        <p:txBody>
          <a:bodyPr wrap="square">
            <a:spAutoFit/>
          </a:bodyPr>
          <a:lstStyle/>
          <a:p>
            <a:r>
              <a:rPr lang="tr-TR" dirty="0"/>
              <a:t>Profesyonelliği temel alan model, halkla ilişkiler uygulamacısını, yaptığı etkinliklerde sosyal ve toplumsal zorunluluklardan arındırarak, mesleği profesyonel anlamda yerine getirmek için gerekli olan sorumluluklara uymakla yükümlü kılmaktadır. Ancak bu, sosyal sorumlulukların dikkate alınmaması gerektiği anlamına gelmemektedir. </a:t>
            </a:r>
            <a:endParaRPr lang="tr-TR" dirty="0"/>
          </a:p>
        </p:txBody>
      </p:sp>
      <p:sp>
        <p:nvSpPr>
          <p:cNvPr id="10" name="2 İçerik Yer Tutucusu"/>
          <p:cNvSpPr>
            <a:spLocks noGrp="1"/>
          </p:cNvSpPr>
          <p:nvPr/>
        </p:nvSpPr>
        <p:spPr bwMode="auto">
          <a:xfrm>
            <a:off x="103378" y="6279117"/>
            <a:ext cx="10176094" cy="4566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a:bodyPr>
          <a:lstStyle>
            <a:lvl1pPr marL="228600" indent="-182563" algn="l" rtl="0" eaLnBrk="0" fontAlgn="base" hangingPunct="0">
              <a:spcBef>
                <a:spcPct val="20000"/>
              </a:spcBef>
              <a:spcAft>
                <a:spcPts val="300"/>
              </a:spcAft>
              <a:buClr>
                <a:srgbClr val="7E9632"/>
              </a:buClr>
              <a:buSzPct val="130000"/>
              <a:buFont typeface="Georgia" pitchFamily="18" charset="0"/>
              <a:buChar char="*"/>
              <a:defRPr sz="2200" kern="1200">
                <a:solidFill>
                  <a:srgbClr val="404040"/>
                </a:solidFill>
                <a:latin typeface="+mn-lt"/>
                <a:ea typeface="+mn-ea"/>
                <a:cs typeface="+mn-cs"/>
              </a:defRPr>
            </a:lvl1pPr>
            <a:lvl2pPr marL="547688" indent="-182563" algn="l" rtl="0" eaLnBrk="0" fontAlgn="base" hangingPunct="0">
              <a:spcBef>
                <a:spcPct val="20000"/>
              </a:spcBef>
              <a:spcAft>
                <a:spcPts val="300"/>
              </a:spcAft>
              <a:buClr>
                <a:srgbClr val="7E9632"/>
              </a:buClr>
              <a:buSzPct val="130000"/>
              <a:buFont typeface="Georgia" pitchFamily="18" charset="0"/>
              <a:buChar char="*"/>
              <a:defRPr sz="2000" kern="1200">
                <a:solidFill>
                  <a:srgbClr val="404040"/>
                </a:solidFill>
                <a:latin typeface="+mn-lt"/>
                <a:ea typeface="+mn-ea"/>
                <a:cs typeface="+mn-cs"/>
              </a:defRPr>
            </a:lvl2pPr>
            <a:lvl3pPr marL="822325" indent="-182563" algn="l" rtl="0" eaLnBrk="0" fontAlgn="base" hangingPunct="0">
              <a:spcBef>
                <a:spcPct val="20000"/>
              </a:spcBef>
              <a:spcAft>
                <a:spcPts val="300"/>
              </a:spcAft>
              <a:buClr>
                <a:srgbClr val="7E9632"/>
              </a:buClr>
              <a:buSzPct val="130000"/>
              <a:buFont typeface="Georgia" pitchFamily="18" charset="0"/>
              <a:buChar char="*"/>
              <a:defRPr kern="1200">
                <a:solidFill>
                  <a:srgbClr val="404040"/>
                </a:solidFill>
                <a:latin typeface="+mn-lt"/>
                <a:ea typeface="+mn-ea"/>
                <a:cs typeface="+mn-cs"/>
              </a:defRPr>
            </a:lvl3pPr>
            <a:lvl4pPr marL="1096963" indent="-182563" algn="l" rtl="0" eaLnBrk="0" fontAlgn="base" hangingPunct="0">
              <a:spcBef>
                <a:spcPct val="20000"/>
              </a:spcBef>
              <a:spcAft>
                <a:spcPts val="300"/>
              </a:spcAft>
              <a:buClr>
                <a:srgbClr val="7E9632"/>
              </a:buClr>
              <a:buSzPct val="130000"/>
              <a:buFont typeface="Georgia" pitchFamily="18" charset="0"/>
              <a:buChar char="*"/>
              <a:defRPr sz="1600" kern="1200">
                <a:solidFill>
                  <a:srgbClr val="404040"/>
                </a:solidFill>
                <a:latin typeface="+mn-lt"/>
                <a:ea typeface="+mn-ea"/>
                <a:cs typeface="+mn-cs"/>
              </a:defRPr>
            </a:lvl4pPr>
            <a:lvl5pPr marL="1389063" indent="-182563" algn="l" rtl="0" eaLnBrk="0" fontAlgn="base" hangingPunct="0">
              <a:spcBef>
                <a:spcPct val="20000"/>
              </a:spcBef>
              <a:spcAft>
                <a:spcPts val="300"/>
              </a:spcAft>
              <a:buClr>
                <a:srgbClr val="7E9632"/>
              </a:buClr>
              <a:buSzPct val="130000"/>
              <a:buFont typeface="Georgia" pitchFamily="18" charset="0"/>
              <a:buChar char="*"/>
              <a:defRPr sz="1400" kern="1200">
                <a:solidFill>
                  <a:srgbClr val="404040"/>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a:lstStyle>
          <a:p>
            <a:pPr marL="45720" indent="0" eaLnBrk="1" fontAlgn="auto" hangingPunct="1">
              <a:buClr>
                <a:schemeClr val="accent6">
                  <a:lumMod val="75000"/>
                </a:schemeClr>
              </a:buClr>
              <a:buFont typeface="Georgia" pitchFamily="18" charset="0"/>
              <a:buNone/>
              <a:defRPr/>
            </a:pPr>
            <a:r>
              <a:rPr lang="tr-TR" sz="1600" dirty="0" smtClean="0">
                <a:solidFill>
                  <a:schemeClr val="tx1"/>
                </a:solidFill>
                <a:cs typeface="Arial" pitchFamily="34" charset="0"/>
              </a:rPr>
              <a:t>Kaynak: İdil Sayımer, Halkla İlişkiler Etiğinde Öne Çıkan Modellerin Etik Sistemler Açısından İncelenmesi</a:t>
            </a:r>
            <a:endParaRPr lang="tr-TR" sz="1600" dirty="0" smtClean="0">
              <a:solidFill>
                <a:schemeClr val="tx1"/>
              </a:solidFill>
            </a:endParaRPr>
          </a:p>
        </p:txBody>
      </p:sp>
    </p:spTree>
    <p:extLst>
      <p:ext uri="{BB962C8B-B14F-4D97-AF65-F5344CB8AC3E}">
        <p14:creationId xmlns:p14="http://schemas.microsoft.com/office/powerpoint/2010/main" val="249913162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12830" y="1944315"/>
            <a:ext cx="10085156" cy="1938992"/>
          </a:xfrm>
          <a:prstGeom prst="rect">
            <a:avLst/>
          </a:prstGeom>
        </p:spPr>
        <p:txBody>
          <a:bodyPr wrap="square">
            <a:spAutoFit/>
          </a:bodyPr>
          <a:lstStyle/>
          <a:p>
            <a:r>
              <a:rPr lang="tr-TR" sz="2400" dirty="0" smtClean="0"/>
              <a:t>Halkla İlişkiler uzmanları kendi mesleklerini savunurken, düşmanca bir tutumla karşılaşmaktadır. Halkla İlişkiler mesleğinin etik olmadığını düşünenler etik ve halkla ilişkilerin oxymoron olduğunu savunmaktadır. Önreğin Joyce Nelson, halkla ilişkileri mesleğinin gücünün görünmez bir güç olmasından kaynaklandığını söylemektedir. </a:t>
            </a:r>
            <a:endParaRPr lang="tr-TR" sz="2400" dirty="0"/>
          </a:p>
        </p:txBody>
      </p:sp>
      <p:sp>
        <p:nvSpPr>
          <p:cNvPr id="4" name="Unvan 1"/>
          <p:cNvSpPr>
            <a:spLocks noGrp="1"/>
          </p:cNvSpPr>
          <p:nvPr>
            <p:ph type="ctrTitle"/>
          </p:nvPr>
        </p:nvSpPr>
        <p:spPr>
          <a:xfrm>
            <a:off x="857215" y="571306"/>
            <a:ext cx="9827171" cy="735725"/>
          </a:xfrm>
        </p:spPr>
        <p:txBody>
          <a:bodyPr>
            <a:normAutofit/>
          </a:bodyPr>
          <a:lstStyle/>
          <a:p>
            <a:pPr algn="l"/>
            <a:r>
              <a:rPr lang="tr-TR" sz="2800" b="1" u="sng" dirty="0" smtClean="0">
                <a:solidFill>
                  <a:srgbClr val="F93B07"/>
                </a:solidFill>
              </a:rPr>
              <a:t>Halkla İlişkiler ve Etik Bir Oxymoron mu ?</a:t>
            </a:r>
            <a:endParaRPr lang="tr-TR" sz="2800" b="1" u="sng" dirty="0">
              <a:solidFill>
                <a:srgbClr val="F93B07"/>
              </a:solidFill>
            </a:endParaRPr>
          </a:p>
        </p:txBody>
      </p:sp>
    </p:spTree>
    <p:extLst>
      <p:ext uri="{BB962C8B-B14F-4D97-AF65-F5344CB8AC3E}">
        <p14:creationId xmlns:p14="http://schemas.microsoft.com/office/powerpoint/2010/main" val="196805469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2 İçerik Yer Tutucusu"/>
          <p:cNvSpPr>
            <a:spLocks noGrp="1"/>
          </p:cNvSpPr>
          <p:nvPr/>
        </p:nvSpPr>
        <p:spPr bwMode="auto">
          <a:xfrm>
            <a:off x="1113576" y="1927293"/>
            <a:ext cx="10176094" cy="18037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a:bodyPr>
          <a:lstStyle>
            <a:lvl1pPr marL="228600" indent="-182563" algn="l" rtl="0" eaLnBrk="0" fontAlgn="base" hangingPunct="0">
              <a:spcBef>
                <a:spcPct val="20000"/>
              </a:spcBef>
              <a:spcAft>
                <a:spcPts val="300"/>
              </a:spcAft>
              <a:buClr>
                <a:srgbClr val="7E9632"/>
              </a:buClr>
              <a:buSzPct val="130000"/>
              <a:buFont typeface="Georgia" pitchFamily="18" charset="0"/>
              <a:buChar char="*"/>
              <a:defRPr sz="2200" kern="1200">
                <a:solidFill>
                  <a:srgbClr val="404040"/>
                </a:solidFill>
                <a:latin typeface="+mn-lt"/>
                <a:ea typeface="+mn-ea"/>
                <a:cs typeface="+mn-cs"/>
              </a:defRPr>
            </a:lvl1pPr>
            <a:lvl2pPr marL="547688" indent="-182563" algn="l" rtl="0" eaLnBrk="0" fontAlgn="base" hangingPunct="0">
              <a:spcBef>
                <a:spcPct val="20000"/>
              </a:spcBef>
              <a:spcAft>
                <a:spcPts val="300"/>
              </a:spcAft>
              <a:buClr>
                <a:srgbClr val="7E9632"/>
              </a:buClr>
              <a:buSzPct val="130000"/>
              <a:buFont typeface="Georgia" pitchFamily="18" charset="0"/>
              <a:buChar char="*"/>
              <a:defRPr sz="2000" kern="1200">
                <a:solidFill>
                  <a:srgbClr val="404040"/>
                </a:solidFill>
                <a:latin typeface="+mn-lt"/>
                <a:ea typeface="+mn-ea"/>
                <a:cs typeface="+mn-cs"/>
              </a:defRPr>
            </a:lvl2pPr>
            <a:lvl3pPr marL="822325" indent="-182563" algn="l" rtl="0" eaLnBrk="0" fontAlgn="base" hangingPunct="0">
              <a:spcBef>
                <a:spcPct val="20000"/>
              </a:spcBef>
              <a:spcAft>
                <a:spcPts val="300"/>
              </a:spcAft>
              <a:buClr>
                <a:srgbClr val="7E9632"/>
              </a:buClr>
              <a:buSzPct val="130000"/>
              <a:buFont typeface="Georgia" pitchFamily="18" charset="0"/>
              <a:buChar char="*"/>
              <a:defRPr kern="1200">
                <a:solidFill>
                  <a:srgbClr val="404040"/>
                </a:solidFill>
                <a:latin typeface="+mn-lt"/>
                <a:ea typeface="+mn-ea"/>
                <a:cs typeface="+mn-cs"/>
              </a:defRPr>
            </a:lvl3pPr>
            <a:lvl4pPr marL="1096963" indent="-182563" algn="l" rtl="0" eaLnBrk="0" fontAlgn="base" hangingPunct="0">
              <a:spcBef>
                <a:spcPct val="20000"/>
              </a:spcBef>
              <a:spcAft>
                <a:spcPts val="300"/>
              </a:spcAft>
              <a:buClr>
                <a:srgbClr val="7E9632"/>
              </a:buClr>
              <a:buSzPct val="130000"/>
              <a:buFont typeface="Georgia" pitchFamily="18" charset="0"/>
              <a:buChar char="*"/>
              <a:defRPr sz="1600" kern="1200">
                <a:solidFill>
                  <a:srgbClr val="404040"/>
                </a:solidFill>
                <a:latin typeface="+mn-lt"/>
                <a:ea typeface="+mn-ea"/>
                <a:cs typeface="+mn-cs"/>
              </a:defRPr>
            </a:lvl4pPr>
            <a:lvl5pPr marL="1389063" indent="-182563" algn="l" rtl="0" eaLnBrk="0" fontAlgn="base" hangingPunct="0">
              <a:spcBef>
                <a:spcPct val="20000"/>
              </a:spcBef>
              <a:spcAft>
                <a:spcPts val="300"/>
              </a:spcAft>
              <a:buClr>
                <a:srgbClr val="7E9632"/>
              </a:buClr>
              <a:buSzPct val="130000"/>
              <a:buFont typeface="Georgia" pitchFamily="18" charset="0"/>
              <a:buChar char="*"/>
              <a:defRPr sz="1400" kern="1200">
                <a:solidFill>
                  <a:srgbClr val="404040"/>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a:lstStyle>
          <a:p>
            <a:pPr marL="45720" indent="0" eaLnBrk="1" fontAlgn="auto" hangingPunct="1">
              <a:buClr>
                <a:schemeClr val="accent6">
                  <a:lumMod val="75000"/>
                </a:schemeClr>
              </a:buClr>
              <a:buFont typeface="Georgia" pitchFamily="18" charset="0"/>
              <a:buNone/>
              <a:defRPr/>
            </a:pPr>
            <a:r>
              <a:rPr lang="tr-TR" sz="2000" dirty="0" smtClean="0">
                <a:solidFill>
                  <a:schemeClr val="tx1"/>
                </a:solidFill>
                <a:cs typeface="Arial" pitchFamily="34" charset="0"/>
              </a:rPr>
              <a:t>Halkla ilişkileri eleştirenler, halkla ilişkilerin etik olmadığını söylerken Barnum’u örnek olarak göstermektedir. Halkla ilişkiler uzmanları ise, Barnum’un bir halkla ilişkiler uzmanı değil, «publicist» olarak çalıştığını savunmaktadır. Halkla ilişkiler de her meslek gibi gelişmiştir. Ancak 20.yüzyılda dahi modern halkla ilişkilerin, «dürüst» bir meslek olarak algılanmadığı görülmektedir. </a:t>
            </a:r>
            <a:endParaRPr lang="tr-TR" sz="2000" dirty="0" smtClean="0">
              <a:solidFill>
                <a:schemeClr val="tx1"/>
              </a:solidFill>
            </a:endParaRPr>
          </a:p>
        </p:txBody>
      </p:sp>
      <p:sp>
        <p:nvSpPr>
          <p:cNvPr id="3" name="Unvan 1"/>
          <p:cNvSpPr>
            <a:spLocks noGrp="1"/>
          </p:cNvSpPr>
          <p:nvPr>
            <p:ph type="ctrTitle"/>
          </p:nvPr>
        </p:nvSpPr>
        <p:spPr>
          <a:xfrm>
            <a:off x="873543" y="465170"/>
            <a:ext cx="9827171" cy="735725"/>
          </a:xfrm>
        </p:spPr>
        <p:txBody>
          <a:bodyPr>
            <a:normAutofit/>
          </a:bodyPr>
          <a:lstStyle/>
          <a:p>
            <a:pPr algn="l"/>
            <a:r>
              <a:rPr lang="tr-TR" sz="3200" b="1" u="sng" dirty="0" smtClean="0">
                <a:solidFill>
                  <a:srgbClr val="F93B07"/>
                </a:solidFill>
              </a:rPr>
              <a:t>Halkla İlişkilerin Geçmişiyle Bir İlgisi Var Mı?</a:t>
            </a:r>
            <a:endParaRPr lang="tr-TR" sz="3200" b="1" u="sng" dirty="0">
              <a:solidFill>
                <a:srgbClr val="F93B07"/>
              </a:solidFill>
            </a:endParaRPr>
          </a:p>
        </p:txBody>
      </p:sp>
    </p:spTree>
    <p:extLst>
      <p:ext uri="{BB962C8B-B14F-4D97-AF65-F5344CB8AC3E}">
        <p14:creationId xmlns:p14="http://schemas.microsoft.com/office/powerpoint/2010/main" val="105832926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2 İçerik Yer Tutucusu"/>
          <p:cNvSpPr>
            <a:spLocks noGrp="1"/>
          </p:cNvSpPr>
          <p:nvPr/>
        </p:nvSpPr>
        <p:spPr bwMode="auto">
          <a:xfrm>
            <a:off x="1113576" y="1927292"/>
            <a:ext cx="10176094" cy="2416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a:bodyPr>
          <a:lstStyle>
            <a:lvl1pPr marL="228600" indent="-182563" algn="l" rtl="0" eaLnBrk="0" fontAlgn="base" hangingPunct="0">
              <a:spcBef>
                <a:spcPct val="20000"/>
              </a:spcBef>
              <a:spcAft>
                <a:spcPts val="300"/>
              </a:spcAft>
              <a:buClr>
                <a:srgbClr val="7E9632"/>
              </a:buClr>
              <a:buSzPct val="130000"/>
              <a:buFont typeface="Georgia" pitchFamily="18" charset="0"/>
              <a:buChar char="*"/>
              <a:defRPr sz="2200" kern="1200">
                <a:solidFill>
                  <a:srgbClr val="404040"/>
                </a:solidFill>
                <a:latin typeface="+mn-lt"/>
                <a:ea typeface="+mn-ea"/>
                <a:cs typeface="+mn-cs"/>
              </a:defRPr>
            </a:lvl1pPr>
            <a:lvl2pPr marL="547688" indent="-182563" algn="l" rtl="0" eaLnBrk="0" fontAlgn="base" hangingPunct="0">
              <a:spcBef>
                <a:spcPct val="20000"/>
              </a:spcBef>
              <a:spcAft>
                <a:spcPts val="300"/>
              </a:spcAft>
              <a:buClr>
                <a:srgbClr val="7E9632"/>
              </a:buClr>
              <a:buSzPct val="130000"/>
              <a:buFont typeface="Georgia" pitchFamily="18" charset="0"/>
              <a:buChar char="*"/>
              <a:defRPr sz="2000" kern="1200">
                <a:solidFill>
                  <a:srgbClr val="404040"/>
                </a:solidFill>
                <a:latin typeface="+mn-lt"/>
                <a:ea typeface="+mn-ea"/>
                <a:cs typeface="+mn-cs"/>
              </a:defRPr>
            </a:lvl2pPr>
            <a:lvl3pPr marL="822325" indent="-182563" algn="l" rtl="0" eaLnBrk="0" fontAlgn="base" hangingPunct="0">
              <a:spcBef>
                <a:spcPct val="20000"/>
              </a:spcBef>
              <a:spcAft>
                <a:spcPts val="300"/>
              </a:spcAft>
              <a:buClr>
                <a:srgbClr val="7E9632"/>
              </a:buClr>
              <a:buSzPct val="130000"/>
              <a:buFont typeface="Georgia" pitchFamily="18" charset="0"/>
              <a:buChar char="*"/>
              <a:defRPr kern="1200">
                <a:solidFill>
                  <a:srgbClr val="404040"/>
                </a:solidFill>
                <a:latin typeface="+mn-lt"/>
                <a:ea typeface="+mn-ea"/>
                <a:cs typeface="+mn-cs"/>
              </a:defRPr>
            </a:lvl3pPr>
            <a:lvl4pPr marL="1096963" indent="-182563" algn="l" rtl="0" eaLnBrk="0" fontAlgn="base" hangingPunct="0">
              <a:spcBef>
                <a:spcPct val="20000"/>
              </a:spcBef>
              <a:spcAft>
                <a:spcPts val="300"/>
              </a:spcAft>
              <a:buClr>
                <a:srgbClr val="7E9632"/>
              </a:buClr>
              <a:buSzPct val="130000"/>
              <a:buFont typeface="Georgia" pitchFamily="18" charset="0"/>
              <a:buChar char="*"/>
              <a:defRPr sz="1600" kern="1200">
                <a:solidFill>
                  <a:srgbClr val="404040"/>
                </a:solidFill>
                <a:latin typeface="+mn-lt"/>
                <a:ea typeface="+mn-ea"/>
                <a:cs typeface="+mn-cs"/>
              </a:defRPr>
            </a:lvl4pPr>
            <a:lvl5pPr marL="1389063" indent="-182563" algn="l" rtl="0" eaLnBrk="0" fontAlgn="base" hangingPunct="0">
              <a:spcBef>
                <a:spcPct val="20000"/>
              </a:spcBef>
              <a:spcAft>
                <a:spcPts val="300"/>
              </a:spcAft>
              <a:buClr>
                <a:srgbClr val="7E9632"/>
              </a:buClr>
              <a:buSzPct val="130000"/>
              <a:buFont typeface="Georgia" pitchFamily="18" charset="0"/>
              <a:buChar char="*"/>
              <a:defRPr sz="1400" kern="1200">
                <a:solidFill>
                  <a:srgbClr val="404040"/>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a:lstStyle>
          <a:p>
            <a:pPr marL="45720" indent="0" eaLnBrk="1" fontAlgn="auto" hangingPunct="1">
              <a:buClr>
                <a:schemeClr val="accent6">
                  <a:lumMod val="75000"/>
                </a:schemeClr>
              </a:buClr>
              <a:buFont typeface="Georgia" pitchFamily="18" charset="0"/>
              <a:buNone/>
              <a:defRPr/>
            </a:pPr>
            <a:r>
              <a:rPr lang="tr-TR" sz="2000" dirty="0" smtClean="0">
                <a:solidFill>
                  <a:schemeClr val="tx1"/>
                </a:solidFill>
                <a:cs typeface="Arial" pitchFamily="34" charset="0"/>
              </a:rPr>
              <a:t>Modern Halkla İlişkiler ABD’de kurulmuştır. İlk teorisyenler ise Lee ve Bernays’tır. </a:t>
            </a:r>
            <a:r>
              <a:rPr lang="tr-TR" sz="2000" dirty="0" smtClean="0">
                <a:solidFill>
                  <a:schemeClr val="tx1"/>
                </a:solidFill>
                <a:cs typeface="Arial" pitchFamily="34" charset="0"/>
              </a:rPr>
              <a:t>Freud’un yeğeni olan Bernays, kitelerin organize alışkanlıklarını ve fikirlerinin bilinçli ve rasyonel bir şekilde manipüle edilmesinin, demokratik toplumlar için önemli bir özellik olduğunu belirtmektedir. </a:t>
            </a:r>
          </a:p>
          <a:p>
            <a:pPr marL="45720" indent="0" eaLnBrk="1" fontAlgn="auto" hangingPunct="1">
              <a:buClr>
                <a:schemeClr val="accent6">
                  <a:lumMod val="75000"/>
                </a:schemeClr>
              </a:buClr>
              <a:buFont typeface="Georgia" pitchFamily="18" charset="0"/>
              <a:buNone/>
              <a:defRPr/>
            </a:pPr>
            <a:endParaRPr lang="tr-TR" sz="2000" dirty="0">
              <a:solidFill>
                <a:schemeClr val="tx1"/>
              </a:solidFill>
              <a:cs typeface="Arial" pitchFamily="34" charset="0"/>
            </a:endParaRPr>
          </a:p>
          <a:p>
            <a:pPr marL="45720" indent="0" eaLnBrk="1" fontAlgn="auto" hangingPunct="1">
              <a:buClr>
                <a:schemeClr val="accent6">
                  <a:lumMod val="75000"/>
                </a:schemeClr>
              </a:buClr>
              <a:buFont typeface="Georgia" pitchFamily="18" charset="0"/>
              <a:buNone/>
              <a:defRPr/>
            </a:pPr>
            <a:r>
              <a:rPr lang="tr-TR" sz="2000" dirty="0" smtClean="0">
                <a:solidFill>
                  <a:schemeClr val="tx1"/>
                </a:solidFill>
                <a:cs typeface="Arial" pitchFamily="34" charset="0"/>
              </a:rPr>
              <a:t>Halkla İlişkilerin düşünceleri şekillendirme konusundaki gücü, topluma karşı görevlerinin yeniden düşünülmesini zorunlu kılmaktadır. </a:t>
            </a:r>
            <a:endParaRPr lang="tr-TR" sz="2000" dirty="0" smtClean="0">
              <a:solidFill>
                <a:schemeClr val="tx1"/>
              </a:solidFill>
            </a:endParaRPr>
          </a:p>
        </p:txBody>
      </p:sp>
      <p:sp>
        <p:nvSpPr>
          <p:cNvPr id="3" name="Unvan 1"/>
          <p:cNvSpPr>
            <a:spLocks noGrp="1"/>
          </p:cNvSpPr>
          <p:nvPr>
            <p:ph type="ctrTitle"/>
          </p:nvPr>
        </p:nvSpPr>
        <p:spPr>
          <a:xfrm>
            <a:off x="873543" y="465170"/>
            <a:ext cx="9827171" cy="735725"/>
          </a:xfrm>
        </p:spPr>
        <p:txBody>
          <a:bodyPr>
            <a:normAutofit/>
          </a:bodyPr>
          <a:lstStyle/>
          <a:p>
            <a:pPr algn="l"/>
            <a:r>
              <a:rPr lang="tr-TR" sz="3200" b="1" u="sng" dirty="0" smtClean="0">
                <a:solidFill>
                  <a:srgbClr val="F93B07"/>
                </a:solidFill>
              </a:rPr>
              <a:t>Halkla İlişkilerin Geçmişiyle Bir İlgisi Var Mı?</a:t>
            </a:r>
            <a:endParaRPr lang="tr-TR" sz="3200" b="1" u="sng" dirty="0">
              <a:solidFill>
                <a:srgbClr val="F93B07"/>
              </a:solidFill>
            </a:endParaRPr>
          </a:p>
        </p:txBody>
      </p:sp>
    </p:spTree>
    <p:extLst>
      <p:ext uri="{BB962C8B-B14F-4D97-AF65-F5344CB8AC3E}">
        <p14:creationId xmlns:p14="http://schemas.microsoft.com/office/powerpoint/2010/main" val="351567036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2 İçerik Yer Tutucusu"/>
          <p:cNvSpPr>
            <a:spLocks noGrp="1"/>
          </p:cNvSpPr>
          <p:nvPr/>
        </p:nvSpPr>
        <p:spPr bwMode="auto">
          <a:xfrm>
            <a:off x="876812" y="2319177"/>
            <a:ext cx="10176094" cy="2416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a:bodyPr>
          <a:lstStyle>
            <a:lvl1pPr marL="228600" indent="-182563" algn="l" rtl="0" eaLnBrk="0" fontAlgn="base" hangingPunct="0">
              <a:spcBef>
                <a:spcPct val="20000"/>
              </a:spcBef>
              <a:spcAft>
                <a:spcPts val="300"/>
              </a:spcAft>
              <a:buClr>
                <a:srgbClr val="7E9632"/>
              </a:buClr>
              <a:buSzPct val="130000"/>
              <a:buFont typeface="Georgia" pitchFamily="18" charset="0"/>
              <a:buChar char="*"/>
              <a:defRPr sz="2200" kern="1200">
                <a:solidFill>
                  <a:srgbClr val="404040"/>
                </a:solidFill>
                <a:latin typeface="+mn-lt"/>
                <a:ea typeface="+mn-ea"/>
                <a:cs typeface="+mn-cs"/>
              </a:defRPr>
            </a:lvl1pPr>
            <a:lvl2pPr marL="547688" indent="-182563" algn="l" rtl="0" eaLnBrk="0" fontAlgn="base" hangingPunct="0">
              <a:spcBef>
                <a:spcPct val="20000"/>
              </a:spcBef>
              <a:spcAft>
                <a:spcPts val="300"/>
              </a:spcAft>
              <a:buClr>
                <a:srgbClr val="7E9632"/>
              </a:buClr>
              <a:buSzPct val="130000"/>
              <a:buFont typeface="Georgia" pitchFamily="18" charset="0"/>
              <a:buChar char="*"/>
              <a:defRPr sz="2000" kern="1200">
                <a:solidFill>
                  <a:srgbClr val="404040"/>
                </a:solidFill>
                <a:latin typeface="+mn-lt"/>
                <a:ea typeface="+mn-ea"/>
                <a:cs typeface="+mn-cs"/>
              </a:defRPr>
            </a:lvl2pPr>
            <a:lvl3pPr marL="822325" indent="-182563" algn="l" rtl="0" eaLnBrk="0" fontAlgn="base" hangingPunct="0">
              <a:spcBef>
                <a:spcPct val="20000"/>
              </a:spcBef>
              <a:spcAft>
                <a:spcPts val="300"/>
              </a:spcAft>
              <a:buClr>
                <a:srgbClr val="7E9632"/>
              </a:buClr>
              <a:buSzPct val="130000"/>
              <a:buFont typeface="Georgia" pitchFamily="18" charset="0"/>
              <a:buChar char="*"/>
              <a:defRPr kern="1200">
                <a:solidFill>
                  <a:srgbClr val="404040"/>
                </a:solidFill>
                <a:latin typeface="+mn-lt"/>
                <a:ea typeface="+mn-ea"/>
                <a:cs typeface="+mn-cs"/>
              </a:defRPr>
            </a:lvl3pPr>
            <a:lvl4pPr marL="1096963" indent="-182563" algn="l" rtl="0" eaLnBrk="0" fontAlgn="base" hangingPunct="0">
              <a:spcBef>
                <a:spcPct val="20000"/>
              </a:spcBef>
              <a:spcAft>
                <a:spcPts val="300"/>
              </a:spcAft>
              <a:buClr>
                <a:srgbClr val="7E9632"/>
              </a:buClr>
              <a:buSzPct val="130000"/>
              <a:buFont typeface="Georgia" pitchFamily="18" charset="0"/>
              <a:buChar char="*"/>
              <a:defRPr sz="1600" kern="1200">
                <a:solidFill>
                  <a:srgbClr val="404040"/>
                </a:solidFill>
                <a:latin typeface="+mn-lt"/>
                <a:ea typeface="+mn-ea"/>
                <a:cs typeface="+mn-cs"/>
              </a:defRPr>
            </a:lvl4pPr>
            <a:lvl5pPr marL="1389063" indent="-182563" algn="l" rtl="0" eaLnBrk="0" fontAlgn="base" hangingPunct="0">
              <a:spcBef>
                <a:spcPct val="20000"/>
              </a:spcBef>
              <a:spcAft>
                <a:spcPts val="300"/>
              </a:spcAft>
              <a:buClr>
                <a:srgbClr val="7E9632"/>
              </a:buClr>
              <a:buSzPct val="130000"/>
              <a:buFont typeface="Georgia" pitchFamily="18" charset="0"/>
              <a:buChar char="*"/>
              <a:defRPr sz="1400" kern="1200">
                <a:solidFill>
                  <a:srgbClr val="404040"/>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a:lstStyle>
          <a:p>
            <a:pPr marL="45720" indent="0" eaLnBrk="1" fontAlgn="auto" hangingPunct="1">
              <a:buClr>
                <a:schemeClr val="accent6">
                  <a:lumMod val="75000"/>
                </a:schemeClr>
              </a:buClr>
              <a:buFont typeface="Georgia" pitchFamily="18" charset="0"/>
              <a:buNone/>
              <a:defRPr/>
            </a:pPr>
            <a:endParaRPr lang="tr-TR" sz="2000" dirty="0">
              <a:solidFill>
                <a:schemeClr val="tx1"/>
              </a:solidFill>
              <a:cs typeface="Arial" pitchFamily="34" charset="0"/>
            </a:endParaRPr>
          </a:p>
        </p:txBody>
      </p:sp>
      <p:sp>
        <p:nvSpPr>
          <p:cNvPr id="3" name="Unvan 1"/>
          <p:cNvSpPr>
            <a:spLocks noGrp="1"/>
          </p:cNvSpPr>
          <p:nvPr>
            <p:ph type="ctrTitle"/>
          </p:nvPr>
        </p:nvSpPr>
        <p:spPr>
          <a:xfrm>
            <a:off x="873543" y="465170"/>
            <a:ext cx="9827171" cy="735725"/>
          </a:xfrm>
        </p:spPr>
        <p:txBody>
          <a:bodyPr>
            <a:normAutofit/>
          </a:bodyPr>
          <a:lstStyle/>
          <a:p>
            <a:pPr algn="l"/>
            <a:r>
              <a:rPr lang="tr-TR" sz="3200" b="1" u="sng" dirty="0" smtClean="0">
                <a:solidFill>
                  <a:srgbClr val="F93B07"/>
                </a:solidFill>
              </a:rPr>
              <a:t>Halkla İlişkiler ve Etik</a:t>
            </a:r>
            <a:endParaRPr lang="tr-TR" sz="3200" b="1" u="sng" dirty="0">
              <a:solidFill>
                <a:srgbClr val="F93B07"/>
              </a:solidFill>
            </a:endParaRPr>
          </a:p>
        </p:txBody>
      </p:sp>
      <p:sp>
        <p:nvSpPr>
          <p:cNvPr id="4" name="Unvan 1"/>
          <p:cNvSpPr txBox="1">
            <a:spLocks/>
          </p:cNvSpPr>
          <p:nvPr/>
        </p:nvSpPr>
        <p:spPr>
          <a:xfrm>
            <a:off x="960629" y="1190111"/>
            <a:ext cx="9827171" cy="735725"/>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400" b="1" u="sng" dirty="0" smtClean="0">
                <a:solidFill>
                  <a:srgbClr val="F93B07"/>
                </a:solidFill>
              </a:rPr>
              <a:t>- Doğruyu  Söylemek</a:t>
            </a:r>
            <a:endParaRPr lang="tr-TR" sz="2400" b="1" u="sng" dirty="0">
              <a:solidFill>
                <a:srgbClr val="F93B07"/>
              </a:solidFill>
            </a:endParaRPr>
          </a:p>
        </p:txBody>
      </p:sp>
      <p:sp>
        <p:nvSpPr>
          <p:cNvPr id="5" name="2 İçerik Yer Tutucusu"/>
          <p:cNvSpPr>
            <a:spLocks noGrp="1"/>
          </p:cNvSpPr>
          <p:nvPr/>
        </p:nvSpPr>
        <p:spPr bwMode="auto">
          <a:xfrm>
            <a:off x="1056426" y="2425315"/>
            <a:ext cx="10176094" cy="21711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a:bodyPr>
          <a:lstStyle>
            <a:lvl1pPr marL="228600" indent="-182563" algn="l" rtl="0" eaLnBrk="0" fontAlgn="base" hangingPunct="0">
              <a:spcBef>
                <a:spcPct val="20000"/>
              </a:spcBef>
              <a:spcAft>
                <a:spcPts val="300"/>
              </a:spcAft>
              <a:buClr>
                <a:srgbClr val="7E9632"/>
              </a:buClr>
              <a:buSzPct val="130000"/>
              <a:buFont typeface="Georgia" pitchFamily="18" charset="0"/>
              <a:buChar char="*"/>
              <a:defRPr sz="2200" kern="1200">
                <a:solidFill>
                  <a:srgbClr val="404040"/>
                </a:solidFill>
                <a:latin typeface="+mn-lt"/>
                <a:ea typeface="+mn-ea"/>
                <a:cs typeface="+mn-cs"/>
              </a:defRPr>
            </a:lvl1pPr>
            <a:lvl2pPr marL="547688" indent="-182563" algn="l" rtl="0" eaLnBrk="0" fontAlgn="base" hangingPunct="0">
              <a:spcBef>
                <a:spcPct val="20000"/>
              </a:spcBef>
              <a:spcAft>
                <a:spcPts val="300"/>
              </a:spcAft>
              <a:buClr>
                <a:srgbClr val="7E9632"/>
              </a:buClr>
              <a:buSzPct val="130000"/>
              <a:buFont typeface="Georgia" pitchFamily="18" charset="0"/>
              <a:buChar char="*"/>
              <a:defRPr sz="2000" kern="1200">
                <a:solidFill>
                  <a:srgbClr val="404040"/>
                </a:solidFill>
                <a:latin typeface="+mn-lt"/>
                <a:ea typeface="+mn-ea"/>
                <a:cs typeface="+mn-cs"/>
              </a:defRPr>
            </a:lvl2pPr>
            <a:lvl3pPr marL="822325" indent="-182563" algn="l" rtl="0" eaLnBrk="0" fontAlgn="base" hangingPunct="0">
              <a:spcBef>
                <a:spcPct val="20000"/>
              </a:spcBef>
              <a:spcAft>
                <a:spcPts val="300"/>
              </a:spcAft>
              <a:buClr>
                <a:srgbClr val="7E9632"/>
              </a:buClr>
              <a:buSzPct val="130000"/>
              <a:buFont typeface="Georgia" pitchFamily="18" charset="0"/>
              <a:buChar char="*"/>
              <a:defRPr kern="1200">
                <a:solidFill>
                  <a:srgbClr val="404040"/>
                </a:solidFill>
                <a:latin typeface="+mn-lt"/>
                <a:ea typeface="+mn-ea"/>
                <a:cs typeface="+mn-cs"/>
              </a:defRPr>
            </a:lvl3pPr>
            <a:lvl4pPr marL="1096963" indent="-182563" algn="l" rtl="0" eaLnBrk="0" fontAlgn="base" hangingPunct="0">
              <a:spcBef>
                <a:spcPct val="20000"/>
              </a:spcBef>
              <a:spcAft>
                <a:spcPts val="300"/>
              </a:spcAft>
              <a:buClr>
                <a:srgbClr val="7E9632"/>
              </a:buClr>
              <a:buSzPct val="130000"/>
              <a:buFont typeface="Georgia" pitchFamily="18" charset="0"/>
              <a:buChar char="*"/>
              <a:defRPr sz="1600" kern="1200">
                <a:solidFill>
                  <a:srgbClr val="404040"/>
                </a:solidFill>
                <a:latin typeface="+mn-lt"/>
                <a:ea typeface="+mn-ea"/>
                <a:cs typeface="+mn-cs"/>
              </a:defRPr>
            </a:lvl4pPr>
            <a:lvl5pPr marL="1389063" indent="-182563" algn="l" rtl="0" eaLnBrk="0" fontAlgn="base" hangingPunct="0">
              <a:spcBef>
                <a:spcPct val="20000"/>
              </a:spcBef>
              <a:spcAft>
                <a:spcPts val="300"/>
              </a:spcAft>
              <a:buClr>
                <a:srgbClr val="7E9632"/>
              </a:buClr>
              <a:buSzPct val="130000"/>
              <a:buFont typeface="Georgia" pitchFamily="18" charset="0"/>
              <a:buChar char="*"/>
              <a:defRPr sz="1400" kern="1200">
                <a:solidFill>
                  <a:srgbClr val="404040"/>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a:lstStyle>
          <a:p>
            <a:pPr marL="45720" indent="0" eaLnBrk="1" fontAlgn="auto" hangingPunct="1">
              <a:buClr>
                <a:schemeClr val="accent6">
                  <a:lumMod val="75000"/>
                </a:schemeClr>
              </a:buClr>
              <a:buFont typeface="Georgia" pitchFamily="18" charset="0"/>
              <a:buNone/>
              <a:defRPr/>
            </a:pPr>
            <a:r>
              <a:rPr lang="tr-TR" sz="2000" dirty="0" smtClean="0">
                <a:solidFill>
                  <a:schemeClr val="tx1"/>
                </a:solidFill>
                <a:cs typeface="Arial" pitchFamily="34" charset="0"/>
              </a:rPr>
              <a:t>«Doğruyu söylemek», en önemli etik maddelerinin başında gelmektedir. Ancak asıl sorun «doğru»nun nasıl tanımlandığıdır. Thomas Bivins halkla ilişkiler çerçevesinde doğruyu söylemenin önemini şöyle ifade etmektedir: «Birine yalan söylemek, onlara doğru söylediğiniz zamandan farklı bir şekilde davranmalarına yol açmaktadır. Halkla ilişkilerin temel amaçlarından birinin  ‘kamuların davranışını değiştirmek için ikna etme’ olduğu düşünüldüğünde, doğruyu söylemenin ne kadar önemli olduğu ortaya çıkmaktadır.  </a:t>
            </a:r>
            <a:endParaRPr lang="tr-TR" sz="2000" dirty="0" smtClean="0">
              <a:solidFill>
                <a:schemeClr val="tx1"/>
              </a:solidFill>
            </a:endParaRPr>
          </a:p>
        </p:txBody>
      </p:sp>
    </p:spTree>
    <p:extLst>
      <p:ext uri="{BB962C8B-B14F-4D97-AF65-F5344CB8AC3E}">
        <p14:creationId xmlns:p14="http://schemas.microsoft.com/office/powerpoint/2010/main" val="206398950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2 İçerik Yer Tutucusu"/>
          <p:cNvSpPr>
            <a:spLocks noGrp="1"/>
          </p:cNvSpPr>
          <p:nvPr/>
        </p:nvSpPr>
        <p:spPr bwMode="auto">
          <a:xfrm>
            <a:off x="876812" y="2319177"/>
            <a:ext cx="10176094" cy="2416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a:bodyPr>
          <a:lstStyle>
            <a:lvl1pPr marL="228600" indent="-182563" algn="l" rtl="0" eaLnBrk="0" fontAlgn="base" hangingPunct="0">
              <a:spcBef>
                <a:spcPct val="20000"/>
              </a:spcBef>
              <a:spcAft>
                <a:spcPts val="300"/>
              </a:spcAft>
              <a:buClr>
                <a:srgbClr val="7E9632"/>
              </a:buClr>
              <a:buSzPct val="130000"/>
              <a:buFont typeface="Georgia" pitchFamily="18" charset="0"/>
              <a:buChar char="*"/>
              <a:defRPr sz="2200" kern="1200">
                <a:solidFill>
                  <a:srgbClr val="404040"/>
                </a:solidFill>
                <a:latin typeface="+mn-lt"/>
                <a:ea typeface="+mn-ea"/>
                <a:cs typeface="+mn-cs"/>
              </a:defRPr>
            </a:lvl1pPr>
            <a:lvl2pPr marL="547688" indent="-182563" algn="l" rtl="0" eaLnBrk="0" fontAlgn="base" hangingPunct="0">
              <a:spcBef>
                <a:spcPct val="20000"/>
              </a:spcBef>
              <a:spcAft>
                <a:spcPts val="300"/>
              </a:spcAft>
              <a:buClr>
                <a:srgbClr val="7E9632"/>
              </a:buClr>
              <a:buSzPct val="130000"/>
              <a:buFont typeface="Georgia" pitchFamily="18" charset="0"/>
              <a:buChar char="*"/>
              <a:defRPr sz="2000" kern="1200">
                <a:solidFill>
                  <a:srgbClr val="404040"/>
                </a:solidFill>
                <a:latin typeface="+mn-lt"/>
                <a:ea typeface="+mn-ea"/>
                <a:cs typeface="+mn-cs"/>
              </a:defRPr>
            </a:lvl2pPr>
            <a:lvl3pPr marL="822325" indent="-182563" algn="l" rtl="0" eaLnBrk="0" fontAlgn="base" hangingPunct="0">
              <a:spcBef>
                <a:spcPct val="20000"/>
              </a:spcBef>
              <a:spcAft>
                <a:spcPts val="300"/>
              </a:spcAft>
              <a:buClr>
                <a:srgbClr val="7E9632"/>
              </a:buClr>
              <a:buSzPct val="130000"/>
              <a:buFont typeface="Georgia" pitchFamily="18" charset="0"/>
              <a:buChar char="*"/>
              <a:defRPr kern="1200">
                <a:solidFill>
                  <a:srgbClr val="404040"/>
                </a:solidFill>
                <a:latin typeface="+mn-lt"/>
                <a:ea typeface="+mn-ea"/>
                <a:cs typeface="+mn-cs"/>
              </a:defRPr>
            </a:lvl3pPr>
            <a:lvl4pPr marL="1096963" indent="-182563" algn="l" rtl="0" eaLnBrk="0" fontAlgn="base" hangingPunct="0">
              <a:spcBef>
                <a:spcPct val="20000"/>
              </a:spcBef>
              <a:spcAft>
                <a:spcPts val="300"/>
              </a:spcAft>
              <a:buClr>
                <a:srgbClr val="7E9632"/>
              </a:buClr>
              <a:buSzPct val="130000"/>
              <a:buFont typeface="Georgia" pitchFamily="18" charset="0"/>
              <a:buChar char="*"/>
              <a:defRPr sz="1600" kern="1200">
                <a:solidFill>
                  <a:srgbClr val="404040"/>
                </a:solidFill>
                <a:latin typeface="+mn-lt"/>
                <a:ea typeface="+mn-ea"/>
                <a:cs typeface="+mn-cs"/>
              </a:defRPr>
            </a:lvl4pPr>
            <a:lvl5pPr marL="1389063" indent="-182563" algn="l" rtl="0" eaLnBrk="0" fontAlgn="base" hangingPunct="0">
              <a:spcBef>
                <a:spcPct val="20000"/>
              </a:spcBef>
              <a:spcAft>
                <a:spcPts val="300"/>
              </a:spcAft>
              <a:buClr>
                <a:srgbClr val="7E9632"/>
              </a:buClr>
              <a:buSzPct val="130000"/>
              <a:buFont typeface="Georgia" pitchFamily="18" charset="0"/>
              <a:buChar char="*"/>
              <a:defRPr sz="1400" kern="1200">
                <a:solidFill>
                  <a:srgbClr val="404040"/>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a:lstStyle>
          <a:p>
            <a:pPr marL="45720" indent="0" eaLnBrk="1" fontAlgn="auto" hangingPunct="1">
              <a:buClr>
                <a:schemeClr val="accent6">
                  <a:lumMod val="75000"/>
                </a:schemeClr>
              </a:buClr>
              <a:buFont typeface="Georgia" pitchFamily="18" charset="0"/>
              <a:buNone/>
              <a:defRPr/>
            </a:pPr>
            <a:endParaRPr lang="tr-TR" sz="2000" dirty="0">
              <a:solidFill>
                <a:schemeClr val="tx1"/>
              </a:solidFill>
              <a:cs typeface="Arial" pitchFamily="34" charset="0"/>
            </a:endParaRPr>
          </a:p>
        </p:txBody>
      </p:sp>
      <p:sp>
        <p:nvSpPr>
          <p:cNvPr id="3" name="Unvan 1"/>
          <p:cNvSpPr>
            <a:spLocks noGrp="1"/>
          </p:cNvSpPr>
          <p:nvPr>
            <p:ph type="ctrTitle"/>
          </p:nvPr>
        </p:nvSpPr>
        <p:spPr>
          <a:xfrm>
            <a:off x="873543" y="465170"/>
            <a:ext cx="9827171" cy="735725"/>
          </a:xfrm>
        </p:spPr>
        <p:txBody>
          <a:bodyPr>
            <a:normAutofit/>
          </a:bodyPr>
          <a:lstStyle/>
          <a:p>
            <a:pPr algn="l"/>
            <a:r>
              <a:rPr lang="tr-TR" sz="3200" b="1" u="sng" dirty="0" smtClean="0">
                <a:solidFill>
                  <a:srgbClr val="F93B07"/>
                </a:solidFill>
              </a:rPr>
              <a:t>Halkla İlişkiler ve Etik</a:t>
            </a:r>
            <a:endParaRPr lang="tr-TR" sz="3200" b="1" u="sng" dirty="0">
              <a:solidFill>
                <a:srgbClr val="F93B07"/>
              </a:solidFill>
            </a:endParaRPr>
          </a:p>
        </p:txBody>
      </p:sp>
      <p:sp>
        <p:nvSpPr>
          <p:cNvPr id="4" name="Unvan 1"/>
          <p:cNvSpPr txBox="1">
            <a:spLocks/>
          </p:cNvSpPr>
          <p:nvPr/>
        </p:nvSpPr>
        <p:spPr>
          <a:xfrm>
            <a:off x="960629" y="1190111"/>
            <a:ext cx="9827171" cy="735725"/>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400" b="1" u="sng" dirty="0" smtClean="0">
                <a:solidFill>
                  <a:srgbClr val="F93B07"/>
                </a:solidFill>
              </a:rPr>
              <a:t>- Güven</a:t>
            </a:r>
            <a:endParaRPr lang="tr-TR" sz="2400" b="1" u="sng" dirty="0">
              <a:solidFill>
                <a:srgbClr val="F93B07"/>
              </a:solidFill>
            </a:endParaRPr>
          </a:p>
        </p:txBody>
      </p:sp>
      <p:sp>
        <p:nvSpPr>
          <p:cNvPr id="5" name="2 İçerik Yer Tutucusu"/>
          <p:cNvSpPr>
            <a:spLocks noGrp="1"/>
          </p:cNvSpPr>
          <p:nvPr/>
        </p:nvSpPr>
        <p:spPr bwMode="auto">
          <a:xfrm>
            <a:off x="960629" y="2090838"/>
            <a:ext cx="10176094" cy="4566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a:bodyPr>
          <a:lstStyle>
            <a:lvl1pPr marL="228600" indent="-182563" algn="l" rtl="0" eaLnBrk="0" fontAlgn="base" hangingPunct="0">
              <a:spcBef>
                <a:spcPct val="20000"/>
              </a:spcBef>
              <a:spcAft>
                <a:spcPts val="300"/>
              </a:spcAft>
              <a:buClr>
                <a:srgbClr val="7E9632"/>
              </a:buClr>
              <a:buSzPct val="130000"/>
              <a:buFont typeface="Georgia" pitchFamily="18" charset="0"/>
              <a:buChar char="*"/>
              <a:defRPr sz="2200" kern="1200">
                <a:solidFill>
                  <a:srgbClr val="404040"/>
                </a:solidFill>
                <a:latin typeface="+mn-lt"/>
                <a:ea typeface="+mn-ea"/>
                <a:cs typeface="+mn-cs"/>
              </a:defRPr>
            </a:lvl1pPr>
            <a:lvl2pPr marL="547688" indent="-182563" algn="l" rtl="0" eaLnBrk="0" fontAlgn="base" hangingPunct="0">
              <a:spcBef>
                <a:spcPct val="20000"/>
              </a:spcBef>
              <a:spcAft>
                <a:spcPts val="300"/>
              </a:spcAft>
              <a:buClr>
                <a:srgbClr val="7E9632"/>
              </a:buClr>
              <a:buSzPct val="130000"/>
              <a:buFont typeface="Georgia" pitchFamily="18" charset="0"/>
              <a:buChar char="*"/>
              <a:defRPr sz="2000" kern="1200">
                <a:solidFill>
                  <a:srgbClr val="404040"/>
                </a:solidFill>
                <a:latin typeface="+mn-lt"/>
                <a:ea typeface="+mn-ea"/>
                <a:cs typeface="+mn-cs"/>
              </a:defRPr>
            </a:lvl2pPr>
            <a:lvl3pPr marL="822325" indent="-182563" algn="l" rtl="0" eaLnBrk="0" fontAlgn="base" hangingPunct="0">
              <a:spcBef>
                <a:spcPct val="20000"/>
              </a:spcBef>
              <a:spcAft>
                <a:spcPts val="300"/>
              </a:spcAft>
              <a:buClr>
                <a:srgbClr val="7E9632"/>
              </a:buClr>
              <a:buSzPct val="130000"/>
              <a:buFont typeface="Georgia" pitchFamily="18" charset="0"/>
              <a:buChar char="*"/>
              <a:defRPr kern="1200">
                <a:solidFill>
                  <a:srgbClr val="404040"/>
                </a:solidFill>
                <a:latin typeface="+mn-lt"/>
                <a:ea typeface="+mn-ea"/>
                <a:cs typeface="+mn-cs"/>
              </a:defRPr>
            </a:lvl3pPr>
            <a:lvl4pPr marL="1096963" indent="-182563" algn="l" rtl="0" eaLnBrk="0" fontAlgn="base" hangingPunct="0">
              <a:spcBef>
                <a:spcPct val="20000"/>
              </a:spcBef>
              <a:spcAft>
                <a:spcPts val="300"/>
              </a:spcAft>
              <a:buClr>
                <a:srgbClr val="7E9632"/>
              </a:buClr>
              <a:buSzPct val="130000"/>
              <a:buFont typeface="Georgia" pitchFamily="18" charset="0"/>
              <a:buChar char="*"/>
              <a:defRPr sz="1600" kern="1200">
                <a:solidFill>
                  <a:srgbClr val="404040"/>
                </a:solidFill>
                <a:latin typeface="+mn-lt"/>
                <a:ea typeface="+mn-ea"/>
                <a:cs typeface="+mn-cs"/>
              </a:defRPr>
            </a:lvl4pPr>
            <a:lvl5pPr marL="1389063" indent="-182563" algn="l" rtl="0" eaLnBrk="0" fontAlgn="base" hangingPunct="0">
              <a:spcBef>
                <a:spcPct val="20000"/>
              </a:spcBef>
              <a:spcAft>
                <a:spcPts val="300"/>
              </a:spcAft>
              <a:buClr>
                <a:srgbClr val="7E9632"/>
              </a:buClr>
              <a:buSzPct val="130000"/>
              <a:buFont typeface="Georgia" pitchFamily="18" charset="0"/>
              <a:buChar char="*"/>
              <a:defRPr sz="1400" kern="1200">
                <a:solidFill>
                  <a:srgbClr val="404040"/>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a:lstStyle>
          <a:p>
            <a:pPr marL="45720" indent="0" eaLnBrk="1" fontAlgn="auto" hangingPunct="1">
              <a:buClr>
                <a:schemeClr val="accent6">
                  <a:lumMod val="75000"/>
                </a:schemeClr>
              </a:buClr>
              <a:buFont typeface="Georgia" pitchFamily="18" charset="0"/>
              <a:buNone/>
              <a:defRPr/>
            </a:pPr>
            <a:r>
              <a:rPr lang="tr-TR" sz="2000" dirty="0" smtClean="0">
                <a:solidFill>
                  <a:schemeClr val="tx1"/>
                </a:solidFill>
                <a:cs typeface="Arial" pitchFamily="34" charset="0"/>
              </a:rPr>
              <a:t>Halkla ilişkiler kamularına doğruyu söylemezse, güven ilişkisi kuramaz. </a:t>
            </a:r>
            <a:endParaRPr lang="tr-TR" sz="2000" dirty="0" smtClean="0">
              <a:solidFill>
                <a:schemeClr val="tx1"/>
              </a:solidFill>
            </a:endParaRPr>
          </a:p>
        </p:txBody>
      </p:sp>
      <p:sp>
        <p:nvSpPr>
          <p:cNvPr id="6" name="Unvan 1"/>
          <p:cNvSpPr txBox="1">
            <a:spLocks/>
          </p:cNvSpPr>
          <p:nvPr/>
        </p:nvSpPr>
        <p:spPr>
          <a:xfrm>
            <a:off x="876812" y="2444689"/>
            <a:ext cx="9827171" cy="735725"/>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400" b="1" u="sng" dirty="0" smtClean="0">
                <a:solidFill>
                  <a:srgbClr val="F93B07"/>
                </a:solidFill>
              </a:rPr>
              <a:t>- Sadakat</a:t>
            </a:r>
            <a:endParaRPr lang="tr-TR" sz="2400" b="1" u="sng" dirty="0">
              <a:solidFill>
                <a:srgbClr val="F93B07"/>
              </a:solidFill>
            </a:endParaRPr>
          </a:p>
        </p:txBody>
      </p:sp>
      <p:sp>
        <p:nvSpPr>
          <p:cNvPr id="7" name="2 İçerik Yer Tutucusu"/>
          <p:cNvSpPr>
            <a:spLocks noGrp="1"/>
          </p:cNvSpPr>
          <p:nvPr/>
        </p:nvSpPr>
        <p:spPr bwMode="auto">
          <a:xfrm>
            <a:off x="960628" y="3394401"/>
            <a:ext cx="10583672" cy="16919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fontScale="92500" lnSpcReduction="10000"/>
          </a:bodyPr>
          <a:lstStyle>
            <a:lvl1pPr marL="228600" indent="-182563" algn="l" rtl="0" eaLnBrk="0" fontAlgn="base" hangingPunct="0">
              <a:spcBef>
                <a:spcPct val="20000"/>
              </a:spcBef>
              <a:spcAft>
                <a:spcPts val="300"/>
              </a:spcAft>
              <a:buClr>
                <a:srgbClr val="7E9632"/>
              </a:buClr>
              <a:buSzPct val="130000"/>
              <a:buFont typeface="Georgia" pitchFamily="18" charset="0"/>
              <a:buChar char="*"/>
              <a:defRPr sz="2200" kern="1200">
                <a:solidFill>
                  <a:srgbClr val="404040"/>
                </a:solidFill>
                <a:latin typeface="+mn-lt"/>
                <a:ea typeface="+mn-ea"/>
                <a:cs typeface="+mn-cs"/>
              </a:defRPr>
            </a:lvl1pPr>
            <a:lvl2pPr marL="547688" indent="-182563" algn="l" rtl="0" eaLnBrk="0" fontAlgn="base" hangingPunct="0">
              <a:spcBef>
                <a:spcPct val="20000"/>
              </a:spcBef>
              <a:spcAft>
                <a:spcPts val="300"/>
              </a:spcAft>
              <a:buClr>
                <a:srgbClr val="7E9632"/>
              </a:buClr>
              <a:buSzPct val="130000"/>
              <a:buFont typeface="Georgia" pitchFamily="18" charset="0"/>
              <a:buChar char="*"/>
              <a:defRPr sz="2000" kern="1200">
                <a:solidFill>
                  <a:srgbClr val="404040"/>
                </a:solidFill>
                <a:latin typeface="+mn-lt"/>
                <a:ea typeface="+mn-ea"/>
                <a:cs typeface="+mn-cs"/>
              </a:defRPr>
            </a:lvl2pPr>
            <a:lvl3pPr marL="822325" indent="-182563" algn="l" rtl="0" eaLnBrk="0" fontAlgn="base" hangingPunct="0">
              <a:spcBef>
                <a:spcPct val="20000"/>
              </a:spcBef>
              <a:spcAft>
                <a:spcPts val="300"/>
              </a:spcAft>
              <a:buClr>
                <a:srgbClr val="7E9632"/>
              </a:buClr>
              <a:buSzPct val="130000"/>
              <a:buFont typeface="Georgia" pitchFamily="18" charset="0"/>
              <a:buChar char="*"/>
              <a:defRPr kern="1200">
                <a:solidFill>
                  <a:srgbClr val="404040"/>
                </a:solidFill>
                <a:latin typeface="+mn-lt"/>
                <a:ea typeface="+mn-ea"/>
                <a:cs typeface="+mn-cs"/>
              </a:defRPr>
            </a:lvl3pPr>
            <a:lvl4pPr marL="1096963" indent="-182563" algn="l" rtl="0" eaLnBrk="0" fontAlgn="base" hangingPunct="0">
              <a:spcBef>
                <a:spcPct val="20000"/>
              </a:spcBef>
              <a:spcAft>
                <a:spcPts val="300"/>
              </a:spcAft>
              <a:buClr>
                <a:srgbClr val="7E9632"/>
              </a:buClr>
              <a:buSzPct val="130000"/>
              <a:buFont typeface="Georgia" pitchFamily="18" charset="0"/>
              <a:buChar char="*"/>
              <a:defRPr sz="1600" kern="1200">
                <a:solidFill>
                  <a:srgbClr val="404040"/>
                </a:solidFill>
                <a:latin typeface="+mn-lt"/>
                <a:ea typeface="+mn-ea"/>
                <a:cs typeface="+mn-cs"/>
              </a:defRPr>
            </a:lvl4pPr>
            <a:lvl5pPr marL="1389063" indent="-182563" algn="l" rtl="0" eaLnBrk="0" fontAlgn="base" hangingPunct="0">
              <a:spcBef>
                <a:spcPct val="20000"/>
              </a:spcBef>
              <a:spcAft>
                <a:spcPts val="300"/>
              </a:spcAft>
              <a:buClr>
                <a:srgbClr val="7E9632"/>
              </a:buClr>
              <a:buSzPct val="130000"/>
              <a:buFont typeface="Georgia" pitchFamily="18" charset="0"/>
              <a:buChar char="*"/>
              <a:defRPr sz="1400" kern="1200">
                <a:solidFill>
                  <a:srgbClr val="404040"/>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a:lstStyle>
          <a:p>
            <a:pPr marL="45720" indent="0" eaLnBrk="1" fontAlgn="auto" hangingPunct="1">
              <a:buClr>
                <a:schemeClr val="accent6">
                  <a:lumMod val="75000"/>
                </a:schemeClr>
              </a:buClr>
              <a:buFont typeface="Georgia" pitchFamily="18" charset="0"/>
              <a:buNone/>
              <a:defRPr/>
            </a:pPr>
            <a:r>
              <a:rPr lang="tr-TR" sz="2000" dirty="0" smtClean="0">
                <a:solidFill>
                  <a:schemeClr val="tx1"/>
                </a:solidFill>
                <a:cs typeface="Arial" pitchFamily="34" charset="0"/>
              </a:rPr>
              <a:t>Halkla ilişkiler ve etik tartışmalarının en önemli konularından biri halkla ilişkiler uzmanlarının kim sadık olacağıdır. En önemli tartışma soruları şunlardır: Sadık olunması gereken tek taraf müşteri midir? Halkla ilişkiler uzmanları yaptıkları iş için işverenden para almaktadır. O zaman her koşulda işverene sadık olmak zorundalar mıdır? Halkla İlişkiler uzmanları başkaları ve kendisi için sonuçlarını düşünmeden işverenin her söylediğini yapmalı mıdır? Müşterinin düşündükleriyle, halkla ilişkiler uzmanının düşündükleri çatışırsa ne yapmalıdır?</a:t>
            </a:r>
            <a:endParaRPr lang="tr-TR" sz="2000" dirty="0" smtClean="0">
              <a:solidFill>
                <a:schemeClr val="tx1"/>
              </a:solidFill>
            </a:endParaRPr>
          </a:p>
        </p:txBody>
      </p:sp>
    </p:spTree>
    <p:extLst>
      <p:ext uri="{BB962C8B-B14F-4D97-AF65-F5344CB8AC3E}">
        <p14:creationId xmlns:p14="http://schemas.microsoft.com/office/powerpoint/2010/main" val="257329700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2 İçerik Yer Tutucusu"/>
          <p:cNvSpPr>
            <a:spLocks noGrp="1"/>
          </p:cNvSpPr>
          <p:nvPr/>
        </p:nvSpPr>
        <p:spPr bwMode="auto">
          <a:xfrm>
            <a:off x="876812" y="2319177"/>
            <a:ext cx="10176094" cy="2416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a:bodyPr>
          <a:lstStyle>
            <a:lvl1pPr marL="228600" indent="-182563" algn="l" rtl="0" eaLnBrk="0" fontAlgn="base" hangingPunct="0">
              <a:spcBef>
                <a:spcPct val="20000"/>
              </a:spcBef>
              <a:spcAft>
                <a:spcPts val="300"/>
              </a:spcAft>
              <a:buClr>
                <a:srgbClr val="7E9632"/>
              </a:buClr>
              <a:buSzPct val="130000"/>
              <a:buFont typeface="Georgia" pitchFamily="18" charset="0"/>
              <a:buChar char="*"/>
              <a:defRPr sz="2200" kern="1200">
                <a:solidFill>
                  <a:srgbClr val="404040"/>
                </a:solidFill>
                <a:latin typeface="+mn-lt"/>
                <a:ea typeface="+mn-ea"/>
                <a:cs typeface="+mn-cs"/>
              </a:defRPr>
            </a:lvl1pPr>
            <a:lvl2pPr marL="547688" indent="-182563" algn="l" rtl="0" eaLnBrk="0" fontAlgn="base" hangingPunct="0">
              <a:spcBef>
                <a:spcPct val="20000"/>
              </a:spcBef>
              <a:spcAft>
                <a:spcPts val="300"/>
              </a:spcAft>
              <a:buClr>
                <a:srgbClr val="7E9632"/>
              </a:buClr>
              <a:buSzPct val="130000"/>
              <a:buFont typeface="Georgia" pitchFamily="18" charset="0"/>
              <a:buChar char="*"/>
              <a:defRPr sz="2000" kern="1200">
                <a:solidFill>
                  <a:srgbClr val="404040"/>
                </a:solidFill>
                <a:latin typeface="+mn-lt"/>
                <a:ea typeface="+mn-ea"/>
                <a:cs typeface="+mn-cs"/>
              </a:defRPr>
            </a:lvl2pPr>
            <a:lvl3pPr marL="822325" indent="-182563" algn="l" rtl="0" eaLnBrk="0" fontAlgn="base" hangingPunct="0">
              <a:spcBef>
                <a:spcPct val="20000"/>
              </a:spcBef>
              <a:spcAft>
                <a:spcPts val="300"/>
              </a:spcAft>
              <a:buClr>
                <a:srgbClr val="7E9632"/>
              </a:buClr>
              <a:buSzPct val="130000"/>
              <a:buFont typeface="Georgia" pitchFamily="18" charset="0"/>
              <a:buChar char="*"/>
              <a:defRPr kern="1200">
                <a:solidFill>
                  <a:srgbClr val="404040"/>
                </a:solidFill>
                <a:latin typeface="+mn-lt"/>
                <a:ea typeface="+mn-ea"/>
                <a:cs typeface="+mn-cs"/>
              </a:defRPr>
            </a:lvl3pPr>
            <a:lvl4pPr marL="1096963" indent="-182563" algn="l" rtl="0" eaLnBrk="0" fontAlgn="base" hangingPunct="0">
              <a:spcBef>
                <a:spcPct val="20000"/>
              </a:spcBef>
              <a:spcAft>
                <a:spcPts val="300"/>
              </a:spcAft>
              <a:buClr>
                <a:srgbClr val="7E9632"/>
              </a:buClr>
              <a:buSzPct val="130000"/>
              <a:buFont typeface="Georgia" pitchFamily="18" charset="0"/>
              <a:buChar char="*"/>
              <a:defRPr sz="1600" kern="1200">
                <a:solidFill>
                  <a:srgbClr val="404040"/>
                </a:solidFill>
                <a:latin typeface="+mn-lt"/>
                <a:ea typeface="+mn-ea"/>
                <a:cs typeface="+mn-cs"/>
              </a:defRPr>
            </a:lvl4pPr>
            <a:lvl5pPr marL="1389063" indent="-182563" algn="l" rtl="0" eaLnBrk="0" fontAlgn="base" hangingPunct="0">
              <a:spcBef>
                <a:spcPct val="20000"/>
              </a:spcBef>
              <a:spcAft>
                <a:spcPts val="300"/>
              </a:spcAft>
              <a:buClr>
                <a:srgbClr val="7E9632"/>
              </a:buClr>
              <a:buSzPct val="130000"/>
              <a:buFont typeface="Georgia" pitchFamily="18" charset="0"/>
              <a:buChar char="*"/>
              <a:defRPr sz="1400" kern="1200">
                <a:solidFill>
                  <a:srgbClr val="404040"/>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a:lstStyle>
          <a:p>
            <a:pPr marL="45720" indent="0" eaLnBrk="1" fontAlgn="auto" hangingPunct="1">
              <a:buClr>
                <a:schemeClr val="accent6">
                  <a:lumMod val="75000"/>
                </a:schemeClr>
              </a:buClr>
              <a:buFont typeface="Georgia" pitchFamily="18" charset="0"/>
              <a:buNone/>
              <a:defRPr/>
            </a:pPr>
            <a:endParaRPr lang="tr-TR" sz="2000" dirty="0">
              <a:solidFill>
                <a:schemeClr val="tx1"/>
              </a:solidFill>
              <a:cs typeface="Arial" pitchFamily="34" charset="0"/>
            </a:endParaRPr>
          </a:p>
        </p:txBody>
      </p:sp>
      <p:sp>
        <p:nvSpPr>
          <p:cNvPr id="3" name="Unvan 1"/>
          <p:cNvSpPr>
            <a:spLocks noGrp="1"/>
          </p:cNvSpPr>
          <p:nvPr>
            <p:ph type="ctrTitle"/>
          </p:nvPr>
        </p:nvSpPr>
        <p:spPr>
          <a:xfrm>
            <a:off x="873543" y="465170"/>
            <a:ext cx="9827171" cy="735725"/>
          </a:xfrm>
        </p:spPr>
        <p:txBody>
          <a:bodyPr>
            <a:normAutofit/>
          </a:bodyPr>
          <a:lstStyle/>
          <a:p>
            <a:pPr algn="l"/>
            <a:r>
              <a:rPr lang="tr-TR" sz="3200" b="1" u="sng" dirty="0" smtClean="0">
                <a:solidFill>
                  <a:srgbClr val="F93B07"/>
                </a:solidFill>
              </a:rPr>
              <a:t>Medya ve Halkla İlişkiler</a:t>
            </a:r>
            <a:endParaRPr lang="tr-TR" sz="3200" b="1" u="sng" dirty="0">
              <a:solidFill>
                <a:srgbClr val="F93B07"/>
              </a:solidFill>
            </a:endParaRPr>
          </a:p>
        </p:txBody>
      </p:sp>
      <p:sp>
        <p:nvSpPr>
          <p:cNvPr id="5" name="2 İçerik Yer Tutucusu"/>
          <p:cNvSpPr>
            <a:spLocks noGrp="1"/>
          </p:cNvSpPr>
          <p:nvPr/>
        </p:nvSpPr>
        <p:spPr bwMode="auto">
          <a:xfrm>
            <a:off x="876812" y="1984444"/>
            <a:ext cx="9797143" cy="2848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a:bodyPr>
          <a:lstStyle>
            <a:lvl1pPr marL="228600" indent="-182563" algn="l" rtl="0" eaLnBrk="0" fontAlgn="base" hangingPunct="0">
              <a:spcBef>
                <a:spcPct val="20000"/>
              </a:spcBef>
              <a:spcAft>
                <a:spcPts val="300"/>
              </a:spcAft>
              <a:buClr>
                <a:srgbClr val="7E9632"/>
              </a:buClr>
              <a:buSzPct val="130000"/>
              <a:buFont typeface="Georgia" pitchFamily="18" charset="0"/>
              <a:buChar char="*"/>
              <a:defRPr sz="2200" kern="1200">
                <a:solidFill>
                  <a:srgbClr val="404040"/>
                </a:solidFill>
                <a:latin typeface="+mn-lt"/>
                <a:ea typeface="+mn-ea"/>
                <a:cs typeface="+mn-cs"/>
              </a:defRPr>
            </a:lvl1pPr>
            <a:lvl2pPr marL="547688" indent="-182563" algn="l" rtl="0" eaLnBrk="0" fontAlgn="base" hangingPunct="0">
              <a:spcBef>
                <a:spcPct val="20000"/>
              </a:spcBef>
              <a:spcAft>
                <a:spcPts val="300"/>
              </a:spcAft>
              <a:buClr>
                <a:srgbClr val="7E9632"/>
              </a:buClr>
              <a:buSzPct val="130000"/>
              <a:buFont typeface="Georgia" pitchFamily="18" charset="0"/>
              <a:buChar char="*"/>
              <a:defRPr sz="2000" kern="1200">
                <a:solidFill>
                  <a:srgbClr val="404040"/>
                </a:solidFill>
                <a:latin typeface="+mn-lt"/>
                <a:ea typeface="+mn-ea"/>
                <a:cs typeface="+mn-cs"/>
              </a:defRPr>
            </a:lvl2pPr>
            <a:lvl3pPr marL="822325" indent="-182563" algn="l" rtl="0" eaLnBrk="0" fontAlgn="base" hangingPunct="0">
              <a:spcBef>
                <a:spcPct val="20000"/>
              </a:spcBef>
              <a:spcAft>
                <a:spcPts val="300"/>
              </a:spcAft>
              <a:buClr>
                <a:srgbClr val="7E9632"/>
              </a:buClr>
              <a:buSzPct val="130000"/>
              <a:buFont typeface="Georgia" pitchFamily="18" charset="0"/>
              <a:buChar char="*"/>
              <a:defRPr kern="1200">
                <a:solidFill>
                  <a:srgbClr val="404040"/>
                </a:solidFill>
                <a:latin typeface="+mn-lt"/>
                <a:ea typeface="+mn-ea"/>
                <a:cs typeface="+mn-cs"/>
              </a:defRPr>
            </a:lvl3pPr>
            <a:lvl4pPr marL="1096963" indent="-182563" algn="l" rtl="0" eaLnBrk="0" fontAlgn="base" hangingPunct="0">
              <a:spcBef>
                <a:spcPct val="20000"/>
              </a:spcBef>
              <a:spcAft>
                <a:spcPts val="300"/>
              </a:spcAft>
              <a:buClr>
                <a:srgbClr val="7E9632"/>
              </a:buClr>
              <a:buSzPct val="130000"/>
              <a:buFont typeface="Georgia" pitchFamily="18" charset="0"/>
              <a:buChar char="*"/>
              <a:defRPr sz="1600" kern="1200">
                <a:solidFill>
                  <a:srgbClr val="404040"/>
                </a:solidFill>
                <a:latin typeface="+mn-lt"/>
                <a:ea typeface="+mn-ea"/>
                <a:cs typeface="+mn-cs"/>
              </a:defRPr>
            </a:lvl4pPr>
            <a:lvl5pPr marL="1389063" indent="-182563" algn="l" rtl="0" eaLnBrk="0" fontAlgn="base" hangingPunct="0">
              <a:spcBef>
                <a:spcPct val="20000"/>
              </a:spcBef>
              <a:spcAft>
                <a:spcPts val="300"/>
              </a:spcAft>
              <a:buClr>
                <a:srgbClr val="7E9632"/>
              </a:buClr>
              <a:buSzPct val="130000"/>
              <a:buFont typeface="Georgia" pitchFamily="18" charset="0"/>
              <a:buChar char="*"/>
              <a:defRPr sz="1400" kern="1200">
                <a:solidFill>
                  <a:srgbClr val="404040"/>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a:lstStyle>
          <a:p>
            <a:pPr marL="45720" indent="0" eaLnBrk="1" fontAlgn="auto" hangingPunct="1">
              <a:buClr>
                <a:schemeClr val="accent6">
                  <a:lumMod val="75000"/>
                </a:schemeClr>
              </a:buClr>
              <a:buFont typeface="Georgia" pitchFamily="18" charset="0"/>
              <a:buNone/>
              <a:defRPr/>
            </a:pPr>
            <a:r>
              <a:rPr lang="tr-TR" sz="2400" dirty="0" smtClean="0">
                <a:solidFill>
                  <a:schemeClr val="tx1"/>
                </a:solidFill>
                <a:cs typeface="Arial" pitchFamily="34" charset="0"/>
              </a:rPr>
              <a:t>Halkla İlişkiler işinin önemli bir bölümü medyayla ilişki kurmak üzerinedir. Halkla ilişkilerin gazetecilere, gazetecilerin de halkla ilişkiler uzmanlarına ihtiyacı olduğu bir gerçektir. Haberlerin önemli bir bölümü halkla ilişkiler uzmanlarından gelen basın bültenlerinden oluşmaktadır. Ancak bu ilişkinin doğasında etik sorunlar bulunmaktadır. En önemli iki sorun alanı dürüstlük ve medyaya ulaşımdaki eşitlik ilkesidir. </a:t>
            </a:r>
          </a:p>
          <a:p>
            <a:pPr marL="45720" indent="0" eaLnBrk="1" fontAlgn="auto" hangingPunct="1">
              <a:buClr>
                <a:schemeClr val="accent6">
                  <a:lumMod val="75000"/>
                </a:schemeClr>
              </a:buClr>
              <a:buFont typeface="Georgia" pitchFamily="18" charset="0"/>
              <a:buNone/>
              <a:defRPr/>
            </a:pPr>
            <a:endParaRPr lang="tr-TR" sz="2000" dirty="0">
              <a:solidFill>
                <a:schemeClr val="tx1"/>
              </a:solidFill>
              <a:cs typeface="Arial" pitchFamily="34" charset="0"/>
            </a:endParaRPr>
          </a:p>
          <a:p>
            <a:pPr marL="45720" indent="0" eaLnBrk="1" fontAlgn="auto" hangingPunct="1">
              <a:buClr>
                <a:schemeClr val="accent6">
                  <a:lumMod val="75000"/>
                </a:schemeClr>
              </a:buClr>
              <a:buFont typeface="Georgia" pitchFamily="18" charset="0"/>
              <a:buNone/>
              <a:defRPr/>
            </a:pPr>
            <a:endParaRPr lang="tr-TR" sz="2000" dirty="0" smtClean="0">
              <a:solidFill>
                <a:schemeClr val="tx1"/>
              </a:solidFill>
            </a:endParaRPr>
          </a:p>
        </p:txBody>
      </p:sp>
    </p:spTree>
    <p:extLst>
      <p:ext uri="{BB962C8B-B14F-4D97-AF65-F5344CB8AC3E}">
        <p14:creationId xmlns:p14="http://schemas.microsoft.com/office/powerpoint/2010/main" val="114471096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Unvan 1"/>
          <p:cNvSpPr>
            <a:spLocks noGrp="1"/>
          </p:cNvSpPr>
          <p:nvPr>
            <p:ph type="ctrTitle"/>
          </p:nvPr>
        </p:nvSpPr>
        <p:spPr>
          <a:xfrm>
            <a:off x="810651" y="616007"/>
            <a:ext cx="9827171" cy="735725"/>
          </a:xfrm>
        </p:spPr>
        <p:txBody>
          <a:bodyPr>
            <a:normAutofit/>
          </a:bodyPr>
          <a:lstStyle/>
          <a:p>
            <a:pPr algn="l"/>
            <a:r>
              <a:rPr lang="tr-TR" sz="2800" b="1" dirty="0" smtClean="0">
                <a:solidFill>
                  <a:srgbClr val="F93B07"/>
                </a:solidFill>
              </a:rPr>
              <a:t>İkna, Propaganda ve Halkla İlişkiler</a:t>
            </a:r>
            <a:endParaRPr lang="tr-TR" sz="2800" b="1" dirty="0">
              <a:solidFill>
                <a:srgbClr val="F93B07"/>
              </a:solidFill>
            </a:endParaRPr>
          </a:p>
        </p:txBody>
      </p:sp>
      <p:sp>
        <p:nvSpPr>
          <p:cNvPr id="12" name="2 İçerik Yer Tutucusu"/>
          <p:cNvSpPr>
            <a:spLocks noGrp="1"/>
          </p:cNvSpPr>
          <p:nvPr/>
        </p:nvSpPr>
        <p:spPr bwMode="auto">
          <a:xfrm>
            <a:off x="740192" y="1884008"/>
            <a:ext cx="10583672" cy="24675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fontScale="92500"/>
          </a:bodyPr>
          <a:lstStyle>
            <a:lvl1pPr marL="228600" indent="-182563" algn="l" rtl="0" eaLnBrk="0" fontAlgn="base" hangingPunct="0">
              <a:spcBef>
                <a:spcPct val="20000"/>
              </a:spcBef>
              <a:spcAft>
                <a:spcPts val="300"/>
              </a:spcAft>
              <a:buClr>
                <a:srgbClr val="7E9632"/>
              </a:buClr>
              <a:buSzPct val="130000"/>
              <a:buFont typeface="Georgia" pitchFamily="18" charset="0"/>
              <a:buChar char="*"/>
              <a:defRPr sz="2200" kern="1200">
                <a:solidFill>
                  <a:srgbClr val="404040"/>
                </a:solidFill>
                <a:latin typeface="+mn-lt"/>
                <a:ea typeface="+mn-ea"/>
                <a:cs typeface="+mn-cs"/>
              </a:defRPr>
            </a:lvl1pPr>
            <a:lvl2pPr marL="547688" indent="-182563" algn="l" rtl="0" eaLnBrk="0" fontAlgn="base" hangingPunct="0">
              <a:spcBef>
                <a:spcPct val="20000"/>
              </a:spcBef>
              <a:spcAft>
                <a:spcPts val="300"/>
              </a:spcAft>
              <a:buClr>
                <a:srgbClr val="7E9632"/>
              </a:buClr>
              <a:buSzPct val="130000"/>
              <a:buFont typeface="Georgia" pitchFamily="18" charset="0"/>
              <a:buChar char="*"/>
              <a:defRPr sz="2000" kern="1200">
                <a:solidFill>
                  <a:srgbClr val="404040"/>
                </a:solidFill>
                <a:latin typeface="+mn-lt"/>
                <a:ea typeface="+mn-ea"/>
                <a:cs typeface="+mn-cs"/>
              </a:defRPr>
            </a:lvl2pPr>
            <a:lvl3pPr marL="822325" indent="-182563" algn="l" rtl="0" eaLnBrk="0" fontAlgn="base" hangingPunct="0">
              <a:spcBef>
                <a:spcPct val="20000"/>
              </a:spcBef>
              <a:spcAft>
                <a:spcPts val="300"/>
              </a:spcAft>
              <a:buClr>
                <a:srgbClr val="7E9632"/>
              </a:buClr>
              <a:buSzPct val="130000"/>
              <a:buFont typeface="Georgia" pitchFamily="18" charset="0"/>
              <a:buChar char="*"/>
              <a:defRPr kern="1200">
                <a:solidFill>
                  <a:srgbClr val="404040"/>
                </a:solidFill>
                <a:latin typeface="+mn-lt"/>
                <a:ea typeface="+mn-ea"/>
                <a:cs typeface="+mn-cs"/>
              </a:defRPr>
            </a:lvl3pPr>
            <a:lvl4pPr marL="1096963" indent="-182563" algn="l" rtl="0" eaLnBrk="0" fontAlgn="base" hangingPunct="0">
              <a:spcBef>
                <a:spcPct val="20000"/>
              </a:spcBef>
              <a:spcAft>
                <a:spcPts val="300"/>
              </a:spcAft>
              <a:buClr>
                <a:srgbClr val="7E9632"/>
              </a:buClr>
              <a:buSzPct val="130000"/>
              <a:buFont typeface="Georgia" pitchFamily="18" charset="0"/>
              <a:buChar char="*"/>
              <a:defRPr sz="1600" kern="1200">
                <a:solidFill>
                  <a:srgbClr val="404040"/>
                </a:solidFill>
                <a:latin typeface="+mn-lt"/>
                <a:ea typeface="+mn-ea"/>
                <a:cs typeface="+mn-cs"/>
              </a:defRPr>
            </a:lvl4pPr>
            <a:lvl5pPr marL="1389063" indent="-182563" algn="l" rtl="0" eaLnBrk="0" fontAlgn="base" hangingPunct="0">
              <a:spcBef>
                <a:spcPct val="20000"/>
              </a:spcBef>
              <a:spcAft>
                <a:spcPts val="300"/>
              </a:spcAft>
              <a:buClr>
                <a:srgbClr val="7E9632"/>
              </a:buClr>
              <a:buSzPct val="130000"/>
              <a:buFont typeface="Georgia" pitchFamily="18" charset="0"/>
              <a:buChar char="*"/>
              <a:defRPr sz="1400" kern="1200">
                <a:solidFill>
                  <a:srgbClr val="404040"/>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a:lstStyle>
          <a:p>
            <a:pPr marL="45720" indent="0" eaLnBrk="1" fontAlgn="auto" hangingPunct="1">
              <a:buClr>
                <a:schemeClr val="accent6">
                  <a:lumMod val="75000"/>
                </a:schemeClr>
              </a:buClr>
              <a:buFont typeface="Georgia" pitchFamily="18" charset="0"/>
              <a:buNone/>
              <a:defRPr/>
            </a:pPr>
            <a:r>
              <a:rPr lang="tr-TR" sz="2000" dirty="0" smtClean="0">
                <a:solidFill>
                  <a:schemeClr val="tx1"/>
                </a:solidFill>
                <a:cs typeface="Arial" pitchFamily="34" charset="0"/>
              </a:rPr>
              <a:t>Bazı yazarlara göre halkla ilişkiler aslında savunuculuk işidir. Başka bir ifadeyle, halkla ilişkiler «bir örgüt, kişi ya da fikir için avukatlık yapmak ve belirli bir görüşe ikna etmek» ile ilgilidir. Aynı zamanda «rıza üretimi» amacı da taşımaktadır. Örgütle ilgili farkındalık oluşturmak için insanların davranışlarını örgütün görüşüne göre değiştirmeyi hedeflemektedir. Bazı yazarlar ise, halkla ilişkilerin avukatlık rolünün yanlış anlaşıldığını söylemektedir. Onlara göre avukatlık, manipülasyon anlamına gelememektedir. Halkla ilişkiler uzmanı bir örgütün/konunun/sorunun savunulması için konuşmakta ve hareket etmektedir. Halkla ilişkiler uzmanları,kamunun gözünde savundukları kurumla özdeşleştirilmektedir. Bu nedenle halkla ilişkiler uzmanının inanmadığı bir neden için müşterisini temsil etmesi etik olmamaktadır. </a:t>
            </a:r>
            <a:endParaRPr lang="tr-TR" sz="2000" dirty="0" smtClean="0">
              <a:solidFill>
                <a:schemeClr val="tx1"/>
              </a:solidFill>
            </a:endParaRPr>
          </a:p>
        </p:txBody>
      </p:sp>
    </p:spTree>
    <p:extLst>
      <p:ext uri="{BB962C8B-B14F-4D97-AF65-F5344CB8AC3E}">
        <p14:creationId xmlns:p14="http://schemas.microsoft.com/office/powerpoint/2010/main" val="1977460557"/>
      </p:ext>
    </p:extLst>
  </p:cSld>
  <p:clrMapOvr>
    <a:masterClrMapping/>
  </p:clrMapOvr>
  <p:transition>
    <p:pull dir="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774437" y="462098"/>
            <a:ext cx="9827171" cy="735725"/>
          </a:xfrm>
        </p:spPr>
        <p:txBody>
          <a:bodyPr>
            <a:normAutofit/>
          </a:bodyPr>
          <a:lstStyle/>
          <a:p>
            <a:pPr algn="l"/>
            <a:r>
              <a:rPr lang="tr-TR" sz="2800" b="1" dirty="0" smtClean="0">
                <a:solidFill>
                  <a:srgbClr val="F93B07"/>
                </a:solidFill>
              </a:rPr>
              <a:t>Halkla İlişkiler – Etik Modelleri </a:t>
            </a:r>
            <a:endParaRPr lang="tr-TR" sz="2800" b="1" dirty="0">
              <a:solidFill>
                <a:srgbClr val="F93B07"/>
              </a:solidFill>
            </a:endParaRPr>
          </a:p>
        </p:txBody>
      </p:sp>
      <p:sp>
        <p:nvSpPr>
          <p:cNvPr id="5" name="Dikdörtgen 2"/>
          <p:cNvSpPr/>
          <p:nvPr/>
        </p:nvSpPr>
        <p:spPr>
          <a:xfrm>
            <a:off x="960826" y="1376510"/>
            <a:ext cx="2876388" cy="369332"/>
          </a:xfrm>
          <a:prstGeom prst="rect">
            <a:avLst/>
          </a:prstGeom>
        </p:spPr>
        <p:txBody>
          <a:bodyPr wrap="square">
            <a:spAutoFit/>
          </a:bodyPr>
          <a:lstStyle/>
          <a:p>
            <a:r>
              <a:rPr lang="tr-TR" u="sng" dirty="0" smtClean="0"/>
              <a:t>1- Avukatlık Modeli</a:t>
            </a:r>
            <a:endParaRPr lang="tr-TR" u="sng" dirty="0"/>
          </a:p>
        </p:txBody>
      </p:sp>
      <p:sp>
        <p:nvSpPr>
          <p:cNvPr id="7" name="Dikdörtgen 6"/>
          <p:cNvSpPr/>
          <p:nvPr/>
        </p:nvSpPr>
        <p:spPr>
          <a:xfrm>
            <a:off x="899925" y="2098704"/>
            <a:ext cx="10585945" cy="923330"/>
          </a:xfrm>
          <a:prstGeom prst="rect">
            <a:avLst/>
          </a:prstGeom>
        </p:spPr>
        <p:txBody>
          <a:bodyPr wrap="square">
            <a:spAutoFit/>
          </a:bodyPr>
          <a:lstStyle/>
          <a:p>
            <a:r>
              <a:rPr lang="tr-TR" dirty="0" smtClean="0"/>
              <a:t>Bu modele göre </a:t>
            </a:r>
            <a:r>
              <a:rPr lang="tr-TR" dirty="0"/>
              <a:t>halkla </a:t>
            </a:r>
            <a:r>
              <a:rPr lang="tr-TR" dirty="0" smtClean="0"/>
              <a:t>ilişkiler, savunma </a:t>
            </a:r>
            <a:r>
              <a:rPr lang="tr-TR" dirty="0"/>
              <a:t>ve ikna iletişimi üzerine </a:t>
            </a:r>
            <a:r>
              <a:rPr lang="tr-TR" dirty="0" smtClean="0"/>
              <a:t>kurulmaktadır. </a:t>
            </a:r>
            <a:r>
              <a:rPr lang="tr-TR" dirty="0"/>
              <a:t>B</a:t>
            </a:r>
            <a:r>
              <a:rPr lang="tr-TR" dirty="0" smtClean="0"/>
              <a:t>u </a:t>
            </a:r>
            <a:r>
              <a:rPr lang="tr-TR" dirty="0"/>
              <a:t>açıdan müvekkilini haklı olduğu noktaları öne çıkartarak savunan, bunun için ikna iletişiminden yararlanan avukatlık mesleği ile aynı temellere dayandığını ileri </a:t>
            </a:r>
            <a:r>
              <a:rPr lang="tr-TR" dirty="0" smtClean="0"/>
              <a:t>sürmektedir. </a:t>
            </a:r>
            <a:endParaRPr lang="tr-TR" dirty="0"/>
          </a:p>
        </p:txBody>
      </p:sp>
      <p:sp>
        <p:nvSpPr>
          <p:cNvPr id="3" name="Rectangle 2"/>
          <p:cNvSpPr/>
          <p:nvPr/>
        </p:nvSpPr>
        <p:spPr>
          <a:xfrm>
            <a:off x="960826" y="3291455"/>
            <a:ext cx="10910207" cy="2031325"/>
          </a:xfrm>
          <a:prstGeom prst="rect">
            <a:avLst/>
          </a:prstGeom>
        </p:spPr>
        <p:txBody>
          <a:bodyPr wrap="square">
            <a:spAutoFit/>
          </a:bodyPr>
          <a:lstStyle/>
          <a:p>
            <a:r>
              <a:rPr lang="tr-TR" dirty="0"/>
              <a:t>Edgett’a göre (2002: 14-16) halkla ilişkilerde avukatlık rolü ile ilgili üç görüş vardır. İlkine göre avukatlık halkla ilişkilerin temel işlevlerinden birisidir, o halde halkla ilişkiler uzmanları mesleğin ayrılmaz öğeleri olan ikna ve savunma işini açıkça kabul etmelidirler. İkincisi; halkla ilişkiler uzmanları avukatlık rollerinden rahatsızlık duymaktadırlar, çünkü onlara göre temelini gazetecilik mesleğinden alan halkla ilişkilerde, gazeteciliğin açıklık ve nesnellik olgusu, ikna iletişiminden daha üstün tutulmalıdır. Üçüncü görüşe göre iletişimin temel amaçlarından birisi olan ikna ve savunma, mesleği tarihin kendisi kadar eskidir. Ayrıca retorik geleneği demokratik toplumun özgür tartışma ortamına önemli bir katkı sağlamaktadır</a:t>
            </a:r>
          </a:p>
        </p:txBody>
      </p:sp>
      <p:sp>
        <p:nvSpPr>
          <p:cNvPr id="10" name="2 İçerik Yer Tutucusu"/>
          <p:cNvSpPr>
            <a:spLocks noGrp="1"/>
          </p:cNvSpPr>
          <p:nvPr/>
        </p:nvSpPr>
        <p:spPr bwMode="auto">
          <a:xfrm>
            <a:off x="103378" y="6279117"/>
            <a:ext cx="10176094" cy="4566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a:bodyPr>
          <a:lstStyle>
            <a:lvl1pPr marL="228600" indent="-182563" algn="l" rtl="0" eaLnBrk="0" fontAlgn="base" hangingPunct="0">
              <a:spcBef>
                <a:spcPct val="20000"/>
              </a:spcBef>
              <a:spcAft>
                <a:spcPts val="300"/>
              </a:spcAft>
              <a:buClr>
                <a:srgbClr val="7E9632"/>
              </a:buClr>
              <a:buSzPct val="130000"/>
              <a:buFont typeface="Georgia" pitchFamily="18" charset="0"/>
              <a:buChar char="*"/>
              <a:defRPr sz="2200" kern="1200">
                <a:solidFill>
                  <a:srgbClr val="404040"/>
                </a:solidFill>
                <a:latin typeface="+mn-lt"/>
                <a:ea typeface="+mn-ea"/>
                <a:cs typeface="+mn-cs"/>
              </a:defRPr>
            </a:lvl1pPr>
            <a:lvl2pPr marL="547688" indent="-182563" algn="l" rtl="0" eaLnBrk="0" fontAlgn="base" hangingPunct="0">
              <a:spcBef>
                <a:spcPct val="20000"/>
              </a:spcBef>
              <a:spcAft>
                <a:spcPts val="300"/>
              </a:spcAft>
              <a:buClr>
                <a:srgbClr val="7E9632"/>
              </a:buClr>
              <a:buSzPct val="130000"/>
              <a:buFont typeface="Georgia" pitchFamily="18" charset="0"/>
              <a:buChar char="*"/>
              <a:defRPr sz="2000" kern="1200">
                <a:solidFill>
                  <a:srgbClr val="404040"/>
                </a:solidFill>
                <a:latin typeface="+mn-lt"/>
                <a:ea typeface="+mn-ea"/>
                <a:cs typeface="+mn-cs"/>
              </a:defRPr>
            </a:lvl2pPr>
            <a:lvl3pPr marL="822325" indent="-182563" algn="l" rtl="0" eaLnBrk="0" fontAlgn="base" hangingPunct="0">
              <a:spcBef>
                <a:spcPct val="20000"/>
              </a:spcBef>
              <a:spcAft>
                <a:spcPts val="300"/>
              </a:spcAft>
              <a:buClr>
                <a:srgbClr val="7E9632"/>
              </a:buClr>
              <a:buSzPct val="130000"/>
              <a:buFont typeface="Georgia" pitchFamily="18" charset="0"/>
              <a:buChar char="*"/>
              <a:defRPr kern="1200">
                <a:solidFill>
                  <a:srgbClr val="404040"/>
                </a:solidFill>
                <a:latin typeface="+mn-lt"/>
                <a:ea typeface="+mn-ea"/>
                <a:cs typeface="+mn-cs"/>
              </a:defRPr>
            </a:lvl3pPr>
            <a:lvl4pPr marL="1096963" indent="-182563" algn="l" rtl="0" eaLnBrk="0" fontAlgn="base" hangingPunct="0">
              <a:spcBef>
                <a:spcPct val="20000"/>
              </a:spcBef>
              <a:spcAft>
                <a:spcPts val="300"/>
              </a:spcAft>
              <a:buClr>
                <a:srgbClr val="7E9632"/>
              </a:buClr>
              <a:buSzPct val="130000"/>
              <a:buFont typeface="Georgia" pitchFamily="18" charset="0"/>
              <a:buChar char="*"/>
              <a:defRPr sz="1600" kern="1200">
                <a:solidFill>
                  <a:srgbClr val="404040"/>
                </a:solidFill>
                <a:latin typeface="+mn-lt"/>
                <a:ea typeface="+mn-ea"/>
                <a:cs typeface="+mn-cs"/>
              </a:defRPr>
            </a:lvl4pPr>
            <a:lvl5pPr marL="1389063" indent="-182563" algn="l" rtl="0" eaLnBrk="0" fontAlgn="base" hangingPunct="0">
              <a:spcBef>
                <a:spcPct val="20000"/>
              </a:spcBef>
              <a:spcAft>
                <a:spcPts val="300"/>
              </a:spcAft>
              <a:buClr>
                <a:srgbClr val="7E9632"/>
              </a:buClr>
              <a:buSzPct val="130000"/>
              <a:buFont typeface="Georgia" pitchFamily="18" charset="0"/>
              <a:buChar char="*"/>
              <a:defRPr sz="1400" kern="1200">
                <a:solidFill>
                  <a:srgbClr val="404040"/>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a:lstStyle>
          <a:p>
            <a:pPr marL="45720" indent="0" eaLnBrk="1" fontAlgn="auto" hangingPunct="1">
              <a:buClr>
                <a:schemeClr val="accent6">
                  <a:lumMod val="75000"/>
                </a:schemeClr>
              </a:buClr>
              <a:buFont typeface="Georgia" pitchFamily="18" charset="0"/>
              <a:buNone/>
              <a:defRPr/>
            </a:pPr>
            <a:r>
              <a:rPr lang="tr-TR" sz="1600" dirty="0" smtClean="0">
                <a:solidFill>
                  <a:schemeClr val="tx1"/>
                </a:solidFill>
                <a:cs typeface="Arial" pitchFamily="34" charset="0"/>
              </a:rPr>
              <a:t>Kaynak: İdil Sayımer, Halkla İlişkiler Etiğinde Öne Çıkan Modellerin Etik Sistemler Açısından İncelenmesi</a:t>
            </a:r>
            <a:endParaRPr lang="tr-TR" sz="1600" dirty="0" smtClean="0">
              <a:solidFill>
                <a:schemeClr val="tx1"/>
              </a:solidFill>
            </a:endParaRPr>
          </a:p>
        </p:txBody>
      </p:sp>
    </p:spTree>
    <p:extLst>
      <p:ext uri="{BB962C8B-B14F-4D97-AF65-F5344CB8AC3E}">
        <p14:creationId xmlns:p14="http://schemas.microsoft.com/office/powerpoint/2010/main" val="232999893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13172</TotalTime>
  <Words>1057</Words>
  <Application>Microsoft Office PowerPoint</Application>
  <PresentationFormat>Custom</PresentationFormat>
  <Paragraphs>42</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Teması</vt:lpstr>
      <vt:lpstr>Halkla İlişkiler ve Etik </vt:lpstr>
      <vt:lpstr>Halkla İlişkiler ve Etik Bir Oxymoron mu ?</vt:lpstr>
      <vt:lpstr>Halkla İlişkilerin Geçmişiyle Bir İlgisi Var Mı?</vt:lpstr>
      <vt:lpstr>Halkla İlişkilerin Geçmişiyle Bir İlgisi Var Mı?</vt:lpstr>
      <vt:lpstr>Halkla İlişkiler ve Etik</vt:lpstr>
      <vt:lpstr>Halkla İlişkiler ve Etik</vt:lpstr>
      <vt:lpstr>Medya ve Halkla İlişkiler</vt:lpstr>
      <vt:lpstr>İkna, Propaganda ve Halkla İlişkiler</vt:lpstr>
      <vt:lpstr>Halkla İlişkiler – Etik Modelleri </vt:lpstr>
      <vt:lpstr>Halkla İlişkiler – Etik Modelleri </vt:lpstr>
      <vt:lpstr>Halkla İlişkiler – Etik Modelleri </vt:lpstr>
      <vt:lpstr>Halkla İlişkiler – Etik Modelleri </vt:lpstr>
      <vt:lpstr>Halkla İlişkiler – Etik Modelleri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ilaum</dc:creator>
  <cp:lastModifiedBy>Windows Kullanıcısı</cp:lastModifiedBy>
  <cp:revision>506</cp:revision>
  <dcterms:created xsi:type="dcterms:W3CDTF">2019-01-17T10:01:17Z</dcterms:created>
  <dcterms:modified xsi:type="dcterms:W3CDTF">2019-04-16T13:28:09Z</dcterms:modified>
</cp:coreProperties>
</file>