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5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761A9-6F22-4E01-BAB0-59DCFCFE79F8}" type="datetimeFigureOut">
              <a:rPr lang="tr-TR" smtClean="0"/>
              <a:t>09.10.2018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8A839-0B28-4AFB-BE0C-608B19FC04D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549275"/>
            <a:ext cx="8208962" cy="731838"/>
          </a:xfrm>
          <a:solidFill>
            <a:schemeClr val="bg2"/>
          </a:solidFill>
        </p:spPr>
        <p:txBody>
          <a:bodyPr/>
          <a:lstStyle/>
          <a:p>
            <a:r>
              <a:rPr lang="tr-TR" sz="4000" smtClean="0">
                <a:solidFill>
                  <a:schemeClr val="accent2"/>
                </a:solidFill>
              </a:rPr>
              <a:t>Toprak pH’sı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412875"/>
            <a:ext cx="8153400" cy="4454525"/>
          </a:xfrm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tr-TR" dirty="0" err="1" smtClean="0"/>
              <a:t>pH</a:t>
            </a:r>
            <a:r>
              <a:rPr lang="tr-TR" dirty="0" smtClean="0"/>
              <a:t>= </a:t>
            </a:r>
            <a:r>
              <a:rPr lang="tr-TR" dirty="0" err="1" smtClean="0">
                <a:solidFill>
                  <a:schemeClr val="accent2"/>
                </a:solidFill>
              </a:rPr>
              <a:t>P</a:t>
            </a:r>
            <a:r>
              <a:rPr lang="tr-TR" dirty="0" err="1" smtClean="0"/>
              <a:t>otentia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accent2"/>
                </a:solidFill>
              </a:rPr>
              <a:t>H</a:t>
            </a:r>
            <a:r>
              <a:rPr lang="tr-TR" dirty="0" err="1" smtClean="0"/>
              <a:t>ydrogenia</a:t>
            </a:r>
            <a:endParaRPr lang="tr-TR" dirty="0" smtClean="0"/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tr-TR" dirty="0" smtClean="0"/>
              <a:t>1 </a:t>
            </a:r>
            <a:r>
              <a:rPr lang="tr-TR" dirty="0" err="1" smtClean="0"/>
              <a:t>lt</a:t>
            </a:r>
            <a:r>
              <a:rPr lang="tr-TR" dirty="0" smtClean="0"/>
              <a:t> saf sudaki hidrojen iyonları konsantrasyonun tersinin logaritması.</a:t>
            </a:r>
          </a:p>
          <a:p>
            <a:pPr algn="l" fontAlgn="auto">
              <a:spcAft>
                <a:spcPts val="0"/>
              </a:spcAft>
              <a:buFontTx/>
              <a:buChar char="•"/>
              <a:defRPr/>
            </a:pPr>
            <a:r>
              <a:rPr lang="tr-TR" b="1" dirty="0" err="1" smtClean="0"/>
              <a:t>pH</a:t>
            </a:r>
            <a:r>
              <a:rPr lang="tr-TR" b="1" dirty="0" smtClean="0"/>
              <a:t>= </a:t>
            </a:r>
            <a:r>
              <a:rPr lang="tr-TR" b="1" dirty="0" err="1" smtClean="0"/>
              <a:t>log</a:t>
            </a:r>
            <a:r>
              <a:rPr lang="tr-TR" b="1" dirty="0" smtClean="0"/>
              <a:t> 1/H+ =  1/10.000.000 H+</a:t>
            </a:r>
          </a:p>
          <a:p>
            <a:pPr fontAlgn="auto">
              <a:spcAft>
                <a:spcPts val="0"/>
              </a:spcAft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150"/>
            <a:ext cx="8229600" cy="5327650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tr-TR" smtClean="0"/>
              <a:t>pH’ın;</a:t>
            </a:r>
          </a:p>
          <a:p>
            <a:pPr>
              <a:buFontTx/>
              <a:buNone/>
            </a:pPr>
            <a:r>
              <a:rPr lang="tr-TR" smtClean="0"/>
              <a:t> </a:t>
            </a:r>
          </a:p>
          <a:p>
            <a:r>
              <a:rPr lang="tr-TR" b="1" smtClean="0"/>
              <a:t>(1)</a:t>
            </a:r>
            <a:r>
              <a:rPr lang="tr-TR" smtClean="0"/>
              <a:t> Bitki Besin Maddesi alımı, </a:t>
            </a:r>
          </a:p>
          <a:p>
            <a:r>
              <a:rPr lang="tr-TR" b="1" smtClean="0"/>
              <a:t>(2)</a:t>
            </a:r>
            <a:r>
              <a:rPr lang="tr-TR" smtClean="0"/>
              <a:t> Toksik iyonların suda çözünürlüğü,</a:t>
            </a:r>
          </a:p>
          <a:p>
            <a:r>
              <a:rPr lang="tr-TR" b="1" smtClean="0"/>
              <a:t>(3)</a:t>
            </a:r>
            <a:r>
              <a:rPr lang="tr-TR" smtClean="0"/>
              <a:t> Mikro organizmaların aktivitesi </a:t>
            </a:r>
          </a:p>
          <a:p>
            <a:pPr>
              <a:buFontTx/>
              <a:buNone/>
            </a:pPr>
            <a:r>
              <a:rPr lang="tr-TR" smtClean="0"/>
              <a:t>           </a:t>
            </a:r>
          </a:p>
          <a:p>
            <a:pPr>
              <a:buFontTx/>
              <a:buNone/>
            </a:pPr>
            <a:r>
              <a:rPr lang="tr-TR" smtClean="0"/>
              <a:t>            üzerinde büyük ölçüde etkisi vardır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751387"/>
          </a:xfrm>
          <a:ln>
            <a:solidFill>
              <a:schemeClr val="tx2"/>
            </a:solidFill>
          </a:ln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chemeClr val="accent2"/>
                </a:solidFill>
              </a:rPr>
              <a:t>      </a:t>
            </a:r>
            <a:endParaRPr lang="tr-TR" sz="3600" dirty="0" smtClean="0"/>
          </a:p>
          <a:p>
            <a:pPr fontAlgn="auto">
              <a:spcAft>
                <a:spcPts val="0"/>
              </a:spcAft>
              <a:defRPr/>
            </a:pPr>
            <a:r>
              <a:rPr lang="tr-TR" sz="3600" dirty="0" smtClean="0"/>
              <a:t>Al</a:t>
            </a:r>
            <a:r>
              <a:rPr lang="tr-TR" sz="3600" baseline="30000" dirty="0" smtClean="0"/>
              <a:t>+3</a:t>
            </a:r>
            <a:r>
              <a:rPr lang="tr-TR" sz="3600" dirty="0" smtClean="0"/>
              <a:t>(hidroliz)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3600" dirty="0" smtClean="0"/>
              <a:t>H+</a:t>
            </a:r>
            <a:endParaRPr lang="tr-TR" sz="3600" b="1" dirty="0" smtClean="0"/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tr-TR" sz="36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4400" dirty="0" smtClean="0"/>
              <a:t>Al</a:t>
            </a:r>
            <a:r>
              <a:rPr lang="tr-TR" sz="4400" baseline="30000" dirty="0" smtClean="0"/>
              <a:t>+3</a:t>
            </a:r>
            <a:r>
              <a:rPr lang="tr-TR" sz="4400" dirty="0" smtClean="0"/>
              <a:t>+ H</a:t>
            </a:r>
            <a:r>
              <a:rPr lang="tr-TR" dirty="0" smtClean="0"/>
              <a:t>2</a:t>
            </a:r>
            <a:r>
              <a:rPr lang="tr-TR" sz="4400" dirty="0" smtClean="0"/>
              <a:t>O                   Al (OH)</a:t>
            </a:r>
            <a:r>
              <a:rPr lang="tr-TR" sz="4400" baseline="-25000" dirty="0" smtClean="0"/>
              <a:t>3</a:t>
            </a:r>
            <a:endParaRPr lang="tr-TR" sz="4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4400" dirty="0" smtClean="0"/>
              <a:t>+ 3H</a:t>
            </a:r>
            <a:endParaRPr lang="tr-TR" sz="4400" dirty="0" smtClean="0">
              <a:solidFill>
                <a:schemeClr val="accent2"/>
              </a:solidFill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tr-TR" sz="4400" dirty="0" smtClean="0">
                <a:solidFill>
                  <a:schemeClr val="accent2"/>
                </a:solidFill>
              </a:rPr>
              <a:t>        </a:t>
            </a:r>
            <a:endParaRPr lang="tr-TR" sz="4400" dirty="0" smtClean="0"/>
          </a:p>
        </p:txBody>
      </p:sp>
      <p:sp>
        <p:nvSpPr>
          <p:cNvPr id="14339" name="5 Dikdörtgen"/>
          <p:cNvSpPr>
            <a:spLocks noChangeArrowheads="1"/>
          </p:cNvSpPr>
          <p:nvPr/>
        </p:nvSpPr>
        <p:spPr bwMode="auto">
          <a:xfrm>
            <a:off x="900113" y="366713"/>
            <a:ext cx="6985000" cy="6461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600">
                <a:solidFill>
                  <a:srgbClr val="C0504D"/>
                </a:solidFill>
                <a:latin typeface="Calibri" pitchFamily="34" charset="0"/>
              </a:rPr>
              <a:t>Hidrojen kaynakları:</a:t>
            </a:r>
            <a:r>
              <a:rPr lang="tr-TR" sz="36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tr-TR"/>
          </a:p>
        </p:txBody>
      </p:sp>
      <p:cxnSp>
        <p:nvCxnSpPr>
          <p:cNvPr id="10" name="9 Düz Ok Bağlayıcısı"/>
          <p:cNvCxnSpPr/>
          <p:nvPr/>
        </p:nvCxnSpPr>
        <p:spPr>
          <a:xfrm>
            <a:off x="3203575" y="4076700"/>
            <a:ext cx="1081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  <a:solidFill>
            <a:schemeClr val="bg2"/>
          </a:solidFill>
        </p:spPr>
        <p:txBody>
          <a:bodyPr/>
          <a:lstStyle/>
          <a:p>
            <a:r>
              <a:rPr lang="tr-TR" sz="3200" smtClean="0">
                <a:solidFill>
                  <a:schemeClr val="accent2"/>
                </a:solidFill>
              </a:rPr>
              <a:t>Hidroksil kaynakları: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341438"/>
            <a:ext cx="8207375" cy="4462462"/>
          </a:xfrm>
          <a:ln>
            <a:solidFill>
              <a:schemeClr val="tx2"/>
            </a:solidFill>
          </a:ln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rgbClr val="FF0000"/>
                </a:solidFill>
              </a:rPr>
              <a:t>         Bazik katyonlar (hidroliz)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 smtClean="0">
                <a:solidFill>
                  <a:schemeClr val="accent2"/>
                </a:solidFill>
              </a:rPr>
              <a:t>1.</a:t>
            </a:r>
            <a:r>
              <a:rPr lang="tr-TR" b="1" dirty="0" smtClean="0"/>
              <a:t> </a:t>
            </a:r>
            <a:r>
              <a:rPr lang="tr-TR" b="1" dirty="0" err="1" smtClean="0"/>
              <a:t>Kolloid</a:t>
            </a:r>
            <a:r>
              <a:rPr lang="tr-TR" b="1" dirty="0" smtClean="0"/>
              <a:t>-2 </a:t>
            </a:r>
            <a:r>
              <a:rPr lang="tr-TR" b="1" dirty="0" err="1" smtClean="0"/>
              <a:t>Na</a:t>
            </a:r>
            <a:r>
              <a:rPr lang="tr-TR" b="1" dirty="0" smtClean="0"/>
              <a:t> + 2 H</a:t>
            </a:r>
            <a:r>
              <a:rPr lang="tr-TR" baseline="-25000" dirty="0" smtClean="0"/>
              <a:t>2</a:t>
            </a:r>
            <a:r>
              <a:rPr lang="tr-TR" b="1" dirty="0" smtClean="0"/>
              <a:t>O  </a:t>
            </a:r>
            <a:endParaRPr lang="tr-TR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tr-TR" b="1" dirty="0" smtClean="0"/>
              <a:t>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tr-TR" b="1" dirty="0" err="1" smtClean="0"/>
              <a:t>Kolloid</a:t>
            </a:r>
            <a:r>
              <a:rPr lang="tr-TR" b="1" dirty="0" smtClean="0"/>
              <a:t>-2H     + 2 OH+2 </a:t>
            </a:r>
            <a:r>
              <a:rPr lang="tr-TR" b="1" dirty="0" err="1" smtClean="0"/>
              <a:t>Na</a:t>
            </a:r>
            <a:endParaRPr lang="tr-TR" b="1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tr-TR" b="1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 smtClean="0">
                <a:solidFill>
                  <a:schemeClr val="accent2"/>
                </a:solidFill>
              </a:rPr>
              <a:t>2.</a:t>
            </a:r>
            <a:r>
              <a:rPr lang="tr-TR" b="1" dirty="0" smtClean="0"/>
              <a:t> </a:t>
            </a:r>
            <a:r>
              <a:rPr lang="tr-TR" b="1" dirty="0" err="1" smtClean="0"/>
              <a:t>Kolloid</a:t>
            </a:r>
            <a:r>
              <a:rPr lang="tr-TR" b="1" dirty="0" smtClean="0"/>
              <a:t>- </a:t>
            </a:r>
            <a:r>
              <a:rPr lang="tr-TR" b="1" dirty="0" err="1" smtClean="0"/>
              <a:t>Ca</a:t>
            </a:r>
            <a:r>
              <a:rPr lang="tr-TR" b="1" dirty="0" smtClean="0"/>
              <a:t>+ 2 H</a:t>
            </a:r>
            <a:r>
              <a:rPr lang="tr-TR" baseline="-25000" dirty="0" smtClean="0"/>
              <a:t>2</a:t>
            </a:r>
            <a:r>
              <a:rPr lang="tr-TR" b="1" dirty="0" smtClean="0"/>
              <a:t>O  </a:t>
            </a:r>
            <a:endParaRPr lang="tr-TR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tr-TR" b="1" dirty="0" smtClean="0"/>
              <a:t>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tr-TR" b="1" dirty="0" smtClean="0"/>
              <a:t>               =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tr-TR" b="1" dirty="0" err="1" smtClean="0"/>
              <a:t>Kolloid</a:t>
            </a:r>
            <a:r>
              <a:rPr lang="tr-TR" b="1" dirty="0" smtClean="0"/>
              <a:t> - 2H     + 2 OH + </a:t>
            </a:r>
            <a:r>
              <a:rPr lang="tr-TR" b="1" dirty="0" err="1" smtClean="0"/>
              <a:t>Ca</a:t>
            </a:r>
            <a:endParaRPr lang="tr-TR" b="1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tr-TR" b="1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tr-TR" b="1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tr-TR" sz="2800" dirty="0" smtClean="0"/>
          </a:p>
        </p:txBody>
      </p:sp>
      <p:cxnSp>
        <p:nvCxnSpPr>
          <p:cNvPr id="15364" name="6 Düz Ok Bağlayıcısı"/>
          <p:cNvCxnSpPr>
            <a:cxnSpLocks noChangeShapeType="1"/>
          </p:cNvCxnSpPr>
          <p:nvPr/>
        </p:nvCxnSpPr>
        <p:spPr bwMode="auto">
          <a:xfrm>
            <a:off x="5292725" y="2133600"/>
            <a:ext cx="16557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8229600" cy="5183187"/>
          </a:xfrm>
          <a:ln>
            <a:solidFill>
              <a:schemeClr val="tx2"/>
            </a:solidFill>
          </a:ln>
        </p:spPr>
        <p:txBody>
          <a:bodyPr/>
          <a:lstStyle/>
          <a:p>
            <a:endParaRPr lang="tr-TR" smtClean="0"/>
          </a:p>
          <a:p>
            <a:r>
              <a:rPr lang="tr-TR" smtClean="0"/>
              <a:t>pH daki 1 birimlik artış, OH iyonları konsantrasyonunda 10 misli artış demektir.</a:t>
            </a:r>
          </a:p>
          <a:p>
            <a:endParaRPr lang="tr-TR" smtClean="0"/>
          </a:p>
          <a:p>
            <a:r>
              <a:rPr lang="tr-TR" smtClean="0"/>
              <a:t>pH = 6 OLAN BİR TOPRAK, pH = 7 OLAN BİR TOPRAKTAN 10 KEZ DAHA FAZLA ASİTTİR.  </a:t>
            </a:r>
          </a:p>
          <a:p>
            <a:endParaRPr lang="tr-TR" smtClean="0"/>
          </a:p>
          <a:p>
            <a:r>
              <a:rPr lang="tr-TR" smtClean="0"/>
              <a:t>pH = 8 OLAN BİR TOPRAK İSE pH = 6 OLAN BİR TOPRAKTAN 100 KEZ DAHA FAZLA ALKALİDİR.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687388" y="295275"/>
            <a:ext cx="74676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tr-TR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DEĞİŞİK pH DEĞERLERİNDE </a:t>
            </a:r>
          </a:p>
          <a:p>
            <a:pPr algn="ctr"/>
            <a:r>
              <a:rPr lang="tr-TR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ASİTLİK </a:t>
            </a:r>
          </a:p>
          <a:p>
            <a:pPr algn="ctr"/>
            <a:r>
              <a:rPr lang="tr-TR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VE BAZİKLİK DERECELERİNİN KARŞILAŞTIRILMASI</a:t>
            </a:r>
            <a:endParaRPr lang="tr-TR">
              <a:solidFill>
                <a:schemeClr val="hlink"/>
              </a:solidFill>
              <a:latin typeface="Times New Roman" pitchFamily="18" charset="0"/>
            </a:endParaRPr>
          </a:p>
          <a:p>
            <a:pPr algn="ctr" eaLnBrk="0" hangingPunct="0"/>
            <a:r>
              <a:rPr lang="tr-TR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>
              <a:solidFill>
                <a:schemeClr val="hlink"/>
              </a:solidFill>
              <a:latin typeface="Times New Roman" pitchFamily="18" charset="0"/>
            </a:endParaRPr>
          </a:p>
          <a:p>
            <a:pPr algn="ctr" eaLnBrk="0" hangingPunct="0"/>
            <a:endParaRPr lang="tr-TR">
              <a:solidFill>
                <a:schemeClr val="hlink"/>
              </a:solidFill>
              <a:latin typeface="Times New Roman" pitchFamily="18" charset="0"/>
            </a:endParaRPr>
          </a:p>
        </p:txBody>
      </p:sp>
      <p:graphicFrame>
        <p:nvGraphicFramePr>
          <p:cNvPr id="91228" name="Group 92"/>
          <p:cNvGraphicFramePr>
            <a:graphicFrameLocks noGrp="1"/>
          </p:cNvGraphicFramePr>
          <p:nvPr/>
        </p:nvGraphicFramePr>
        <p:xfrm>
          <a:off x="1042988" y="1773238"/>
          <a:ext cx="6553200" cy="4597402"/>
        </p:xfrm>
        <a:graphic>
          <a:graphicData uri="http://schemas.openxmlformats.org/drawingml/2006/table">
            <a:tbl>
              <a:tblPr/>
              <a:tblGrid>
                <a:gridCol w="1254125"/>
                <a:gridCol w="1676400"/>
                <a:gridCol w="3622675"/>
              </a:tblGrid>
              <a:tr h="12144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TOPRAK pH’SI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pH = 7’YE GÖRE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ASİTLİK/BAZİKLİK DERECESİ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4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 9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BAZİKLİK ORANI</a:t>
                      </a:r>
                      <a:endParaRPr kumimoji="0" lang="en-A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31850" algn="l"/>
                          <a:tab pos="1281113" algn="r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	x 	100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31850" algn="l"/>
                          <a:tab pos="1281113" algn="r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	x 	10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NÖTR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4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6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5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ASİTLİK ORANI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31850" algn="l"/>
                          <a:tab pos="1281113" algn="r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	x 	10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31850" algn="l"/>
                          <a:tab pos="1281113" algn="r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	x 	100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31850" algn="l"/>
                          <a:tab pos="1281113" algn="r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	x 	1000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39" name="Rectangle 91"/>
          <p:cNvSpPr>
            <a:spLocks noChangeArrowheads="1"/>
          </p:cNvSpPr>
          <p:nvPr/>
        </p:nvSpPr>
        <p:spPr bwMode="auto">
          <a:xfrm>
            <a:off x="-798513" y="511810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755650" y="836613"/>
            <a:ext cx="6389688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76176" anchor="ctr">
            <a:spAutoFit/>
          </a:bodyPr>
          <a:lstStyle/>
          <a:p>
            <a:r>
              <a:rPr lang="tr-TR" sz="2400">
                <a:latin typeface="Times New Roman" pitchFamily="18" charset="0"/>
                <a:cs typeface="Times New Roman" pitchFamily="18" charset="0"/>
              </a:rPr>
              <a:t>Toprakların pH Değerlerine Göre Sınıflandırılması</a:t>
            </a:r>
            <a:endParaRPr lang="tr-TR" sz="2400" b="1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tr-TR" sz="2400">
              <a:latin typeface="Times New Roman" pitchFamily="18" charset="0"/>
            </a:endParaRPr>
          </a:p>
        </p:txBody>
      </p:sp>
      <p:graphicFrame>
        <p:nvGraphicFramePr>
          <p:cNvPr id="111619" name="Group 3"/>
          <p:cNvGraphicFramePr>
            <a:graphicFrameLocks noGrp="1"/>
          </p:cNvGraphicFramePr>
          <p:nvPr/>
        </p:nvGraphicFramePr>
        <p:xfrm>
          <a:off x="827088" y="1557338"/>
          <a:ext cx="6729412" cy="4500563"/>
        </p:xfrm>
        <a:graphic>
          <a:graphicData uri="http://schemas.openxmlformats.org/drawingml/2006/table">
            <a:tbl>
              <a:tblPr/>
              <a:tblGrid>
                <a:gridCol w="2138362"/>
                <a:gridCol w="1462088"/>
                <a:gridCol w="1909762"/>
                <a:gridCol w="1219200"/>
              </a:tblGrid>
              <a:tr h="11588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Reaksiyon 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 değeri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Reaksiyon 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 değeri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1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Fevkalade asit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Çok kuvvetli asit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Kuvvetli asit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Orta derecede asit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Hafif asit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 4.5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4.5-5.0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5.1-5.5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5.6-6.0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6.1-6.5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Nötr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Hafif kalevi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Orta derece kalevi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Kuvvetli kalevi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Çok kuv. kalevi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6.6-7.3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7.4-7.8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7.9-8.4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8.5-9.0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</a:tabLst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 9.1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57200"/>
            <a:ext cx="7847012" cy="1066800"/>
          </a:xfrm>
          <a:solidFill>
            <a:schemeClr val="bg2"/>
          </a:solidFill>
        </p:spPr>
        <p:txBody>
          <a:bodyPr/>
          <a:lstStyle/>
          <a:p>
            <a:r>
              <a:rPr lang="tr-TR" sz="3200" smtClean="0">
                <a:solidFill>
                  <a:schemeClr val="accent2"/>
                </a:solidFill>
              </a:rPr>
              <a:t>pH’yı etkileyen etmenler:</a:t>
            </a:r>
            <a:r>
              <a:rPr lang="tr-TR" sz="3200" b="1" smtClean="0">
                <a:solidFill>
                  <a:schemeClr val="accent2"/>
                </a:solidFill>
              </a:rPr>
              <a:t/>
            </a:r>
            <a:br>
              <a:rPr lang="tr-TR" sz="3200" b="1" smtClean="0">
                <a:solidFill>
                  <a:schemeClr val="accent2"/>
                </a:solidFill>
              </a:rPr>
            </a:br>
            <a:endParaRPr lang="tr-TR" sz="3200" b="1" smtClean="0">
              <a:solidFill>
                <a:schemeClr val="accent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28775"/>
            <a:ext cx="7848600" cy="4467225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tr-TR" sz="2800" smtClean="0"/>
              <a:t>Düşük bazla doygunluk </a:t>
            </a:r>
          </a:p>
          <a:p>
            <a:r>
              <a:rPr lang="tr-TR" sz="2800" smtClean="0"/>
              <a:t>Yüksek asitlik</a:t>
            </a:r>
            <a:endParaRPr lang="tr-TR" sz="2800" b="1" smtClean="0"/>
          </a:p>
          <a:p>
            <a:r>
              <a:rPr lang="tr-TR" sz="2800" smtClean="0"/>
              <a:t>Organik kolloidler</a:t>
            </a:r>
          </a:p>
          <a:p>
            <a:r>
              <a:rPr lang="tr-TR" sz="2800" smtClean="0"/>
              <a:t>Mineral kolloidler </a:t>
            </a:r>
          </a:p>
          <a:p>
            <a:r>
              <a:rPr lang="tr-TR" sz="2800" smtClean="0"/>
              <a:t>Organik asitler (asetik asit, sitrikasit, oksalik asit) </a:t>
            </a:r>
          </a:p>
          <a:p>
            <a:r>
              <a:rPr lang="tr-TR" sz="2800" smtClean="0"/>
              <a:t>İnorganik asitler (HNO3, H2SO4)</a:t>
            </a:r>
          </a:p>
          <a:p>
            <a:r>
              <a:rPr lang="tr-TR" sz="2800" smtClean="0"/>
              <a:t>Oksidasyon (nitrifikasyon)</a:t>
            </a:r>
          </a:p>
          <a:p>
            <a:r>
              <a:rPr lang="tr-TR" sz="2800" smtClean="0"/>
              <a:t>Redüksiyon</a:t>
            </a:r>
            <a:endParaRPr lang="tr-TR" sz="2800" b="1" smtClean="0"/>
          </a:p>
          <a:p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620713"/>
            <a:ext cx="7631112" cy="792162"/>
          </a:xfrm>
          <a:solidFill>
            <a:schemeClr val="bg2"/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3200" b="1" dirty="0" smtClean="0">
                <a:solidFill>
                  <a:schemeClr val="accent2"/>
                </a:solidFill>
                <a:cs typeface="Times New Roman" pitchFamily="18" charset="0"/>
              </a:rPr>
              <a:t/>
            </a:r>
            <a:br>
              <a:rPr lang="tr-TR" sz="3200" b="1" dirty="0" smtClean="0">
                <a:solidFill>
                  <a:schemeClr val="accent2"/>
                </a:solidFill>
                <a:cs typeface="Times New Roman" pitchFamily="18" charset="0"/>
              </a:rPr>
            </a:br>
            <a:r>
              <a:rPr lang="tr-TR" sz="3200" b="1" dirty="0" smtClean="0">
                <a:solidFill>
                  <a:schemeClr val="accent2"/>
                </a:solidFill>
                <a:cs typeface="Times New Roman" pitchFamily="18" charset="0"/>
              </a:rPr>
              <a:t>Toprak reaksiyonunun değişiminde etken faktörler:</a:t>
            </a:r>
            <a:r>
              <a:rPr lang="tr-TR" sz="3200" b="1" dirty="0" smtClean="0">
                <a:cs typeface="Times New Roman" pitchFamily="18" charset="0"/>
              </a:rPr>
              <a:t/>
            </a:r>
            <a:br>
              <a:rPr lang="tr-TR" sz="3200" b="1" dirty="0" smtClean="0">
                <a:cs typeface="Times New Roman" pitchFamily="18" charset="0"/>
              </a:rPr>
            </a:br>
            <a:endParaRPr lang="tr-TR" sz="3200" b="1" dirty="0" smtClean="0">
              <a:cs typeface="Times New Roman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7924800" cy="4343400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 smtClean="0">
                <a:cs typeface="Times New Roman" pitchFamily="18" charset="0"/>
              </a:rPr>
              <a:t>CO2 gazı (karbonik asit dissosiye olup asitlik artar)</a:t>
            </a:r>
            <a:endParaRPr lang="tr-TR" sz="2800" b="1" smtClean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tr-TR" sz="2800" smtClean="0">
                <a:cs typeface="Times New Roman" pitchFamily="18" charset="0"/>
              </a:rPr>
              <a:t>Organik madde </a:t>
            </a:r>
          </a:p>
          <a:p>
            <a:pPr>
              <a:lnSpc>
                <a:spcPct val="80000"/>
              </a:lnSpc>
            </a:pPr>
            <a:r>
              <a:rPr lang="tr-TR" sz="2800" smtClean="0">
                <a:cs typeface="Times New Roman" pitchFamily="18" charset="0"/>
              </a:rPr>
              <a:t>Bazların yıkanması</a:t>
            </a:r>
            <a:endParaRPr lang="tr-TR" sz="2800" b="1" smtClean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tr-TR" sz="2800" smtClean="0">
                <a:cs typeface="Times New Roman" pitchFamily="18" charset="0"/>
              </a:rPr>
              <a:t>Ticaret gübreleri (amonyum sülfat, sodyum nitrat, kalsiyum siyanamid)</a:t>
            </a:r>
            <a:endParaRPr lang="tr-TR" sz="2800" b="1" smtClean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tr-TR" sz="2800" smtClean="0">
                <a:cs typeface="Times New Roman" pitchFamily="18" charset="0"/>
              </a:rPr>
              <a:t>Bitkiler – M.organizmalar (pH düşmesini frenler)</a:t>
            </a:r>
            <a:endParaRPr lang="tr-TR" sz="2800" b="1" smtClean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tr-TR" sz="2800" smtClean="0"/>
              <a:t>Mevsimler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Ana kaya</a:t>
            </a:r>
          </a:p>
          <a:p>
            <a:pPr>
              <a:lnSpc>
                <a:spcPct val="80000"/>
              </a:lnSpc>
            </a:pPr>
            <a:endParaRPr 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762000"/>
            <a:ext cx="8001000" cy="4953000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 b="1" smtClean="0">
                <a:solidFill>
                  <a:schemeClr val="accent2"/>
                </a:solidFill>
                <a:cs typeface="Times New Roman" pitchFamily="18" charset="0"/>
              </a:rPr>
              <a:t>Aktif Asitlik:</a:t>
            </a:r>
            <a:r>
              <a:rPr lang="tr-TR" sz="2800" smtClean="0">
                <a:cs typeface="Times New Roman" pitchFamily="18" charset="0"/>
              </a:rPr>
              <a:t> </a:t>
            </a:r>
            <a:r>
              <a:rPr lang="tr-TR" sz="2800" smtClean="0"/>
              <a:t>Toprak çözeltisindeki H</a:t>
            </a:r>
            <a:r>
              <a:rPr lang="tr-TR" sz="2800" smtClean="0">
                <a:cs typeface="Times New Roman" pitchFamily="18" charset="0"/>
              </a:rPr>
              <a:t> iyonları konsantrasyonu</a:t>
            </a:r>
            <a:endParaRPr lang="tr-TR" sz="2800" b="1" smtClean="0"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tr-TR" sz="2800" b="1" smtClean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tr-TR" sz="2800" b="1" smtClean="0">
                <a:solidFill>
                  <a:schemeClr val="accent2"/>
                </a:solidFill>
                <a:cs typeface="Times New Roman" pitchFamily="18" charset="0"/>
              </a:rPr>
              <a:t>Potansiyel asitlik:</a:t>
            </a:r>
            <a:r>
              <a:rPr lang="tr-TR" sz="2800" smtClean="0">
                <a:cs typeface="Times New Roman" pitchFamily="18" charset="0"/>
              </a:rPr>
              <a:t> kolloid yüzeylerinde adsorptif güçle tutulan H iyonları konsantrasy.</a:t>
            </a:r>
            <a:endParaRPr lang="tr-TR" sz="2800" b="1" smtClean="0"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sz="2800" b="1" smtClean="0"/>
              <a:t>                       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tr-TR" sz="2800" b="1" smtClean="0">
                <a:solidFill>
                  <a:schemeClr val="accent2"/>
                </a:solidFill>
                <a:cs typeface="Times New Roman" pitchFamily="18" charset="0"/>
              </a:rPr>
              <a:t>TAMPONLUK</a:t>
            </a:r>
          </a:p>
          <a:p>
            <a:pPr>
              <a:lnSpc>
                <a:spcPct val="80000"/>
              </a:lnSpc>
            </a:pPr>
            <a:r>
              <a:rPr lang="tr-TR" sz="2800" smtClean="0">
                <a:cs typeface="Times New Roman" pitchFamily="18" charset="0"/>
              </a:rPr>
              <a:t>Zayıf asit ve bunların benzeri tuzların karışımını içeren çözeltiler tamponluk özelliğindedir (karbonat, bikarbonat, fosfatlar)</a:t>
            </a:r>
            <a:endParaRPr lang="tr-TR" sz="2800" smtClean="0"/>
          </a:p>
          <a:p>
            <a:pPr>
              <a:lnSpc>
                <a:spcPct val="80000"/>
              </a:lnSpc>
            </a:pPr>
            <a:r>
              <a:rPr lang="tr-TR" sz="2800" smtClean="0"/>
              <a:t>KDK artıkça tamponluk artar</a:t>
            </a:r>
            <a:endParaRPr lang="tr-TR" sz="2800" b="1" smtClean="0"/>
          </a:p>
          <a:p>
            <a:pPr>
              <a:lnSpc>
                <a:spcPct val="80000"/>
              </a:lnSpc>
            </a:pPr>
            <a:r>
              <a:rPr lang="tr-TR" sz="2800" smtClean="0">
                <a:solidFill>
                  <a:schemeClr val="hlink"/>
                </a:solidFill>
                <a:cs typeface="Times New Roman" pitchFamily="18" charset="0"/>
              </a:rPr>
              <a:t>En etken kil ve humus kolloidleri</a:t>
            </a:r>
            <a:endParaRPr lang="tr-TR" sz="2800" b="1" smtClean="0">
              <a:solidFill>
                <a:schemeClr val="hlink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tr-TR" sz="28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</Words>
  <Application>Microsoft Office PowerPoint</Application>
  <PresentationFormat>Ekran Gösterisi (4:3)</PresentationFormat>
  <Paragraphs>107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Toprak pH’sı</vt:lpstr>
      <vt:lpstr>Slayt 2</vt:lpstr>
      <vt:lpstr>Hidroksil kaynakları:</vt:lpstr>
      <vt:lpstr>Slayt 4</vt:lpstr>
      <vt:lpstr>Slayt 5</vt:lpstr>
      <vt:lpstr>Slayt 6</vt:lpstr>
      <vt:lpstr>pH’yı etkileyen etmenler: </vt:lpstr>
      <vt:lpstr> Toprak reaksiyonunun değişiminde etken faktörler: 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Toprak pH’sı</dc:title>
  <dc:creator>sonay</dc:creator>
  <cp:lastModifiedBy>sonay</cp:lastModifiedBy>
  <cp:revision>1</cp:revision>
  <dcterms:created xsi:type="dcterms:W3CDTF">2018-10-09T12:25:08Z</dcterms:created>
  <dcterms:modified xsi:type="dcterms:W3CDTF">2018-10-09T12:25:13Z</dcterms:modified>
</cp:coreProperties>
</file>