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6" r:id="rId18"/>
    <p:sldId id="278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367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52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719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6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74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61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675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82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76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3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32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B3BC2-7CBE-45E8-8E71-BD396505C2CF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99FED-EEC2-4389-9D01-1B204D906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44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Gruplar ve Örgütler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466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Ağlar (Networkler): Zayıf sosyal bağlar. Aidiyet ve sınır duygusu olmadan tesadüfen bir araya gelen insanlardan oluşur. Nadiren görüşen kişiler. </a:t>
            </a:r>
            <a:r>
              <a:rPr lang="tr-TR" dirty="0" smtClean="0"/>
              <a:t>Bağlar </a:t>
            </a:r>
            <a:r>
              <a:rPr lang="tr-TR" dirty="0"/>
              <a:t>zayıf olabilir ancak yeni iş kuran ya da iş arayan için kimi tanıdığınız daha önemli olabilir.</a:t>
            </a:r>
          </a:p>
          <a:p>
            <a:r>
              <a:rPr lang="tr-TR" dirty="0"/>
              <a:t>“Ağlar kişilerin üniversitelerine, kulüplerine, komşuluklarına, siyasi partilerine ve kişisel ilgi alanlarına dayanır.” </a:t>
            </a:r>
          </a:p>
          <a:p>
            <a:r>
              <a:rPr lang="tr-TR" dirty="0"/>
              <a:t>Zengin, güçlü ve itibarlı kişilerden oluşan ağlar insanlara daha fazla </a:t>
            </a:r>
            <a:r>
              <a:rPr lang="tr-TR" dirty="0" smtClean="0"/>
              <a:t>paralı ve itibarlı </a:t>
            </a:r>
            <a:r>
              <a:rPr lang="tr-TR" dirty="0"/>
              <a:t>işler sağlar.</a:t>
            </a:r>
          </a:p>
          <a:p>
            <a:r>
              <a:rPr lang="tr-TR" dirty="0"/>
              <a:t>Ağlar cinsiyet bazlı farklılık gösterebilir. Kadın ağlar akrabalar içerebilir, erkeklerinki ise daha çok iş arkadaşlarını 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7146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Resmi Örgütler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Amaçlarına </a:t>
            </a:r>
            <a:r>
              <a:rPr lang="tr-TR" dirty="0"/>
              <a:t>verimli şekilde ulaşmayı hedefleyen geniş ikincil gruplardır.</a:t>
            </a:r>
          </a:p>
          <a:p>
            <a:r>
              <a:rPr lang="tr-TR" i="1" dirty="0" err="1"/>
              <a:t>Amital</a:t>
            </a:r>
            <a:r>
              <a:rPr lang="tr-TR" i="1" dirty="0"/>
              <a:t> </a:t>
            </a:r>
            <a:r>
              <a:rPr lang="tr-TR" i="1" dirty="0" err="1"/>
              <a:t>Etzioni</a:t>
            </a:r>
            <a:r>
              <a:rPr lang="tr-TR" i="1" dirty="0"/>
              <a:t> (1975) – </a:t>
            </a:r>
            <a:r>
              <a:rPr lang="tr-TR" i="1" dirty="0" smtClean="0"/>
              <a:t>kişiler </a:t>
            </a:r>
            <a:r>
              <a:rPr lang="tr-TR" i="1" dirty="0"/>
              <a:t>örgütlere katılım sebeplerine göre 3’e </a:t>
            </a:r>
            <a:r>
              <a:rPr lang="tr-TR" i="1" dirty="0" smtClean="0"/>
              <a:t>ayrılır</a:t>
            </a:r>
            <a:endParaRPr lang="tr-TR" dirty="0"/>
          </a:p>
          <a:p>
            <a:r>
              <a:rPr lang="tr-TR" b="1" i="1" dirty="0"/>
              <a:t>Faydacı örgütler:</a:t>
            </a:r>
            <a:r>
              <a:rPr lang="tr-TR" dirty="0"/>
              <a:t> İnsanlara çabaları </a:t>
            </a:r>
            <a:r>
              <a:rPr lang="tr-TR" dirty="0" smtClean="0"/>
              <a:t>karşılılığında çıkar sağlar</a:t>
            </a:r>
            <a:endParaRPr lang="tr-TR" dirty="0"/>
          </a:p>
          <a:p>
            <a:r>
              <a:rPr lang="tr-TR" b="1" i="1" dirty="0"/>
              <a:t>Normatif örgütler:</a:t>
            </a:r>
            <a:r>
              <a:rPr lang="tr-TR" dirty="0"/>
              <a:t> İnsanlar değer atfettikleri </a:t>
            </a:r>
            <a:r>
              <a:rPr lang="tr-TR" dirty="0" smtClean="0"/>
              <a:t>hedefler için bir araya gelir</a:t>
            </a:r>
          </a:p>
          <a:p>
            <a:r>
              <a:rPr lang="tr-TR" b="1" i="1" dirty="0"/>
              <a:t>Zora dayalı örgütler:</a:t>
            </a:r>
            <a:r>
              <a:rPr lang="tr-TR" dirty="0"/>
              <a:t> İnsanların katılıma zorlandığı örgütlerdir. Örnek, akıl hastanesi.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9903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Resmi Örgütlerin Kökenleri: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</a:t>
            </a:r>
            <a:r>
              <a:rPr lang="tr-TR" dirty="0" smtClean="0"/>
              <a:t>lk </a:t>
            </a:r>
            <a:r>
              <a:rPr lang="tr-TR" dirty="0"/>
              <a:t>imparatorluklar (</a:t>
            </a:r>
            <a:r>
              <a:rPr lang="tr-TR" dirty="0" smtClean="0"/>
              <a:t>Çin, Mısır, İran) devlete bağlı hükümet görevlilerinin doğuşu bürokrasinin oluşumu  </a:t>
            </a:r>
          </a:p>
          <a:p>
            <a:pPr marL="0" indent="0">
              <a:buNone/>
            </a:pPr>
            <a:r>
              <a:rPr lang="tr-TR" dirty="0" smtClean="0"/>
              <a:t>Geleneksel, değişime kapalı kurumlar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908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Resmi Örgütlerin Performansları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Teknoloji </a:t>
            </a:r>
            <a:endParaRPr lang="tr-TR" dirty="0" smtClean="0"/>
          </a:p>
          <a:p>
            <a:pPr lvl="0"/>
            <a:r>
              <a:rPr lang="tr-TR" dirty="0" smtClean="0"/>
              <a:t>Politik </a:t>
            </a:r>
            <a:r>
              <a:rPr lang="tr-TR" dirty="0"/>
              <a:t>ve ekonomik </a:t>
            </a:r>
            <a:r>
              <a:rPr lang="tr-TR" dirty="0" smtClean="0"/>
              <a:t>eğilimler</a:t>
            </a:r>
            <a:endParaRPr lang="tr-TR" dirty="0"/>
          </a:p>
          <a:p>
            <a:pPr lvl="0"/>
            <a:r>
              <a:rPr lang="tr-TR" dirty="0"/>
              <a:t>Güncel </a:t>
            </a:r>
            <a:r>
              <a:rPr lang="tr-TR" dirty="0" smtClean="0"/>
              <a:t>olaylar</a:t>
            </a:r>
            <a:endParaRPr lang="tr-TR" dirty="0"/>
          </a:p>
          <a:p>
            <a:pPr lvl="0"/>
            <a:r>
              <a:rPr lang="tr-TR" dirty="0"/>
              <a:t>Nüfus </a:t>
            </a:r>
            <a:r>
              <a:rPr lang="tr-TR" dirty="0" smtClean="0"/>
              <a:t>örüntüleri</a:t>
            </a:r>
            <a:endParaRPr lang="tr-TR" dirty="0"/>
          </a:p>
          <a:p>
            <a:r>
              <a:rPr lang="tr-TR" dirty="0"/>
              <a:t>Örgütsel çevre</a:t>
            </a:r>
            <a:r>
              <a:rPr lang="tr-TR" dirty="0" smtClean="0"/>
              <a:t>: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5199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Modern Resmi Örgütler: Bürokrasi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814" y="186815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Max</a:t>
            </a:r>
            <a:r>
              <a:rPr lang="tr-TR" dirty="0" smtClean="0"/>
              <a:t> </a:t>
            </a:r>
            <a:r>
              <a:rPr lang="tr-TR" dirty="0" err="1" smtClean="0"/>
              <a:t>Weber</a:t>
            </a:r>
            <a:r>
              <a:rPr lang="tr-TR" dirty="0" err="1" smtClean="0"/>
              <a:t>’in</a:t>
            </a:r>
            <a:r>
              <a:rPr lang="tr-TR" dirty="0" smtClean="0"/>
              <a:t> bürokrasi tanımı  </a:t>
            </a:r>
          </a:p>
          <a:p>
            <a:pPr marL="0" indent="0">
              <a:buNone/>
            </a:pPr>
            <a:r>
              <a:rPr lang="tr-TR" dirty="0" smtClean="0"/>
              <a:t>modern </a:t>
            </a:r>
            <a:r>
              <a:rPr lang="tr-TR" dirty="0"/>
              <a:t>toplumlarda egemen örgüt biçimi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5796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Bürokrasinin belirgin özellikleri: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Uzmanlaşma</a:t>
            </a:r>
            <a:r>
              <a:rPr lang="tr-TR" dirty="0"/>
              <a:t>: </a:t>
            </a:r>
            <a:r>
              <a:rPr lang="tr-TR" dirty="0" smtClean="0"/>
              <a:t>yüksek </a:t>
            </a:r>
            <a:r>
              <a:rPr lang="tr-TR" dirty="0"/>
              <a:t>derecede uzmanlaşmış </a:t>
            </a:r>
            <a:r>
              <a:rPr lang="tr-TR" dirty="0" smtClean="0"/>
              <a:t>görevler</a:t>
            </a:r>
            <a:endParaRPr lang="tr-TR" dirty="0"/>
          </a:p>
          <a:p>
            <a:pPr lvl="0"/>
            <a:r>
              <a:rPr lang="tr-TR" dirty="0"/>
              <a:t>Hiyerarşik yapı: </a:t>
            </a:r>
          </a:p>
          <a:p>
            <a:pPr lvl="0"/>
            <a:r>
              <a:rPr lang="tr-TR" dirty="0"/>
              <a:t>Kurallar ve düzenleme: </a:t>
            </a:r>
            <a:r>
              <a:rPr lang="tr-TR" dirty="0" smtClean="0"/>
              <a:t>kurala dayalı öngörülebilir</a:t>
            </a:r>
            <a:r>
              <a:rPr lang="tr-TR" dirty="0"/>
              <a:t> </a:t>
            </a:r>
            <a:r>
              <a:rPr lang="tr-TR" dirty="0" smtClean="0"/>
              <a:t>kurallar</a:t>
            </a:r>
            <a:endParaRPr lang="tr-TR" dirty="0"/>
          </a:p>
          <a:p>
            <a:pPr lvl="0"/>
            <a:r>
              <a:rPr lang="tr-TR" dirty="0"/>
              <a:t>Teknik yetenek: </a:t>
            </a:r>
            <a:r>
              <a:rPr lang="tr-TR" dirty="0" smtClean="0"/>
              <a:t>işe almada </a:t>
            </a:r>
            <a:r>
              <a:rPr lang="tr-TR" dirty="0"/>
              <a:t>performans </a:t>
            </a:r>
            <a:r>
              <a:rPr lang="tr-TR" dirty="0" smtClean="0"/>
              <a:t>değerlendirmesi</a:t>
            </a:r>
            <a:endParaRPr lang="tr-TR" dirty="0"/>
          </a:p>
          <a:p>
            <a:pPr lvl="0"/>
            <a:r>
              <a:rPr lang="tr-TR" dirty="0"/>
              <a:t>Gayrişahsi ilişkiler: Kişisel kanaat ötesinde </a:t>
            </a:r>
            <a:r>
              <a:rPr lang="tr-TR" dirty="0" smtClean="0"/>
              <a:t>kuralların hakimiyeti </a:t>
            </a:r>
            <a:endParaRPr lang="tr-TR" dirty="0"/>
          </a:p>
          <a:p>
            <a:pPr lvl="0"/>
            <a:r>
              <a:rPr lang="tr-TR" dirty="0"/>
              <a:t>Resmi, yazılı iletişim: </a:t>
            </a:r>
            <a:r>
              <a:rPr lang="tr-TR" dirty="0" smtClean="0"/>
              <a:t>Yazılı resmi kayıt ve işlemler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1816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Bürokrasinin Sorunları: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Bürokratik </a:t>
            </a:r>
            <a:r>
              <a:rPr lang="tr-TR" dirty="0"/>
              <a:t>yabancılaşma: </a:t>
            </a:r>
            <a:r>
              <a:rPr lang="tr-TR" dirty="0" smtClean="0"/>
              <a:t>bürokrasi insanları demir kafes içine hapseder yabancılaştırır</a:t>
            </a:r>
            <a:endParaRPr lang="tr-TR" dirty="0"/>
          </a:p>
          <a:p>
            <a:pPr lvl="0"/>
            <a:r>
              <a:rPr lang="tr-TR" dirty="0"/>
              <a:t>Bürokratik verimsizlik ve şekilcilik: </a:t>
            </a:r>
            <a:r>
              <a:rPr lang="tr-TR" dirty="0" smtClean="0"/>
              <a:t>kırtasiyecilik</a:t>
            </a:r>
            <a:endParaRPr lang="tr-TR" dirty="0"/>
          </a:p>
          <a:p>
            <a:pPr lvl="0"/>
            <a:r>
              <a:rPr lang="tr-TR" dirty="0"/>
              <a:t>Bürokratik atalet: </a:t>
            </a:r>
            <a:r>
              <a:rPr lang="tr-TR" dirty="0" smtClean="0"/>
              <a:t>örgütlerin kuruluş amacını gerçekleştirmese de  </a:t>
            </a:r>
            <a:r>
              <a:rPr lang="tr-TR" dirty="0"/>
              <a:t>varlıklarını sürdürme eğilimi. </a:t>
            </a:r>
          </a:p>
          <a:p>
            <a:pPr lvl="0"/>
            <a:r>
              <a:rPr lang="tr-TR" dirty="0" smtClean="0"/>
              <a:t>Bürokratik Oligarşi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5620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İş Yaşantısının Değişen Doğası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Son </a:t>
            </a:r>
            <a:r>
              <a:rPr lang="tr-TR" dirty="0"/>
              <a:t>zamanlarda, sanayi sonrası ekonominin yükselişi iki farklı iş türünü ortaya çıkarmıştır:</a:t>
            </a:r>
          </a:p>
          <a:p>
            <a:pPr lvl="0"/>
            <a:r>
              <a:rPr lang="tr-TR" dirty="0"/>
              <a:t>Yüksek yetilere dayanan yaratıcı çalışma (tasarımcılar, danışmanlar, programcılar ve yöneticiler gibi)</a:t>
            </a:r>
          </a:p>
          <a:p>
            <a:pPr lvl="0"/>
            <a:r>
              <a:rPr lang="tr-TR" dirty="0"/>
              <a:t>Toplumun </a:t>
            </a:r>
            <a:r>
              <a:rPr lang="tr-TR" dirty="0" err="1"/>
              <a:t>McDonaldlaşması</a:t>
            </a:r>
            <a:r>
              <a:rPr lang="tr-TR" dirty="0"/>
              <a:t> ile at başı giden verimlilik, tek biçimlilik ve kontrole dayanan düşük nitelikli işler (</a:t>
            </a:r>
            <a:r>
              <a:rPr lang="tr-TR" dirty="0" err="1"/>
              <a:t>fast-food</a:t>
            </a:r>
            <a:r>
              <a:rPr lang="tr-TR" dirty="0"/>
              <a:t> restoranlarındaki işler veya pazarlama gibi). </a:t>
            </a:r>
            <a:endParaRPr lang="tr-TR" dirty="0" smtClean="0"/>
          </a:p>
          <a:p>
            <a:pPr lvl="0"/>
            <a:r>
              <a:rPr lang="tr-TR" dirty="0" err="1"/>
              <a:t>Ritzer</a:t>
            </a:r>
            <a:r>
              <a:rPr lang="tr-TR" dirty="0"/>
              <a:t> (1993)’e göre bu sürecin 4 ilkesi var: </a:t>
            </a: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1- </a:t>
            </a:r>
            <a:r>
              <a:rPr lang="tr-TR" dirty="0"/>
              <a:t>verimlilik </a:t>
            </a: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2- </a:t>
            </a:r>
            <a:r>
              <a:rPr lang="tr-TR" dirty="0"/>
              <a:t>tahmin edilebilirlik</a:t>
            </a:r>
            <a:r>
              <a:rPr lang="tr-TR" dirty="0" smtClean="0"/>
              <a:t>:</a:t>
            </a:r>
          </a:p>
          <a:p>
            <a:pPr marL="0" lvl="0" indent="0">
              <a:buNone/>
            </a:pPr>
            <a:r>
              <a:rPr lang="tr-TR" dirty="0" smtClean="0"/>
              <a:t>3- </a:t>
            </a:r>
            <a:r>
              <a:rPr lang="tr-TR" dirty="0"/>
              <a:t>tek biçimlilik: standart ürün </a:t>
            </a: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4- otomasyon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964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Bürokrasi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/>
              <a:t>Bürokrasi:</a:t>
            </a:r>
            <a:r>
              <a:rPr lang="tr-TR" dirty="0"/>
              <a:t> görevlerini verimli şekilde yerine getirmek için rasyonel şekilde tasarlanan örgütsel model. </a:t>
            </a:r>
          </a:p>
          <a:p>
            <a:r>
              <a:rPr lang="tr-TR" b="1" dirty="0"/>
              <a:t>Bürokratik şekilcilik:</a:t>
            </a:r>
            <a:r>
              <a:rPr lang="tr-TR" dirty="0"/>
              <a:t> örgütün hedeflerinin göz ardı edilmesine yol açacak şekilde kural ve düzenlemelere odaklanılması</a:t>
            </a:r>
          </a:p>
          <a:p>
            <a:r>
              <a:rPr lang="tr-TR" b="1" dirty="0"/>
              <a:t>Bürokratik atalet: </a:t>
            </a:r>
            <a:r>
              <a:rPr lang="tr-TR" dirty="0"/>
              <a:t>bürokratik örgütlerin varlıklarını sürdürme eğilimi</a:t>
            </a:r>
          </a:p>
          <a:p>
            <a:r>
              <a:rPr lang="tr-TR" b="1" dirty="0"/>
              <a:t>Oligarşi: </a:t>
            </a:r>
            <a:r>
              <a:rPr lang="tr-TR" dirty="0"/>
              <a:t>çoğunluğun azınlık tarafından yönetilmesi… 20. </a:t>
            </a:r>
            <a:r>
              <a:rPr lang="tr-TR" dirty="0" err="1"/>
              <a:t>yy’ın</a:t>
            </a:r>
            <a:r>
              <a:rPr lang="tr-TR" dirty="0"/>
              <a:t> başında Robert </a:t>
            </a:r>
            <a:r>
              <a:rPr lang="tr-TR" dirty="0" err="1"/>
              <a:t>Michels’in</a:t>
            </a:r>
            <a:r>
              <a:rPr lang="tr-TR" dirty="0"/>
              <a:t> ürettiği kavram. </a:t>
            </a:r>
            <a:endParaRPr lang="tr-TR" dirty="0" smtClean="0"/>
          </a:p>
          <a:p>
            <a:r>
              <a:rPr lang="tr-TR" b="1" dirty="0" smtClean="0"/>
              <a:t>Rasyonellik </a:t>
            </a:r>
            <a:r>
              <a:rPr lang="tr-TR" b="1" dirty="0"/>
              <a:t>İrrasyonellik olabilir mi?</a:t>
            </a:r>
            <a:endParaRPr lang="tr-TR" dirty="0"/>
          </a:p>
          <a:p>
            <a:r>
              <a:rPr lang="tr-TR" dirty="0" err="1"/>
              <a:t>Ritzer’e</a:t>
            </a:r>
            <a:r>
              <a:rPr lang="tr-TR" dirty="0"/>
              <a:t> (1993) göre “</a:t>
            </a:r>
            <a:r>
              <a:rPr lang="tr-TR" dirty="0" err="1"/>
              <a:t>McDonaldlaşmanın</a:t>
            </a:r>
            <a:r>
              <a:rPr lang="tr-TR" dirty="0"/>
              <a:t> aşırı irrasyonelliği, insanların sistem üzerindeki kontrollerini kaybetmelerinden kaynaklanmaktadır. ”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826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Sosyal Gruplar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Sosyal </a:t>
            </a:r>
            <a:r>
              <a:rPr lang="tr-TR" dirty="0"/>
              <a:t>grup: kendilerini bir diğeri ile tanımlayan iki veya daha fazla kişidir.</a:t>
            </a:r>
          </a:p>
          <a:p>
            <a:pPr lvl="0"/>
            <a:r>
              <a:rPr lang="tr-TR" dirty="0"/>
              <a:t>Bir grup ortak deneyim, bağ ve çıkarları olan kişilerden oluşur, ‘biz’ olarak düşünür</a:t>
            </a:r>
          </a:p>
          <a:p>
            <a:pPr lvl="0"/>
            <a:r>
              <a:rPr lang="tr-TR" dirty="0"/>
              <a:t>Kategori: Ortak statüyü </a:t>
            </a:r>
            <a:r>
              <a:rPr lang="tr-TR" dirty="0" smtClean="0"/>
              <a:t>paylaşan gruplar öğrenciler, </a:t>
            </a:r>
            <a:r>
              <a:rPr lang="tr-TR" dirty="0" err="1" smtClean="0"/>
              <a:t>rockçılar</a:t>
            </a:r>
            <a:r>
              <a:rPr lang="tr-TR" dirty="0" smtClean="0"/>
              <a:t> vb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Kalabalık: </a:t>
            </a:r>
            <a:r>
              <a:rPr lang="tr-TR" dirty="0" smtClean="0"/>
              <a:t>Stadyumda, konserdeki insanların bir </a:t>
            </a:r>
            <a:r>
              <a:rPr lang="tr-TR" dirty="0"/>
              <a:t>arada olmaları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47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4110" y="1799867"/>
            <a:ext cx="10515600" cy="4351338"/>
          </a:xfrm>
        </p:spPr>
        <p:txBody>
          <a:bodyPr/>
          <a:lstStyle/>
          <a:p>
            <a:r>
              <a:rPr lang="tr-TR" dirty="0"/>
              <a:t>Birincil grup: kişisel ve kalıcı ilişkiler için kişilerin bir araya geldiği, </a:t>
            </a:r>
            <a:r>
              <a:rPr lang="tr-TR" dirty="0" smtClean="0"/>
              <a:t>yeri </a:t>
            </a:r>
            <a:r>
              <a:rPr lang="tr-TR" dirty="0"/>
              <a:t>doldurulamaz </a:t>
            </a:r>
            <a:r>
              <a:rPr lang="tr-TR" dirty="0" smtClean="0"/>
              <a:t>görülen ilişkiler ve “kişisel yönelim” sergileyen ilişkiler </a:t>
            </a:r>
            <a:r>
              <a:rPr lang="tr-TR" dirty="0" err="1" smtClean="0"/>
              <a:t>Örn</a:t>
            </a:r>
            <a:r>
              <a:rPr lang="tr-TR" dirty="0"/>
              <a:t>: aile</a:t>
            </a:r>
            <a:r>
              <a:rPr lang="tr-TR" dirty="0" smtClean="0"/>
              <a:t>, akrabalar </a:t>
            </a:r>
            <a:endParaRPr lang="tr-TR" dirty="0"/>
          </a:p>
          <a:p>
            <a:r>
              <a:rPr lang="tr-TR" dirty="0"/>
              <a:t>İkincil Grup: üyeleri belli bir hedef için bir araya </a:t>
            </a:r>
            <a:r>
              <a:rPr lang="tr-TR" dirty="0" smtClean="0"/>
              <a:t>gelen “</a:t>
            </a:r>
            <a:r>
              <a:rPr lang="tr-TR" dirty="0"/>
              <a:t>hedef yönelimi” </a:t>
            </a:r>
            <a:r>
              <a:rPr lang="tr-TR" dirty="0" smtClean="0"/>
              <a:t>sergileyen gruplar. Siyasi parti, dernek, STÖ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7958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Liderlik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Liderlik rolleri:</a:t>
            </a:r>
          </a:p>
          <a:p>
            <a:pPr lvl="0"/>
            <a:r>
              <a:rPr lang="tr-TR" dirty="0" err="1"/>
              <a:t>Araçsal</a:t>
            </a:r>
            <a:r>
              <a:rPr lang="tr-TR" dirty="0"/>
              <a:t>: görevlerin tamamlanmasına </a:t>
            </a:r>
            <a:r>
              <a:rPr lang="tr-TR" dirty="0" smtClean="0"/>
              <a:t>odaklanan</a:t>
            </a:r>
            <a:r>
              <a:rPr lang="tr-TR" dirty="0"/>
              <a:t> </a:t>
            </a:r>
            <a:r>
              <a:rPr lang="tr-TR" dirty="0" smtClean="0"/>
              <a:t>yaklaşım</a:t>
            </a:r>
          </a:p>
          <a:p>
            <a:pPr lvl="0"/>
            <a:r>
              <a:rPr lang="tr-TR" dirty="0" smtClean="0"/>
              <a:t>Dışavurumcu</a:t>
            </a:r>
            <a:r>
              <a:rPr lang="tr-TR" dirty="0"/>
              <a:t>: grubun refahı, motivasyonu üzerine </a:t>
            </a:r>
            <a:r>
              <a:rPr lang="tr-TR" dirty="0" smtClean="0"/>
              <a:t>odaklanan </a:t>
            </a:r>
            <a:endParaRPr lang="tr-TR" dirty="0"/>
          </a:p>
          <a:p>
            <a:r>
              <a:rPr lang="tr-TR" dirty="0"/>
              <a:t>Liderlik Biçimleri: karar verme </a:t>
            </a:r>
            <a:r>
              <a:rPr lang="tr-TR" dirty="0" smtClean="0"/>
              <a:t>tiplerine </a:t>
            </a:r>
            <a:r>
              <a:rPr lang="tr-TR" dirty="0"/>
              <a:t>göre 3 grup</a:t>
            </a:r>
            <a:r>
              <a:rPr lang="tr-TR" dirty="0" smtClean="0"/>
              <a:t>:</a:t>
            </a:r>
          </a:p>
          <a:p>
            <a:pPr marL="514350" indent="-514350">
              <a:buAutoNum type="arabicParenR"/>
            </a:pPr>
            <a:r>
              <a:rPr lang="tr-TR" dirty="0" smtClean="0"/>
              <a:t>Otoriter liderlik </a:t>
            </a:r>
          </a:p>
          <a:p>
            <a:pPr marL="514350" indent="-514350">
              <a:buAutoNum type="arabicParenR"/>
            </a:pPr>
            <a:r>
              <a:rPr lang="tr-TR" dirty="0" smtClean="0"/>
              <a:t>demokratik</a:t>
            </a:r>
            <a:r>
              <a:rPr lang="tr-TR" dirty="0"/>
              <a:t>, yaratıcı, fikir alan, krizde daha az etkin, </a:t>
            </a:r>
            <a:endParaRPr lang="tr-TR" dirty="0" smtClean="0"/>
          </a:p>
          <a:p>
            <a:pPr marL="514350" indent="-514350">
              <a:buAutoNum type="arabicParenR"/>
            </a:pPr>
            <a:r>
              <a:rPr lang="tr-TR" dirty="0" smtClean="0"/>
              <a:t>bırakınız yapsınlar tipi liderlik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641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Grup Uyumu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Asch’in</a:t>
            </a:r>
            <a:r>
              <a:rPr lang="tr-TR" dirty="0" smtClean="0"/>
              <a:t> </a:t>
            </a:r>
            <a:r>
              <a:rPr lang="tr-TR" dirty="0"/>
              <a:t>araştırması: </a:t>
            </a:r>
            <a:endParaRPr lang="tr-TR" dirty="0" smtClean="0"/>
          </a:p>
          <a:p>
            <a:r>
              <a:rPr lang="tr-TR" dirty="0" err="1" smtClean="0"/>
              <a:t>Migram’ın</a:t>
            </a:r>
            <a:r>
              <a:rPr lang="tr-TR" dirty="0" smtClean="0"/>
              <a:t> </a:t>
            </a:r>
            <a:r>
              <a:rPr lang="tr-TR" dirty="0"/>
              <a:t>araştırması</a:t>
            </a:r>
            <a:r>
              <a:rPr lang="tr-TR" dirty="0" smtClean="0"/>
              <a:t>: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8372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Referans </a:t>
            </a:r>
            <a:r>
              <a:rPr lang="tr-TR" b="1" dirty="0" smtClean="0"/>
              <a:t>Gruplar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Değerlendirme </a:t>
            </a:r>
            <a:r>
              <a:rPr lang="tr-TR" dirty="0"/>
              <a:t>yaparken veya karar verirken bize referans noktası olarak hizmet eden sosyal grup. Birlikte olunan partnere dair ailenin fikri alınır aile referans grup. </a:t>
            </a:r>
          </a:p>
          <a:p>
            <a:r>
              <a:rPr lang="tr-TR" dirty="0"/>
              <a:t>Her iki koşulda da uyuma olan ihtiyacımız başkalarının bize karşı tutumunun bizleri nasıl etkilediğini göstermektedir.</a:t>
            </a:r>
          </a:p>
          <a:p>
            <a:r>
              <a:rPr lang="tr-TR" dirty="0"/>
              <a:t>Referans için üye olmadığımız grupları da kullanırız. İş görüşmesinde iyi giyiniriz ve o iş yerine uyumlu olduğumuzu ifade ederiz.</a:t>
            </a:r>
          </a:p>
          <a:p>
            <a:r>
              <a:rPr lang="tr-TR" dirty="0" err="1" smtClean="0"/>
              <a:t>Stouffer’in</a:t>
            </a:r>
            <a:r>
              <a:rPr lang="tr-TR" dirty="0" smtClean="0"/>
              <a:t> </a:t>
            </a:r>
            <a:r>
              <a:rPr lang="tr-TR" dirty="0"/>
              <a:t>Araştırması: ödül alan gruptaki askerler diğerlerine bakar ve bu kişiler varken ödül almam zor der. Ödül almayan gruptaki asker ise bakar diğerleri de alamamış o zaman ben alabilirim 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4890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Gruplar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İç grup: üyelerinin birbirlerine saygı ve sadakat beslediği sosyal grup</a:t>
            </a:r>
          </a:p>
          <a:p>
            <a:r>
              <a:rPr lang="tr-TR" dirty="0"/>
              <a:t>Dış grup: bir kişinin diğerlerine karşı rekabet ve karşıtlık hissettiği sosyal gruptur. </a:t>
            </a:r>
          </a:p>
          <a:p>
            <a:pPr lvl="0"/>
            <a:r>
              <a:rPr lang="tr-TR" dirty="0"/>
              <a:t>İç dışa göre var olur</a:t>
            </a:r>
          </a:p>
          <a:p>
            <a:pPr lvl="0"/>
            <a:r>
              <a:rPr lang="tr-TR" dirty="0"/>
              <a:t>İç ve dış gruplar bizlerin değerli başkalarının değersiz olduğu bakışına dayanır</a:t>
            </a:r>
          </a:p>
          <a:p>
            <a:pPr lvl="0"/>
            <a:r>
              <a:rPr lang="tr-TR" dirty="0"/>
              <a:t>İç ve dış gruplar sadakati artırır çatışma da yaratır. ABD’de pek çok yerde siyahiler dış grup görüldü ve dışlandı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3640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Grup Boyutu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Simmel’in</a:t>
            </a:r>
            <a:r>
              <a:rPr lang="tr-TR" dirty="0" smtClean="0"/>
              <a:t> </a:t>
            </a:r>
            <a:r>
              <a:rPr lang="tr-TR" dirty="0"/>
              <a:t>Araştırması: ikili (</a:t>
            </a:r>
            <a:r>
              <a:rPr lang="tr-TR" dirty="0" err="1"/>
              <a:t>dyad</a:t>
            </a:r>
            <a:r>
              <a:rPr lang="tr-TR" dirty="0"/>
              <a:t>) ; yakın ilişki, </a:t>
            </a:r>
            <a:r>
              <a:rPr lang="tr-TR" dirty="0" smtClean="0"/>
              <a:t>evlilik, sevgililik. </a:t>
            </a:r>
            <a:r>
              <a:rPr lang="tr-TR" dirty="0"/>
              <a:t>Yoğun </a:t>
            </a:r>
            <a:r>
              <a:rPr lang="tr-TR" dirty="0" smtClean="0"/>
              <a:t>etkileşimli ilişkiler. </a:t>
            </a:r>
            <a:endParaRPr lang="tr-TR" dirty="0"/>
          </a:p>
          <a:p>
            <a:r>
              <a:rPr lang="tr-TR" dirty="0"/>
              <a:t>Üçlü (</a:t>
            </a:r>
            <a:r>
              <a:rPr lang="tr-TR" dirty="0" err="1"/>
              <a:t>tryad</a:t>
            </a:r>
            <a:r>
              <a:rPr lang="tr-TR" dirty="0"/>
              <a:t>): </a:t>
            </a:r>
            <a:r>
              <a:rPr lang="tr-TR" dirty="0" smtClean="0"/>
              <a:t>3</a:t>
            </a:r>
            <a:r>
              <a:rPr lang="tr-TR" dirty="0"/>
              <a:t>. </a:t>
            </a:r>
            <a:r>
              <a:rPr lang="tr-TR" dirty="0" smtClean="0"/>
              <a:t>kişilerin dahli. Toplum karakterinin başlaması  </a:t>
            </a:r>
          </a:p>
          <a:p>
            <a:r>
              <a:rPr lang="tr-TR" dirty="0" smtClean="0"/>
              <a:t>3 </a:t>
            </a:r>
            <a:r>
              <a:rPr lang="tr-TR" dirty="0"/>
              <a:t>kişiden fazla gruplarda yakın </a:t>
            </a:r>
            <a:r>
              <a:rPr lang="tr-TR" dirty="0" smtClean="0"/>
              <a:t>ilişkilerin kurallı ilişkilere </a:t>
            </a:r>
            <a:r>
              <a:rPr lang="tr-TR" dirty="0" err="1" smtClean="0"/>
              <a:t>evrilmesi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8234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Sosyal Çeşitlilik: Irk, Sınıf ve Cinsiyet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G</a:t>
            </a:r>
            <a:r>
              <a:rPr lang="tr-TR" dirty="0" smtClean="0"/>
              <a:t>rup dinamikleri </a:t>
            </a:r>
            <a:endParaRPr lang="tr-TR" dirty="0"/>
          </a:p>
          <a:p>
            <a:r>
              <a:rPr lang="tr-TR" dirty="0" err="1"/>
              <a:t>Blau’nun</a:t>
            </a:r>
            <a:r>
              <a:rPr lang="tr-TR" dirty="0"/>
              <a:t> Araştırması</a:t>
            </a:r>
            <a:r>
              <a:rPr lang="tr-TR" dirty="0" smtClean="0"/>
              <a:t>:</a:t>
            </a:r>
            <a:endParaRPr lang="tr-TR" dirty="0"/>
          </a:p>
          <a:p>
            <a:pPr lvl="0"/>
            <a:r>
              <a:rPr lang="tr-TR" dirty="0"/>
              <a:t>Büyük gruplar içe dönüktür</a:t>
            </a:r>
            <a:r>
              <a:rPr lang="tr-TR" dirty="0" smtClean="0"/>
              <a:t>: Üye sayıları arttıkça kendi sosyal gruplarını kurma olasılıkları artar. Sosyal çeşitliliği artırma ayrımcılıkla neticelenebilir.</a:t>
            </a:r>
            <a:endParaRPr lang="tr-TR" dirty="0"/>
          </a:p>
          <a:p>
            <a:pPr lvl="0"/>
            <a:r>
              <a:rPr lang="tr-TR" dirty="0"/>
              <a:t>Heterojen gruplar dışa dönüktür: Bir grup içindeki çeşitlilik arttıkça dışarıdan insanlarla iletişim artar. Bir kampüste cinsiyet ve etnik köken çeşitliliği olması.</a:t>
            </a:r>
          </a:p>
          <a:p>
            <a:pPr lvl="0"/>
            <a:r>
              <a:rPr lang="tr-TR" dirty="0"/>
              <a:t>Fiziksel sınırlar sosyal sınırlar yaratır: Bir grup diğerlerinden fiziksel olarak ne kadar uzaksa o kadar az iletişim kurar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422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887</Words>
  <Application>Microsoft Office PowerPoint</Application>
  <PresentationFormat>Geniş ekran</PresentationFormat>
  <Paragraphs>91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Gruplar ve Örgütler</vt:lpstr>
      <vt:lpstr>Sosyal Gruplar </vt:lpstr>
      <vt:lpstr>PowerPoint Sunusu</vt:lpstr>
      <vt:lpstr>Liderlik </vt:lpstr>
      <vt:lpstr>Grup Uyumu </vt:lpstr>
      <vt:lpstr>Referans Gruplar </vt:lpstr>
      <vt:lpstr>Gruplar </vt:lpstr>
      <vt:lpstr>Grup Boyutu </vt:lpstr>
      <vt:lpstr>Sosyal Çeşitlilik: Irk, Sınıf ve Cinsiyet </vt:lpstr>
      <vt:lpstr>Ağlar </vt:lpstr>
      <vt:lpstr>Resmi Örgütler </vt:lpstr>
      <vt:lpstr>Resmi Örgütlerin Kökenleri:</vt:lpstr>
      <vt:lpstr>Resmi Örgütlerin Performansları</vt:lpstr>
      <vt:lpstr>Modern Resmi Örgütler: Bürokrasi </vt:lpstr>
      <vt:lpstr>Bürokrasinin belirgin özellikleri: </vt:lpstr>
      <vt:lpstr>Bürokrasinin Sorunları: </vt:lpstr>
      <vt:lpstr>İş Yaşantısının Değişen Doğası </vt:lpstr>
      <vt:lpstr>Bürokrasi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33</cp:revision>
  <dcterms:created xsi:type="dcterms:W3CDTF">2018-02-21T20:08:29Z</dcterms:created>
  <dcterms:modified xsi:type="dcterms:W3CDTF">2018-03-13T19:09:44Z</dcterms:modified>
</cp:coreProperties>
</file>