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823" r:id="rId2"/>
    <p:sldMasterId id="2147483862" r:id="rId3"/>
    <p:sldMasterId id="2147483875" r:id="rId4"/>
    <p:sldMasterId id="2147484761" r:id="rId5"/>
    <p:sldMasterId id="2147484778" r:id="rId6"/>
  </p:sldMasterIdLst>
  <p:notesMasterIdLst>
    <p:notesMasterId r:id="rId26"/>
  </p:notesMasterIdLst>
  <p:handoutMasterIdLst>
    <p:handoutMasterId r:id="rId27"/>
  </p:handoutMasterIdLst>
  <p:sldIdLst>
    <p:sldId id="296" r:id="rId7"/>
    <p:sldId id="637" r:id="rId8"/>
    <p:sldId id="518" r:id="rId9"/>
    <p:sldId id="600" r:id="rId10"/>
    <p:sldId id="601" r:id="rId11"/>
    <p:sldId id="606" r:id="rId12"/>
    <p:sldId id="602" r:id="rId13"/>
    <p:sldId id="636" r:id="rId14"/>
    <p:sldId id="608" r:id="rId15"/>
    <p:sldId id="609" r:id="rId16"/>
    <p:sldId id="641" r:id="rId17"/>
    <p:sldId id="617" r:id="rId18"/>
    <p:sldId id="646" r:id="rId19"/>
    <p:sldId id="623" r:id="rId20"/>
    <p:sldId id="624" r:id="rId21"/>
    <p:sldId id="648" r:id="rId22"/>
    <p:sldId id="638" r:id="rId23"/>
    <p:sldId id="631" r:id="rId24"/>
    <p:sldId id="63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85246" autoAdjust="0"/>
  </p:normalViewPr>
  <p:slideViewPr>
    <p:cSldViewPr>
      <p:cViewPr varScale="1">
        <p:scale>
          <a:sx n="63" d="100"/>
          <a:sy n="63" d="100"/>
        </p:scale>
        <p:origin x="1638" y="7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982ECB-D47A-4904-950A-AF8A9B6936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703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E172A8-43EE-4A45-AC04-3B3131812B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4691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172A8-43EE-4A45-AC04-3B3131812BCC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8065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E172A8-43EE-4A45-AC04-3B3131812BCC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583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960706BD-74AC-479B-AD21-BBCBA92EEDD6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9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07094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E47C1491-96CB-4F71-812A-8B485CD2E50B}" type="slidenum">
              <a:rPr lang="zh-CN" altLang="en-US" sz="12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943863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fld id="{F4D3ACDD-4446-4C1E-A2FC-4D12F225A423}" type="slidenum">
              <a:rPr lang="zh-CN" altLang="en-US" sz="1200" smtClean="0"/>
              <a:pPr eaLnBrk="1" hangingPunct="1"/>
              <a:t>14</a:t>
            </a:fld>
            <a:endParaRPr lang="en-US" altLang="zh-CN" sz="1200" smtClean="0"/>
          </a:p>
        </p:txBody>
      </p:sp>
    </p:spTree>
    <p:extLst>
      <p:ext uri="{BB962C8B-B14F-4D97-AF65-F5344CB8AC3E}">
        <p14:creationId xmlns:p14="http://schemas.microsoft.com/office/powerpoint/2010/main" val="57485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BE48A8E-C3C9-4942-9A9C-05B2621D33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99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84A47-7A3B-4BD8-BD77-3E657895BA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11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4DDD1-C29A-4424-95B7-0B42BD59C3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62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F32BC-A6E8-4316-8B11-3A6901773B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0312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E8CDEFC-BFBD-4B73-A329-266E32921E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6035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8917-678C-406F-889A-9E56027789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5833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BFE2B-7CA8-469E-BF76-22545CC42E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6909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000FF-4F95-4EDE-967A-B9FE21D000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9076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0304A-7817-4750-BBBE-AD5B0BBDFE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851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BAEAD-C56C-4553-8163-37EA2014EE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8097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85435-C76E-4E23-AD43-EC14A55082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871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70C7-40BB-4AE9-A6B9-DE4EEE3BC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53594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168DF-5ABC-4AF0-A850-05B7323067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7309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74F66-E39B-40EA-B1F8-5BCB02DE42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5716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BFC69-A2FA-4993-8814-05DB4C5318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1717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E44A1-78FB-4E86-9DFB-3E6E40962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4696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5EF99D2-2759-42D5-82C4-B475BD52B4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5813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F6FD-1E16-43CF-91DC-106F30C9E9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96612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13BCF-6B13-4960-B366-57944061AF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800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796EA-50C0-420A-9410-79B6DBC5F5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65088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566F0-2C58-4F6B-A8A6-21D7FED9B9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56786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999F8-B1C3-4304-957D-3429BE0952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328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FD4A-5AC7-4A7C-85AD-E01F6C4375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7008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D0D14-9953-40B7-A83B-62F38629DA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587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67514-CC3C-4A04-AD21-05DDD6EEF7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90880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59F65-6BC4-415E-901B-BDD765ACBE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9001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CE4C4-B9E3-4B3C-9401-0687814005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35756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61C5-F4CA-49FB-95FA-FB70707DB2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22010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6E23F-1932-45E5-859D-CB1F3E290F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62825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ED4D996-2FAA-4116-82D4-0C7D63CCC6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756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C3BF9-9A61-4694-A224-BC0130B019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9281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6D77F-E704-4465-848F-D033CA1047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1238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3F2B1-FD60-48B0-8B04-AFEFBF1D61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873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4385E-7446-4C96-A819-8B1AA0492B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04421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92BB8-163B-4657-884C-0BE0B6A35C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79844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FF7EB-F11B-4D33-9751-C890A6B23D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09512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03E96-CBC2-47ED-BA42-98A2CA25EB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47949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D0ED4-B396-4818-AA25-0F74570552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9391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B694-E842-4F7A-9AC9-ED66412240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0614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9A78-0138-4559-9500-BB97C95587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72756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539C4-2FD9-4AE6-BAF8-F64615F1B7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678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39525-0CAA-4DC6-850B-590B34A5B7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45083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D4D7AC2-19BE-4AF8-B1B5-36ACF9B980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56378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EF942-8FA8-44C2-8AAF-7B847320FD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476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4EAF9-4175-420D-AEBC-B6A9E06FAD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8395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10992-E4E5-4E45-A39B-E176619E93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9353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0EE28-6BAD-40F2-B18B-54E2347836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7658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F5D7A-FCFA-426F-BBFE-17E8FC8107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5382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FECE9-B41B-4216-A641-DFE5813999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19068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8CE2E-18CB-4962-84C7-357030354D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64580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27015-7A25-41B1-BE38-8509FE8196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70933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8F8E5-3F51-4E77-A3B0-32441CC692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5214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1460A-B4DA-4BDA-93A4-51C7939CC0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1713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50F6-C4D0-49C4-8B97-614337AAA2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07239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3FFD0-09BC-4686-BB31-8930FF7720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54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AC497-D34F-493A-9ED0-B2F8D5F678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99000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008CE-F17D-45E2-97A9-703152365A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368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F6868-4EAA-4109-9EA0-ADFB1A5407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21701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6D95A-AD08-4E38-A97C-D87FD23CDE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6006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C2BBD-2151-4DEB-AC3E-D15BCC61E7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46918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2551976-8271-4616-920C-1217386551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46760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B956A-7FFB-4B07-9C54-29EDE5DF8B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1066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1339D-7796-4122-97E5-6764A476A6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823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A2776-5F33-41FB-9F0F-5A32C719D7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786977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44B90-7750-4BC6-A677-2847855E6C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58934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ACA08-54D6-485E-82DB-FAC9332E4B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706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F8FC2-EFBC-4EA1-9C31-A0ED04B90E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717509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9352B-B68A-45AB-923A-E75437D46C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85450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B4B65-B643-484C-ACBD-A054D49FB6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1366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34DB2-6293-4411-80DF-A574F4BC05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292477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5F1BB-34EC-48FF-9D3E-A8996ED38B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514660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023EC-8013-417D-A70A-A32BCBC730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58194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C979E-CEFF-4756-9569-D707AD0C9E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4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E12BF-CD25-4B0F-90BB-B84B317C4F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754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712BC-3F63-4D06-AE0D-3908CE4DDD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237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AF5F404F-9F08-4127-9BC8-68CD379D41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7" r:id="rId1"/>
    <p:sldLayoutId id="2147485015" r:id="rId2"/>
    <p:sldLayoutId id="2147485016" r:id="rId3"/>
    <p:sldLayoutId id="2147485017" r:id="rId4"/>
    <p:sldLayoutId id="2147485018" r:id="rId5"/>
    <p:sldLayoutId id="2147485019" r:id="rId6"/>
    <p:sldLayoutId id="2147485020" r:id="rId7"/>
    <p:sldLayoutId id="2147485021" r:id="rId8"/>
    <p:sldLayoutId id="2147485022" r:id="rId9"/>
    <p:sldLayoutId id="2147485023" r:id="rId10"/>
    <p:sldLayoutId id="2147485024" r:id="rId11"/>
    <p:sldLayoutId id="214748502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2028C4-3AFD-4184-9B85-AA0AF2DA2B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8" r:id="rId1"/>
    <p:sldLayoutId id="2147485026" r:id="rId2"/>
    <p:sldLayoutId id="2147485027" r:id="rId3"/>
    <p:sldLayoutId id="2147485028" r:id="rId4"/>
    <p:sldLayoutId id="2147485029" r:id="rId5"/>
    <p:sldLayoutId id="2147485030" r:id="rId6"/>
    <p:sldLayoutId id="2147485031" r:id="rId7"/>
    <p:sldLayoutId id="2147485032" r:id="rId8"/>
    <p:sldLayoutId id="2147485033" r:id="rId9"/>
    <p:sldLayoutId id="2147485034" r:id="rId10"/>
    <p:sldLayoutId id="214748503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8774189-30B9-4512-B5F4-221EA88406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1" r:id="rId1"/>
    <p:sldLayoutId id="2147485059" r:id="rId2"/>
    <p:sldLayoutId id="2147485060" r:id="rId3"/>
    <p:sldLayoutId id="2147485061" r:id="rId4"/>
    <p:sldLayoutId id="2147485062" r:id="rId5"/>
    <p:sldLayoutId id="2147485063" r:id="rId6"/>
    <p:sldLayoutId id="2147485064" r:id="rId7"/>
    <p:sldLayoutId id="2147485065" r:id="rId8"/>
    <p:sldLayoutId id="2147485066" r:id="rId9"/>
    <p:sldLayoutId id="2147485067" r:id="rId10"/>
    <p:sldLayoutId id="2147485068" r:id="rId11"/>
    <p:sldLayoutId id="21474850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61C7010-5431-45FE-9484-C556260BBB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2" r:id="rId1"/>
    <p:sldLayoutId id="2147485070" r:id="rId2"/>
    <p:sldLayoutId id="2147485071" r:id="rId3"/>
    <p:sldLayoutId id="2147485072" r:id="rId4"/>
    <p:sldLayoutId id="2147485073" r:id="rId5"/>
    <p:sldLayoutId id="2147485074" r:id="rId6"/>
    <p:sldLayoutId id="2147485075" r:id="rId7"/>
    <p:sldLayoutId id="2147485076" r:id="rId8"/>
    <p:sldLayoutId id="2147485077" r:id="rId9"/>
    <p:sldLayoutId id="2147485078" r:id="rId10"/>
    <p:sldLayoutId id="2147485079" r:id="rId11"/>
    <p:sldLayoutId id="214748508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B475466-7544-457D-B226-7DDEDC9FEF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3" r:id="rId1"/>
    <p:sldLayoutId id="2147485081" r:id="rId2"/>
    <p:sldLayoutId id="2147485082" r:id="rId3"/>
    <p:sldLayoutId id="2147485083" r:id="rId4"/>
    <p:sldLayoutId id="2147485084" r:id="rId5"/>
    <p:sldLayoutId id="2147485085" r:id="rId6"/>
    <p:sldLayoutId id="2147485086" r:id="rId7"/>
    <p:sldLayoutId id="2147485087" r:id="rId8"/>
    <p:sldLayoutId id="2147485088" r:id="rId9"/>
    <p:sldLayoutId id="2147485089" r:id="rId10"/>
    <p:sldLayoutId id="2147485090" r:id="rId11"/>
    <p:sldLayoutId id="2147485091" r:id="rId12"/>
    <p:sldLayoutId id="2147485092" r:id="rId13"/>
    <p:sldLayoutId id="2147485093" r:id="rId14"/>
    <p:sldLayoutId id="2147485094" r:id="rId15"/>
    <p:sldLayoutId id="2147485095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CBF7C03-0D1A-4E99-A0BA-2CAA654677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4" r:id="rId1"/>
    <p:sldLayoutId id="2147485096" r:id="rId2"/>
    <p:sldLayoutId id="2147485097" r:id="rId3"/>
    <p:sldLayoutId id="2147485098" r:id="rId4"/>
    <p:sldLayoutId id="2147485099" r:id="rId5"/>
    <p:sldLayoutId id="2147485100" r:id="rId6"/>
    <p:sldLayoutId id="2147485101" r:id="rId7"/>
    <p:sldLayoutId id="2147485102" r:id="rId8"/>
    <p:sldLayoutId id="2147485103" r:id="rId9"/>
    <p:sldLayoutId id="2147485104" r:id="rId10"/>
    <p:sldLayoutId id="2147485105" r:id="rId11"/>
    <p:sldLayoutId id="214748510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第1课 缘分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1</a:t>
            </a:r>
            <a:r>
              <a:rPr lang="zh-CN" altLang="en-US" b="1" smtClean="0">
                <a:solidFill>
                  <a:schemeClr val="tx1"/>
                </a:solidFill>
              </a:rPr>
              <a:t>   不好</a:t>
            </a:r>
            <a:endParaRPr lang="en-US" altLang="zh-CN" b="1" smtClean="0">
              <a:solidFill>
                <a:schemeClr val="tx1"/>
              </a:solidFill>
            </a:endParaRPr>
          </a:p>
        </p:txBody>
      </p:sp>
      <p:sp>
        <p:nvSpPr>
          <p:cNvPr id="1018883" name="Text Box 3"/>
          <p:cNvSpPr txBox="1">
            <a:spLocks noChangeArrowheads="1"/>
          </p:cNvSpPr>
          <p:nvPr/>
        </p:nvSpPr>
        <p:spPr bwMode="auto">
          <a:xfrm>
            <a:off x="250825" y="2393950"/>
            <a:ext cx="88931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他现在工作那么忙，我们</a:t>
            </a:r>
            <a:r>
              <a:rPr lang="zh-CN" altLang="en-US" b="1">
                <a:solidFill>
                  <a:srgbClr val="FF0000"/>
                </a:solidFill>
              </a:rPr>
              <a:t>不好</a:t>
            </a:r>
            <a:r>
              <a:rPr lang="zh-CN" altLang="en-US" b="1">
                <a:solidFill>
                  <a:srgbClr val="000000"/>
                </a:solidFill>
              </a:rPr>
              <a:t>再去打扰他。</a:t>
            </a:r>
          </a:p>
          <a:p>
            <a:pPr eaLnBrk="1" hangingPunct="1">
              <a:buFontTx/>
              <a:buAutoNum type="arabicPeriod"/>
            </a:pPr>
            <a:r>
              <a:rPr kumimoji="0" lang="zh-CN" altLang="en-US" b="1">
                <a:solidFill>
                  <a:srgbClr val="000000"/>
                </a:solidFill>
              </a:rPr>
              <a:t>人家这么热心地来帮助我，我</a:t>
            </a:r>
            <a:r>
              <a:rPr kumimoji="0" lang="zh-CN" altLang="en-US" b="1">
                <a:solidFill>
                  <a:srgbClr val="FF0000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拒绝。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8820150" cy="45799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800" b="1" smtClean="0"/>
              <a:t>◇</a:t>
            </a: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>
                <a:solidFill>
                  <a:schemeClr val="hlink"/>
                </a:solidFill>
              </a:rPr>
              <a:t>不好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  <a:endParaRPr lang="zh-CN" altLang="en-US" sz="2800" smtClean="0"/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他正在睡觉，</a:t>
            </a:r>
            <a:r>
              <a:rPr lang="zh-CN" altLang="en-US" sz="2800" b="1" u="sng" smtClean="0"/>
              <a:t>                                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他已经说过不愿意去了，</a:t>
            </a:r>
            <a:r>
              <a:rPr lang="zh-CN" altLang="en-US" sz="2800" b="1" u="sng" smtClean="0"/>
              <a:t>                           </a:t>
            </a:r>
            <a:r>
              <a:rPr lang="zh-CN" altLang="en-US" sz="2800" b="1" smtClean="0"/>
              <a:t>。（逼）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他这么热情地邀请我，</a:t>
            </a:r>
            <a:r>
              <a:rPr lang="zh-CN" altLang="en-US" sz="2800" b="1" u="sng" smtClean="0"/>
              <a:t>                                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/>
              <a:t>4 A</a:t>
            </a:r>
            <a:r>
              <a:rPr lang="zh-CN" altLang="en-US" sz="2800" b="1" smtClean="0"/>
              <a:t>：这本书能借给我看看吗？</a:t>
            </a:r>
          </a:p>
          <a:p>
            <a:pPr>
              <a:lnSpc>
                <a:spcPct val="130000"/>
              </a:lnSpc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：对不起，这不是我的，我</a:t>
            </a:r>
            <a:r>
              <a:rPr lang="zh-CN" altLang="en-US" sz="2800" b="1" u="sng" smtClean="0"/>
              <a:t>                                </a:t>
            </a:r>
            <a:r>
              <a:rPr lang="zh-CN" altLang="en-US" sz="2800" b="1" smtClean="0"/>
              <a:t>。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059113" y="2492375"/>
            <a:ext cx="3167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我不好现在就去找他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716463" y="3141663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我也不好逼他去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427538" y="3716338"/>
            <a:ext cx="2376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我不好拒绝他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5364163" y="5013325"/>
            <a:ext cx="280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不好随便借给别人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2" grpId="0"/>
      <p:bldP spid="29703" grpId="0"/>
      <p:bldP spid="297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2</a:t>
            </a:r>
            <a:r>
              <a:rPr lang="zh-CN" altLang="en-US" sz="4000" b="1" smtClean="0">
                <a:solidFill>
                  <a:schemeClr val="tx1"/>
                </a:solidFill>
              </a:rPr>
              <a:t>   于是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623619" name="Text Box 3"/>
          <p:cNvSpPr txBox="1">
            <a:spLocks noChangeArrowheads="1"/>
          </p:cNvSpPr>
          <p:nvPr/>
        </p:nvSpPr>
        <p:spPr bwMode="auto">
          <a:xfrm>
            <a:off x="395288" y="1916113"/>
            <a:ext cx="8424862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过了一座山，又过了一条河，</a:t>
            </a:r>
            <a:r>
              <a:rPr lang="zh-CN" altLang="en-US" b="1">
                <a:solidFill>
                  <a:srgbClr val="FF0000"/>
                </a:solidFill>
              </a:rPr>
              <a:t>于是</a:t>
            </a:r>
            <a:r>
              <a:rPr lang="zh-CN" altLang="en-US" b="1">
                <a:solidFill>
                  <a:srgbClr val="000000"/>
                </a:solidFill>
              </a:rPr>
              <a:t>我家就在眼前了。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我在路上遇到了好久不见的小李，</a:t>
            </a:r>
            <a:r>
              <a:rPr lang="zh-CN" altLang="en-US" b="1">
                <a:solidFill>
                  <a:srgbClr val="FF0000"/>
                </a:solidFill>
              </a:rPr>
              <a:t>于是</a:t>
            </a:r>
            <a:r>
              <a:rPr lang="zh-CN" altLang="en-US" b="1">
                <a:solidFill>
                  <a:srgbClr val="000000"/>
                </a:solidFill>
              </a:rPr>
              <a:t>，我们聊了起来。</a:t>
            </a:r>
          </a:p>
          <a:p>
            <a:pPr eaLnBrk="1" hangingPunct="1">
              <a:buFontTx/>
              <a:buAutoNum type="arabicPeriod"/>
            </a:pPr>
            <a:r>
              <a:rPr lang="zh-CN" altLang="en-US" b="1">
                <a:solidFill>
                  <a:srgbClr val="000000"/>
                </a:solidFill>
              </a:rPr>
              <a:t>他怎么也不同意，我</a:t>
            </a:r>
            <a:r>
              <a:rPr lang="zh-CN" altLang="en-US" b="1">
                <a:solidFill>
                  <a:srgbClr val="FF0000"/>
                </a:solidFill>
              </a:rPr>
              <a:t>于是</a:t>
            </a:r>
            <a:r>
              <a:rPr lang="zh-CN" altLang="en-US" b="1">
                <a:solidFill>
                  <a:srgbClr val="000000"/>
                </a:solidFill>
              </a:rPr>
              <a:t>只好想别的办法。</a:t>
            </a:r>
            <a:endParaRPr lang="en-US" altLang="zh-CN" b="1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3413" y="5229225"/>
            <a:ext cx="83312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注意：</a:t>
            </a:r>
            <a:endParaRPr lang="en-US" altLang="zh-CN" sz="2800" b="1">
              <a:solidFill>
                <a:srgbClr val="0000FF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“于是”可以用在主语前，也可以用在主语后。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619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1138"/>
            <a:ext cx="8748712" cy="3819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CN" sz="2800" b="1" smtClean="0"/>
              <a:t>◇</a:t>
            </a: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>
                <a:solidFill>
                  <a:schemeClr val="hlink"/>
                </a:solidFill>
              </a:rPr>
              <a:t>于是</a:t>
            </a:r>
            <a:r>
              <a:rPr lang="zh-CN" altLang="en-US" sz="2800" b="1" smtClean="0"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  <a:endParaRPr lang="zh-CN" altLang="en-US" sz="2800" smtClean="0"/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这段时间他一直坚持跑步，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他知道我喜欢吃辣的，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好朋友要结婚了，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</a:t>
            </a:r>
          </a:p>
          <a:p>
            <a:pPr>
              <a:buFont typeface="Wingdings" pitchFamily="2" charset="2"/>
              <a:buNone/>
            </a:pPr>
            <a:r>
              <a:rPr lang="en-US" altLang="zh-CN" sz="2800" b="1" smtClean="0"/>
              <a:t>4 </a:t>
            </a:r>
            <a:r>
              <a:rPr lang="zh-CN" altLang="en-US" sz="2800" b="1" smtClean="0"/>
              <a:t>等了好半天，他也没来，</a:t>
            </a:r>
            <a:r>
              <a:rPr lang="en-US" altLang="zh-CN" sz="2800" b="1" smtClean="0"/>
              <a:t>______________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55650" y="2420938"/>
            <a:ext cx="475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于是，他的身体比以前好多了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684213" y="3403600"/>
            <a:ext cx="540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于是，给我做了很多四川菜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635375" y="3860800"/>
            <a:ext cx="5761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我于是给他准备了礼物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4787900" y="4386263"/>
            <a:ext cx="2951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于是，我就走了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1" grpId="0"/>
      <p:bldP spid="317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练习：于是</a:t>
            </a:r>
            <a:r>
              <a:rPr lang="en-US" altLang="zh-CN" b="1" smtClean="0"/>
              <a:t>/</a:t>
            </a:r>
            <a:r>
              <a:rPr lang="zh-CN" altLang="en-US" b="1" smtClean="0"/>
              <a:t>所以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23850" y="1773238"/>
            <a:ext cx="88201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他是广东人，（       ）普通话说得不好。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经过这个公园，再穿过一条胡同，（      ）就看见了那座著名的建筑。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听说西藏很美，他（       ）决定暑假去一趟。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这次他准备得很好，（         ）顺利通过了考试。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348038" y="1773238"/>
            <a:ext cx="936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所以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516688" y="2401888"/>
            <a:ext cx="9350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于是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95738" y="3481388"/>
            <a:ext cx="936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于是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56100" y="3986213"/>
            <a:ext cx="12239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所以</a:t>
            </a:r>
            <a:r>
              <a:rPr lang="en-US" altLang="zh-CN" sz="2800">
                <a:solidFill>
                  <a:srgbClr val="0000FF"/>
                </a:solidFill>
              </a:rPr>
              <a:t>//</a:t>
            </a:r>
            <a:r>
              <a:rPr lang="zh-CN" altLang="en-US" sz="2800">
                <a:solidFill>
                  <a:srgbClr val="0000FF"/>
                </a:solidFill>
              </a:rPr>
              <a:t>于是</a:t>
            </a:r>
            <a:endParaRPr lang="en-US" altLang="zh-CN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3</a:t>
            </a:r>
            <a:r>
              <a:rPr lang="zh-CN" altLang="en-US" sz="4000" b="1" smtClean="0">
                <a:solidFill>
                  <a:schemeClr val="tx1"/>
                </a:solidFill>
              </a:rPr>
              <a:t>    忍不住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8207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1、听完这个故事，我实在</a:t>
            </a:r>
            <a:r>
              <a:rPr lang="zh-CN" altLang="en-US" sz="2800" b="1">
                <a:solidFill>
                  <a:srgbClr val="FF0000"/>
                </a:solidFill>
              </a:rPr>
              <a:t>忍不住</a:t>
            </a:r>
            <a:r>
              <a:rPr lang="zh-CN" altLang="en-US" sz="2800" b="1">
                <a:solidFill>
                  <a:srgbClr val="000000"/>
                </a:solidFill>
              </a:rPr>
              <a:t>了，大笑起来。</a:t>
            </a:r>
          </a:p>
        </p:txBody>
      </p:sp>
      <p:sp>
        <p:nvSpPr>
          <p:cNvPr id="645125" name="Text Box 5"/>
          <p:cNvSpPr txBox="1">
            <a:spLocks noChangeArrowheads="1"/>
          </p:cNvSpPr>
          <p:nvPr/>
        </p:nvSpPr>
        <p:spPr bwMode="auto">
          <a:xfrm>
            <a:off x="395288" y="2314575"/>
            <a:ext cx="777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2、一听到音乐，她就</a:t>
            </a:r>
            <a:r>
              <a:rPr lang="zh-CN" altLang="en-US" sz="2800" b="1">
                <a:solidFill>
                  <a:srgbClr val="FF0000"/>
                </a:solidFill>
              </a:rPr>
              <a:t>忍不住</a:t>
            </a:r>
            <a:r>
              <a:rPr lang="zh-CN" altLang="en-US" sz="2800" b="1">
                <a:solidFill>
                  <a:srgbClr val="000000"/>
                </a:solidFill>
              </a:rPr>
              <a:t>想跳舞。</a:t>
            </a:r>
          </a:p>
        </p:txBody>
      </p:sp>
      <p:sp>
        <p:nvSpPr>
          <p:cNvPr id="645126" name="Text Box 6"/>
          <p:cNvSpPr txBox="1">
            <a:spLocks noChangeArrowheads="1"/>
          </p:cNvSpPr>
          <p:nvPr/>
        </p:nvSpPr>
        <p:spPr bwMode="auto">
          <a:xfrm>
            <a:off x="395288" y="3000375"/>
            <a:ext cx="8207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3、看到他这么不讲道理，我</a:t>
            </a:r>
            <a:r>
              <a:rPr lang="zh-CN" altLang="en-US" sz="2800" b="1">
                <a:solidFill>
                  <a:srgbClr val="FF0000"/>
                </a:solidFill>
              </a:rPr>
              <a:t>忍不住</a:t>
            </a:r>
            <a:r>
              <a:rPr lang="zh-CN" altLang="en-US" sz="2800" b="1">
                <a:solidFill>
                  <a:srgbClr val="000000"/>
                </a:solidFill>
              </a:rPr>
              <a:t>批评了他一顿。</a:t>
            </a:r>
          </a:p>
        </p:txBody>
      </p:sp>
      <p:sp>
        <p:nvSpPr>
          <p:cNvPr id="645127" name="Text Box 7"/>
          <p:cNvSpPr txBox="1">
            <a:spLocks noChangeArrowheads="1"/>
          </p:cNvSpPr>
          <p:nvPr/>
        </p:nvSpPr>
        <p:spPr bwMode="auto">
          <a:xfrm>
            <a:off x="1619250" y="3933825"/>
            <a:ext cx="52578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000000"/>
                </a:solidFill>
              </a:rPr>
              <a:t>1</a:t>
            </a:r>
            <a:r>
              <a:rPr lang="zh-CN" altLang="en-US" b="1">
                <a:solidFill>
                  <a:srgbClr val="000000"/>
                </a:solidFill>
              </a:rPr>
              <a:t>、单独使用</a:t>
            </a:r>
          </a:p>
        </p:txBody>
      </p:sp>
      <p:sp>
        <p:nvSpPr>
          <p:cNvPr id="645129" name="Text Box 9"/>
          <p:cNvSpPr txBox="1">
            <a:spLocks noChangeArrowheads="1"/>
          </p:cNvSpPr>
          <p:nvPr/>
        </p:nvSpPr>
        <p:spPr bwMode="auto">
          <a:xfrm>
            <a:off x="1619250" y="5513388"/>
            <a:ext cx="4679950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000000"/>
                </a:solidFill>
              </a:rPr>
              <a:t>3</a:t>
            </a:r>
            <a:r>
              <a:rPr lang="zh-CN" altLang="en-US" b="1">
                <a:solidFill>
                  <a:srgbClr val="000000"/>
                </a:solidFill>
              </a:rPr>
              <a:t>、</a:t>
            </a:r>
            <a:r>
              <a:rPr lang="en-US" altLang="zh-CN" b="1">
                <a:solidFill>
                  <a:srgbClr val="000000"/>
                </a:solidFill>
              </a:rPr>
              <a:t>~+</a:t>
            </a:r>
            <a:r>
              <a:rPr lang="zh-CN" altLang="en-US" b="1">
                <a:solidFill>
                  <a:srgbClr val="000000"/>
                </a:solidFill>
                <a:ea typeface="华文新魏" pitchFamily="2" charset="-122"/>
              </a:rPr>
              <a:t>泪水、眼泪、笑</a:t>
            </a:r>
          </a:p>
        </p:txBody>
      </p:sp>
      <p:sp>
        <p:nvSpPr>
          <p:cNvPr id="645132" name="Text Box 12"/>
          <p:cNvSpPr txBox="1">
            <a:spLocks noChangeArrowheads="1"/>
          </p:cNvSpPr>
          <p:nvPr/>
        </p:nvSpPr>
        <p:spPr bwMode="auto">
          <a:xfrm>
            <a:off x="1619250" y="4718050"/>
            <a:ext cx="6697663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000000"/>
                </a:solidFill>
              </a:rPr>
              <a:t>2</a:t>
            </a:r>
            <a:r>
              <a:rPr lang="zh-CN" altLang="en-US" b="1">
                <a:solidFill>
                  <a:srgbClr val="000000"/>
                </a:solidFill>
              </a:rPr>
              <a:t>、</a:t>
            </a:r>
            <a:r>
              <a:rPr lang="en-US" altLang="zh-CN" b="1">
                <a:solidFill>
                  <a:srgbClr val="000000"/>
                </a:solidFill>
              </a:rPr>
              <a:t>~+[</a:t>
            </a:r>
            <a:r>
              <a:rPr lang="zh-CN" altLang="en-US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想</a:t>
            </a:r>
            <a:r>
              <a:rPr lang="en-US" altLang="zh-CN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/</a:t>
            </a:r>
            <a:r>
              <a:rPr lang="zh-CN" altLang="en-US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要</a:t>
            </a:r>
            <a:r>
              <a:rPr lang="en-US" altLang="zh-CN" b="1">
                <a:solidFill>
                  <a:srgbClr val="000000"/>
                </a:solidFill>
              </a:rPr>
              <a:t>]+</a:t>
            </a:r>
            <a:r>
              <a:rPr lang="zh-CN" altLang="en-US" b="1">
                <a:solidFill>
                  <a:srgbClr val="000000"/>
                </a:solidFill>
              </a:rPr>
              <a:t>动</a:t>
            </a:r>
            <a:r>
              <a:rPr lang="en-US" altLang="zh-CN" b="1">
                <a:solidFill>
                  <a:srgbClr val="000000"/>
                </a:solidFill>
              </a:rPr>
              <a:t>+</a:t>
            </a:r>
            <a:r>
              <a:rPr lang="zh-CN" altLang="en-US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了</a:t>
            </a:r>
            <a:r>
              <a:rPr lang="en-US" altLang="zh-CN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/</a:t>
            </a:r>
            <a:r>
              <a:rPr lang="zh-CN" altLang="en-US" b="1">
                <a:solidFill>
                  <a:srgbClr val="000000"/>
                </a:solidFill>
                <a:latin typeface="华文新魏" pitchFamily="2" charset="-122"/>
                <a:ea typeface="华文新魏" pitchFamily="2" charset="-122"/>
              </a:rPr>
              <a:t>起来</a:t>
            </a:r>
            <a:r>
              <a:rPr lang="en-US" altLang="zh-CN" b="1">
                <a:solidFill>
                  <a:srgbClr val="000000"/>
                </a:solidFill>
                <a:latin typeface="Arial" charset="0"/>
              </a:rPr>
              <a:t>……</a:t>
            </a:r>
            <a:endParaRPr lang="en-US" altLang="zh-CN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24" grpId="0"/>
      <p:bldP spid="645125" grpId="0"/>
      <p:bldP spid="645126" grpId="0"/>
      <p:bldP spid="645127" grpId="0"/>
      <p:bldP spid="645129" grpId="0" animBg="1"/>
      <p:bldP spid="6451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1844675"/>
            <a:ext cx="9144000" cy="5013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1" smtClean="0"/>
              <a:t>◇</a:t>
            </a:r>
            <a:r>
              <a:rPr lang="zh-CN" altLang="en-US" sz="2800" b="1" smtClean="0"/>
              <a:t>用</a:t>
            </a:r>
            <a:r>
              <a:rPr lang="zh-CN" altLang="en-US" sz="2800" b="1" smtClean="0">
                <a:latin typeface="Arial" charset="0"/>
              </a:rPr>
              <a:t>“</a:t>
            </a:r>
            <a:r>
              <a:rPr lang="zh-CN" altLang="en-US" sz="2800" b="1" smtClean="0">
                <a:solidFill>
                  <a:schemeClr val="hlink"/>
                </a:solidFill>
              </a:rPr>
              <a:t>忍不住</a:t>
            </a:r>
            <a:r>
              <a:rPr lang="zh-CN" altLang="en-US" sz="2800" b="1" smtClean="0">
                <a:solidFill>
                  <a:schemeClr val="hlink"/>
                </a:solidFill>
                <a:latin typeface="Arial" charset="0"/>
              </a:rPr>
              <a:t>”</a:t>
            </a:r>
            <a:r>
              <a:rPr lang="zh-CN" altLang="en-US" sz="2800" b="1" smtClean="0"/>
              <a:t>完成句子：</a:t>
            </a:r>
            <a:endParaRPr lang="zh-CN" altLang="en-US" sz="280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看到他穿得这么奇怪，</a:t>
            </a:r>
            <a:r>
              <a:rPr lang="en-US" altLang="zh-CN" sz="2800" b="1" smtClean="0"/>
              <a:t>__________________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他一玩起游戏来就不愿意放下，爸爸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3 </a:t>
            </a:r>
            <a:r>
              <a:rPr lang="zh-CN" altLang="en-US" sz="2800" b="1" smtClean="0"/>
              <a:t>每次见到漂亮的衣服，她</a:t>
            </a:r>
            <a:r>
              <a:rPr lang="en-US" altLang="zh-CN" sz="2800" b="1" smtClean="0"/>
              <a:t>__________________</a:t>
            </a:r>
            <a:r>
              <a:rPr lang="zh-CN" altLang="en-US" sz="2800" b="1" smtClean="0"/>
              <a:t>。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4 </a:t>
            </a:r>
            <a:r>
              <a:rPr lang="zh-CN" altLang="en-US" sz="2800" b="1" smtClean="0"/>
              <a:t>他知道喝酒不好，但是</a:t>
            </a:r>
            <a:r>
              <a:rPr lang="en-US" altLang="zh-CN" sz="2800" b="1" smtClean="0"/>
              <a:t>___________________</a:t>
            </a:r>
            <a:r>
              <a:rPr lang="zh-CN" altLang="en-US" sz="2800" smtClean="0"/>
              <a:t>。 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4140200" y="2395538"/>
            <a:ext cx="4249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大家都忍不住笑了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156325" y="3140075"/>
            <a:ext cx="3168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忍不住批评了他一顿 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4643438" y="3860800"/>
            <a:ext cx="417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总是忍不住想买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4284663" y="4556125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chemeClr val="folHlink"/>
                </a:solidFill>
              </a:rPr>
              <a:t>这次实在忍不住了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65542" grpId="0"/>
      <p:bldP spid="65543" grpId="0"/>
      <p:bldP spid="655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课文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395288" y="1484313"/>
            <a:ext cx="8280400" cy="33115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marL="0" indent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这个男人的父母是什么反应，他们是怎么做的？他是什么心理？</a:t>
            </a:r>
            <a:endParaRPr lang="en-US" altLang="zh-CN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  <a:defRPr/>
            </a:pP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团团转，还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不好</a:t>
            </a: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。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于是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，托</a:t>
            </a: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，逼着</a:t>
            </a: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，还</a:t>
            </a: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挂号。</a:t>
            </a:r>
            <a:endParaRPr lang="en-US" altLang="zh-CN" b="1" dirty="0" smtClean="0">
              <a:solidFill>
                <a:srgbClr val="0000FF"/>
              </a:solidFill>
              <a:latin typeface="+mj-ea"/>
              <a:ea typeface="+mj-ea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  <a:defRPr/>
            </a:pP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烦恼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，</a:t>
            </a:r>
            <a:r>
              <a:rPr lang="zh-CN" altLang="en-US" b="1" dirty="0" smtClean="0">
                <a:solidFill>
                  <a:srgbClr val="FF0000"/>
                </a:solidFill>
                <a:latin typeface="+mj-ea"/>
                <a:ea typeface="+mj-ea"/>
              </a:rPr>
              <a:t>忍不住</a:t>
            </a:r>
            <a:r>
              <a:rPr lang="en-US" altLang="zh-CN" b="1" dirty="0" smtClean="0">
                <a:solidFill>
                  <a:srgbClr val="0000FF"/>
                </a:solidFill>
                <a:latin typeface="+mj-ea"/>
                <a:ea typeface="+mj-ea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latin typeface="+mj-ea"/>
                <a:ea typeface="+mj-ea"/>
              </a:rPr>
              <a:t>。</a:t>
            </a:r>
            <a:endParaRPr lang="en-US" altLang="zh-CN" b="1" dirty="0" smtClean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小结；作业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重点词：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热心、烦恼、借口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语言点：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不好、于是、忍不住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那个男人</a:t>
            </a:r>
            <a:r>
              <a:rPr lang="en-US" altLang="zh-CN" b="1" dirty="0" smtClean="0">
                <a:solidFill>
                  <a:srgbClr val="0000FF"/>
                </a:solidFill>
                <a:ea typeface="华文新魏" pitchFamily="2" charset="-122"/>
              </a:rPr>
              <a:t>30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岁了还没结婚，父母是什么反应？他们是怎么做的？（</a:t>
            </a:r>
            <a:r>
              <a:rPr lang="zh-CN" altLang="en-US" b="1" u="sng" dirty="0" smtClean="0">
                <a:solidFill>
                  <a:srgbClr val="0000FF"/>
                </a:solidFill>
                <a:ea typeface="华文新魏" pitchFamily="2" charset="-122"/>
              </a:rPr>
              <a:t>口头作业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预习提纲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700213"/>
            <a:ext cx="8856662" cy="41148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生词：</a:t>
            </a:r>
            <a:r>
              <a:rPr lang="en-US" altLang="zh-CN" b="1" dirty="0" smtClean="0">
                <a:ea typeface="华文新魏" pitchFamily="2" charset="-122"/>
              </a:rPr>
              <a:t>25-38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>
                <a:ea typeface="华文新魏" pitchFamily="2" charset="-122"/>
              </a:rPr>
              <a:t>重点</a:t>
            </a:r>
            <a:r>
              <a:rPr lang="zh-CN" altLang="en-US" b="1" dirty="0" smtClean="0">
                <a:ea typeface="华文新魏" pitchFamily="2" charset="-122"/>
              </a:rPr>
              <a:t>词：得意、塞、陌生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语法：</a:t>
            </a:r>
            <a:r>
              <a:rPr lang="en-US" altLang="zh-CN" b="1" dirty="0" smtClean="0">
                <a:ea typeface="华文新魏" pitchFamily="2" charset="-122"/>
              </a:rPr>
              <a:t>……</a:t>
            </a:r>
            <a:r>
              <a:rPr lang="zh-CN" altLang="en-US" b="1" dirty="0" smtClean="0">
                <a:ea typeface="华文新魏" pitchFamily="2" charset="-122"/>
              </a:rPr>
              <a:t>来</a:t>
            </a:r>
            <a:r>
              <a:rPr lang="en-US" altLang="zh-CN" b="1" dirty="0" smtClean="0">
                <a:ea typeface="华文新魏" pitchFamily="2" charset="-122"/>
              </a:rPr>
              <a:t>……</a:t>
            </a:r>
            <a:r>
              <a:rPr lang="zh-CN" altLang="en-US" b="1" dirty="0" smtClean="0">
                <a:ea typeface="华文新魏" pitchFamily="2" charset="-122"/>
              </a:rPr>
              <a:t>去、一时、竟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b="1" dirty="0" smtClean="0">
                <a:ea typeface="华文新魏" pitchFamily="2" charset="-122"/>
              </a:rPr>
              <a:t>课文：</a:t>
            </a:r>
            <a:r>
              <a:rPr lang="en-US" altLang="zh-CN" b="1" dirty="0">
                <a:ea typeface="华文新魏" pitchFamily="2" charset="-122"/>
              </a:rPr>
              <a:t>3</a:t>
            </a:r>
            <a:r>
              <a:rPr lang="zh-CN" altLang="en-US" b="1" dirty="0" smtClean="0">
                <a:ea typeface="华文新魏" pitchFamily="2" charset="-122"/>
              </a:rPr>
              <a:t>段</a:t>
            </a:r>
            <a:r>
              <a:rPr lang="en-US" altLang="zh-CN" b="1" dirty="0" smtClean="0">
                <a:ea typeface="华文新魏" pitchFamily="2" charset="-122"/>
              </a:rPr>
              <a:t>——6</a:t>
            </a:r>
            <a:r>
              <a:rPr lang="zh-CN" altLang="en-US" b="1" dirty="0">
                <a:ea typeface="华文新魏" pitchFamily="2" charset="-122"/>
              </a:rPr>
              <a:t>段</a:t>
            </a:r>
            <a:endParaRPr lang="en-US" altLang="zh-CN" b="1" dirty="0" smtClean="0"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ea typeface="华文新魏" pitchFamily="2" charset="-122"/>
              </a:rPr>
              <a:t>（</a:t>
            </a:r>
            <a:r>
              <a:rPr lang="en-US" altLang="zh-CN" b="1" dirty="0" smtClean="0">
                <a:ea typeface="华文新魏" pitchFamily="2" charset="-122"/>
              </a:rPr>
              <a:t>1</a:t>
            </a:r>
            <a:r>
              <a:rPr lang="zh-CN" altLang="en-US" b="1" dirty="0" smtClean="0">
                <a:ea typeface="华文新魏" pitchFamily="2" charset="-122"/>
              </a:rPr>
              <a:t>）那个男人跟女孩子是怎么认识的？</a:t>
            </a:r>
            <a:endParaRPr lang="en-US" altLang="zh-CN" b="1" dirty="0" smtClean="0"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ea typeface="华文新魏" pitchFamily="2" charset="-122"/>
              </a:rPr>
              <a:t>（</a:t>
            </a:r>
            <a:r>
              <a:rPr lang="en-US" altLang="zh-CN" b="1" dirty="0" smtClean="0">
                <a:ea typeface="华文新魏" pitchFamily="2" charset="-122"/>
              </a:rPr>
              <a:t>2</a:t>
            </a:r>
            <a:r>
              <a:rPr lang="zh-CN" altLang="en-US" b="1" dirty="0" smtClean="0">
                <a:ea typeface="华文新魏" pitchFamily="2" charset="-122"/>
              </a:rPr>
              <a:t>）司机是怎么跟女朋友认识的？</a:t>
            </a:r>
            <a:endParaRPr lang="en-US" altLang="zh-CN" b="1" dirty="0" smtClean="0">
              <a:ea typeface="华文新魏" pitchFamily="2" charset="-12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 b="1" dirty="0" smtClean="0"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大不了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555750"/>
          </a:xfrm>
        </p:spPr>
        <p:txBody>
          <a:bodyPr/>
          <a:lstStyle/>
          <a:p>
            <a:r>
              <a:rPr lang="zh-CN" altLang="en-US" smtClean="0"/>
              <a:t>没什么大不了（的）</a:t>
            </a:r>
            <a:endParaRPr lang="en-US" altLang="zh-CN" smtClean="0"/>
          </a:p>
          <a:p>
            <a:r>
              <a:rPr lang="zh-CN" altLang="en-US" smtClean="0"/>
              <a:t>有什么大不了（的）？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3589337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离合词</a:t>
            </a:r>
            <a:r>
              <a:rPr lang="zh-CN" altLang="en-US" sz="4000" smtClean="0">
                <a:solidFill>
                  <a:schemeClr val="tx1"/>
                </a:solidFill>
              </a:rPr>
              <a:t>：当面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2133600"/>
            <a:ext cx="915988" cy="11445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sz="6000" smtClean="0">
                <a:solidFill>
                  <a:srgbClr val="FF0000"/>
                </a:solidFill>
              </a:rPr>
              <a:t>当</a:t>
            </a:r>
          </a:p>
        </p:txBody>
      </p:sp>
      <p:sp>
        <p:nvSpPr>
          <p:cNvPr id="430089" name="Rectangle 9"/>
          <p:cNvSpPr>
            <a:spLocks noChangeArrowheads="1"/>
          </p:cNvSpPr>
          <p:nvPr/>
        </p:nvSpPr>
        <p:spPr bwMode="auto">
          <a:xfrm>
            <a:off x="6729413" y="2135188"/>
            <a:ext cx="10112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ea typeface="宋体" pitchFamily="2" charset="-122"/>
              </a:rPr>
              <a:t>面</a:t>
            </a:r>
          </a:p>
        </p:txBody>
      </p:sp>
      <p:sp>
        <p:nvSpPr>
          <p:cNvPr id="430090" name="Rectangle 10"/>
          <p:cNvSpPr>
            <a:spLocks noChangeArrowheads="1"/>
          </p:cNvSpPr>
          <p:nvPr/>
        </p:nvSpPr>
        <p:spPr bwMode="auto">
          <a:xfrm>
            <a:off x="2150269" y="2133600"/>
            <a:ext cx="47974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zh-CN" altLang="en-US" sz="6000" dirty="0">
                <a:ea typeface="宋体" pitchFamily="2" charset="-122"/>
              </a:rPr>
              <a:t>（着）大家的</a:t>
            </a:r>
          </a:p>
        </p:txBody>
      </p:sp>
      <p:sp>
        <p:nvSpPr>
          <p:cNvPr id="430095" name="Text Box 15"/>
          <p:cNvSpPr txBox="1">
            <a:spLocks noChangeArrowheads="1"/>
          </p:cNvSpPr>
          <p:nvPr/>
        </p:nvSpPr>
        <p:spPr bwMode="auto">
          <a:xfrm>
            <a:off x="1219200" y="40386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sz="2800"/>
              <a:t>1、</a:t>
            </a:r>
            <a:r>
              <a:rPr lang="zh-CN" altLang="en-US" sz="2800"/>
              <a:t>他</a:t>
            </a:r>
            <a:r>
              <a:rPr lang="zh-CN" altLang="en-US" sz="2800" u="sng">
                <a:solidFill>
                  <a:srgbClr val="FF0000"/>
                </a:solidFill>
              </a:rPr>
              <a:t>当</a:t>
            </a:r>
            <a:r>
              <a:rPr lang="zh-CN" altLang="en-US" sz="2800"/>
              <a:t>着大家的</a:t>
            </a:r>
            <a:r>
              <a:rPr lang="zh-CN" altLang="en-US" sz="2800" u="sng">
                <a:solidFill>
                  <a:srgbClr val="FF0000"/>
                </a:solidFill>
              </a:rPr>
              <a:t>面</a:t>
            </a:r>
            <a:r>
              <a:rPr lang="zh-CN" altLang="en-US" sz="2800"/>
              <a:t>宣布了这个消息。</a:t>
            </a:r>
          </a:p>
        </p:txBody>
      </p:sp>
      <p:sp>
        <p:nvSpPr>
          <p:cNvPr id="430096" name="Text Box 16"/>
          <p:cNvSpPr txBox="1">
            <a:spLocks noChangeArrowheads="1"/>
          </p:cNvSpPr>
          <p:nvPr/>
        </p:nvSpPr>
        <p:spPr bwMode="auto">
          <a:xfrm>
            <a:off x="1219200" y="4572000"/>
            <a:ext cx="7816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en-US" altLang="zh-CN" sz="2800"/>
              <a:t>2、</a:t>
            </a:r>
            <a:r>
              <a:rPr lang="zh-CN" altLang="en-US" sz="2800"/>
              <a:t>如果你对他有什么意见，就应该</a:t>
            </a:r>
            <a:r>
              <a:rPr lang="zh-CN" altLang="en-US" sz="2800" u="sng">
                <a:solidFill>
                  <a:srgbClr val="FF0000"/>
                </a:solidFill>
              </a:rPr>
              <a:t>当面</a:t>
            </a:r>
            <a:r>
              <a:rPr lang="zh-CN" altLang="en-US" sz="2800"/>
              <a:t>提出来。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0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0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 autoUpdateAnimBg="0"/>
      <p:bldP spid="430089" grpId="0" autoUpdateAnimBg="0"/>
      <p:bldP spid="430090" grpId="0" autoUpdateAnimBg="0"/>
      <p:bldP spid="430095" grpId="0"/>
      <p:bldP spid="4300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smtClean="0">
                <a:solidFill>
                  <a:schemeClr val="tx1"/>
                </a:solidFill>
              </a:rPr>
              <a:t>        热心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208962" cy="1944688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（对人）很</a:t>
            </a:r>
            <a:r>
              <a:rPr lang="zh-CN" altLang="en-US" b="1" u="sng" smtClean="0"/>
              <a:t>热心</a:t>
            </a:r>
          </a:p>
          <a:p>
            <a:pPr eaLnBrk="1" hangingPunct="1"/>
            <a:r>
              <a:rPr lang="zh-CN" altLang="en-US" b="1" u="sng" smtClean="0"/>
              <a:t>热心</a:t>
            </a:r>
            <a:r>
              <a:rPr lang="zh-CN" altLang="en-US" b="1" smtClean="0"/>
              <a:t>人　</a:t>
            </a:r>
            <a:r>
              <a:rPr lang="zh-CN" altLang="en-US" b="1" u="sng" smtClean="0"/>
              <a:t>热心</a:t>
            </a:r>
            <a:r>
              <a:rPr lang="zh-CN" altLang="en-US" b="1" smtClean="0"/>
              <a:t>的朋友　</a:t>
            </a:r>
            <a:r>
              <a:rPr lang="zh-CN" altLang="en-US" b="1" u="sng" smtClean="0"/>
              <a:t>热心</a:t>
            </a:r>
            <a:r>
              <a:rPr lang="zh-CN" altLang="en-US" b="1" smtClean="0"/>
              <a:t>观众</a:t>
            </a:r>
          </a:p>
          <a:p>
            <a:pPr eaLnBrk="1" hangingPunct="1"/>
            <a:r>
              <a:rPr lang="zh-CN" altLang="en-US" b="1" u="sng" smtClean="0"/>
              <a:t>热心</a:t>
            </a:r>
            <a:r>
              <a:rPr lang="zh-CN" altLang="en-US" b="1" smtClean="0"/>
              <a:t>地帮助　</a:t>
            </a:r>
            <a:r>
              <a:rPr lang="zh-CN" altLang="en-US" b="1" u="sng" smtClean="0"/>
              <a:t>热心</a:t>
            </a:r>
            <a:r>
              <a:rPr lang="zh-CN" altLang="en-US" b="1" smtClean="0"/>
              <a:t>地支持　</a:t>
            </a:r>
            <a:r>
              <a:rPr lang="zh-CN" altLang="en-US" b="1" u="sng" smtClean="0"/>
              <a:t>热心</a:t>
            </a:r>
            <a:r>
              <a:rPr lang="zh-CN" altLang="en-US" b="1" smtClean="0"/>
              <a:t>地参加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0" y="3957638"/>
            <a:ext cx="9144000" cy="18176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00"/>
                </a:solidFill>
              </a:rPr>
              <a:t>（</a:t>
            </a:r>
            <a:r>
              <a:rPr lang="en-US" altLang="zh-CN" b="1">
                <a:solidFill>
                  <a:srgbClr val="000000"/>
                </a:solidFill>
              </a:rPr>
              <a:t>1</a:t>
            </a:r>
            <a:r>
              <a:rPr lang="zh-CN" altLang="en-US" b="1">
                <a:solidFill>
                  <a:srgbClr val="000000"/>
                </a:solidFill>
              </a:rPr>
              <a:t>）</a:t>
            </a:r>
            <a:r>
              <a:rPr lang="zh-CN" altLang="en-US" b="1"/>
              <a:t>每次我遇到困难，他都</a:t>
            </a:r>
            <a:r>
              <a:rPr lang="en-US" altLang="zh-CN" b="1"/>
              <a:t>____________ </a:t>
            </a:r>
            <a:r>
              <a:rPr lang="zh-CN" altLang="en-US" b="1">
                <a:solidFill>
                  <a:srgbClr val="000000"/>
                </a:solidFill>
              </a:rPr>
              <a:t>。</a:t>
            </a:r>
          </a:p>
          <a:p>
            <a:pPr eaLnBrk="1" hangingPunct="1"/>
            <a:r>
              <a:rPr lang="zh-CN" altLang="en-US" b="1">
                <a:solidFill>
                  <a:srgbClr val="000000"/>
                </a:solidFill>
              </a:rPr>
              <a:t>（</a:t>
            </a:r>
            <a:r>
              <a:rPr lang="en-US" altLang="zh-CN" b="1">
                <a:solidFill>
                  <a:srgbClr val="000000"/>
                </a:solidFill>
              </a:rPr>
              <a:t>2</a:t>
            </a:r>
            <a:r>
              <a:rPr lang="zh-CN" altLang="en-US" b="1">
                <a:solidFill>
                  <a:srgbClr val="000000"/>
                </a:solidFill>
              </a:rPr>
              <a:t>）关于举行晚会的事儿，我问过他几次，他都没说什么，我觉得他对这件事</a:t>
            </a:r>
            <a:r>
              <a:rPr lang="en-US" altLang="zh-CN" b="1">
                <a:solidFill>
                  <a:srgbClr val="000000"/>
                </a:solidFill>
              </a:rPr>
              <a:t>____________</a:t>
            </a:r>
            <a:r>
              <a:rPr lang="zh-CN" altLang="en-US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64163" y="3933825"/>
            <a:ext cx="29527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热心地帮助我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16563" y="5148263"/>
            <a:ext cx="3303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一点儿都不热心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animBg="1" autoUpdateAnimBg="0"/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smtClean="0">
                <a:solidFill>
                  <a:schemeClr val="tx1"/>
                </a:solidFill>
              </a:rPr>
              <a:t>        烦恼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8208962" cy="1728788"/>
          </a:xfrm>
        </p:spPr>
        <p:txBody>
          <a:bodyPr/>
          <a:lstStyle/>
          <a:p>
            <a:pPr eaLnBrk="1" hangingPunct="1"/>
            <a:r>
              <a:rPr lang="zh-CN" altLang="en-US" smtClean="0"/>
              <a:t>十分</a:t>
            </a:r>
            <a:r>
              <a:rPr lang="zh-CN" altLang="en-US" u="sng" smtClean="0"/>
              <a:t>烦恼</a:t>
            </a:r>
            <a:r>
              <a:rPr lang="zh-CN" altLang="en-US" smtClean="0"/>
              <a:t>　觉得很</a:t>
            </a:r>
            <a:r>
              <a:rPr lang="zh-CN" altLang="en-US" u="sng" smtClean="0"/>
              <a:t>烦恼</a:t>
            </a:r>
            <a:r>
              <a:rPr lang="zh-CN" altLang="en-US" smtClean="0"/>
              <a:t>　</a:t>
            </a:r>
            <a:r>
              <a:rPr lang="zh-CN" altLang="en-US" u="sng" smtClean="0"/>
              <a:t>烦恼</a:t>
            </a:r>
            <a:r>
              <a:rPr lang="zh-CN" altLang="en-US" smtClean="0"/>
              <a:t>极了</a:t>
            </a:r>
          </a:p>
          <a:p>
            <a:pPr eaLnBrk="1" hangingPunct="1"/>
            <a:r>
              <a:rPr lang="zh-CN" altLang="en-US" smtClean="0"/>
              <a:t>为小事</a:t>
            </a:r>
            <a:r>
              <a:rPr lang="zh-CN" altLang="en-US" u="sng" smtClean="0"/>
              <a:t>烦恼</a:t>
            </a:r>
            <a:r>
              <a:rPr lang="zh-CN" altLang="en-US" smtClean="0"/>
              <a:t>　</a:t>
            </a:r>
            <a:r>
              <a:rPr lang="zh-CN" altLang="en-US" u="sng" smtClean="0"/>
              <a:t>烦恼</a:t>
            </a:r>
            <a:r>
              <a:rPr lang="zh-CN" altLang="en-US" smtClean="0"/>
              <a:t>的表情</a:t>
            </a:r>
            <a:endParaRPr lang="en-US" altLang="zh-CN" smtClean="0"/>
          </a:p>
          <a:p>
            <a:pPr eaLnBrk="1" hangingPunct="1"/>
            <a:r>
              <a:rPr lang="zh-CN" altLang="en-US" smtClean="0"/>
              <a:t>有很多</a:t>
            </a:r>
            <a:r>
              <a:rPr lang="zh-CN" altLang="en-US" u="sng" smtClean="0"/>
              <a:t>烦恼</a:t>
            </a:r>
            <a:endParaRPr lang="en-US" altLang="zh-CN" u="sng" smtClean="0"/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0" y="3500438"/>
            <a:ext cx="9144000" cy="13255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1</a:t>
            </a:r>
            <a:r>
              <a:rPr lang="zh-CN" altLang="en-US">
                <a:solidFill>
                  <a:srgbClr val="000000"/>
                </a:solidFill>
              </a:rPr>
              <a:t>）女朋友说要跟他分手，他</a:t>
            </a:r>
            <a:r>
              <a:rPr lang="en-US" altLang="zh-CN">
                <a:solidFill>
                  <a:srgbClr val="000000"/>
                </a:solidFill>
              </a:rPr>
              <a:t>______________ 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  <a:p>
            <a:pPr eaLnBrk="1" hangingPunct="1"/>
            <a:r>
              <a:rPr lang="zh-CN" altLang="en-US">
                <a:solidFill>
                  <a:srgbClr val="000000"/>
                </a:solidFill>
              </a:rPr>
              <a:t>（</a:t>
            </a:r>
            <a:r>
              <a:rPr lang="en-US" altLang="zh-CN">
                <a:solidFill>
                  <a:srgbClr val="000000"/>
                </a:solidFill>
              </a:rPr>
              <a:t>2</a:t>
            </a:r>
            <a:r>
              <a:rPr lang="zh-CN" altLang="en-US">
                <a:solidFill>
                  <a:srgbClr val="000000"/>
                </a:solidFill>
              </a:rPr>
              <a:t>）这么小的事儿，你</a:t>
            </a:r>
            <a:r>
              <a:rPr lang="en-US" altLang="zh-CN">
                <a:solidFill>
                  <a:srgbClr val="000000"/>
                </a:solidFill>
              </a:rPr>
              <a:t>______________</a:t>
            </a:r>
            <a:r>
              <a:rPr lang="zh-CN" altLang="en-US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95963" y="3500438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非常烦恼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4202113"/>
            <a:ext cx="2952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不要烦恼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animBg="1" autoUpdateAnimBg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挡箭牌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76375" y="5300663"/>
            <a:ext cx="49672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dirty="0"/>
              <a:t>拿</a:t>
            </a:r>
            <a:r>
              <a:rPr lang="en-US" altLang="zh-CN" dirty="0"/>
              <a:t>……</a:t>
            </a:r>
            <a:r>
              <a:rPr lang="zh-CN" altLang="en-US" dirty="0"/>
              <a:t>做</a:t>
            </a:r>
            <a:r>
              <a:rPr lang="zh-CN" altLang="en-US" u="sng" dirty="0"/>
              <a:t>挡箭牌</a:t>
            </a:r>
            <a:endParaRPr lang="en-US" altLang="zh-CN" u="sng" dirty="0"/>
          </a:p>
          <a:p>
            <a:pPr eaLnBrk="1" hangingPunct="1"/>
            <a:r>
              <a:rPr lang="zh-CN" altLang="en-US" dirty="0"/>
              <a:t>成了</a:t>
            </a:r>
            <a:r>
              <a:rPr lang="en-US" altLang="zh-CN" dirty="0"/>
              <a:t>……</a:t>
            </a:r>
            <a:r>
              <a:rPr lang="zh-CN" altLang="en-US" u="sng" dirty="0"/>
              <a:t>挡箭牌</a:t>
            </a:r>
          </a:p>
        </p:txBody>
      </p:sp>
      <p:pic>
        <p:nvPicPr>
          <p:cNvPr id="2765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263" y="1484313"/>
            <a:ext cx="51308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54200"/>
            <a:ext cx="14287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7793038" cy="936625"/>
          </a:xfrm>
        </p:spPr>
        <p:txBody>
          <a:bodyPr/>
          <a:lstStyle/>
          <a:p>
            <a:pPr algn="ctr" eaLnBrk="1" hangingPunct="1"/>
            <a:r>
              <a:rPr lang="zh-CN" altLang="en-US" sz="6000" smtClean="0">
                <a:solidFill>
                  <a:schemeClr val="tx1"/>
                </a:solidFill>
              </a:rPr>
              <a:t>借口</a:t>
            </a:r>
          </a:p>
        </p:txBody>
      </p:sp>
      <p:sp>
        <p:nvSpPr>
          <p:cNvPr id="594949" name="Text Box 5"/>
          <p:cNvSpPr txBox="1">
            <a:spLocks noChangeArrowheads="1"/>
          </p:cNvSpPr>
          <p:nvPr/>
        </p:nvSpPr>
        <p:spPr bwMode="auto">
          <a:xfrm>
            <a:off x="5291138" y="1971675"/>
            <a:ext cx="3744912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~有事（走了）</a:t>
            </a: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~生病（不来上课）</a:t>
            </a: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~没有时间（拒绝了）</a:t>
            </a:r>
          </a:p>
        </p:txBody>
      </p:sp>
      <p:sp>
        <p:nvSpPr>
          <p:cNvPr id="594951" name="Text Box 7"/>
          <p:cNvSpPr txBox="1">
            <a:spLocks noChangeArrowheads="1"/>
          </p:cNvSpPr>
          <p:nvPr/>
        </p:nvSpPr>
        <p:spPr bwMode="auto">
          <a:xfrm>
            <a:off x="611188" y="4868863"/>
            <a:ext cx="71628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（</a:t>
            </a:r>
            <a:r>
              <a:rPr lang="en-US" altLang="zh-CN" sz="2800" b="1">
                <a:solidFill>
                  <a:srgbClr val="000000"/>
                </a:solidFill>
              </a:rPr>
              <a:t>2</a:t>
            </a:r>
            <a:r>
              <a:rPr lang="zh-CN" altLang="en-US" sz="2800" b="1">
                <a:solidFill>
                  <a:srgbClr val="000000"/>
                </a:solidFill>
              </a:rPr>
              <a:t>）他总是</a:t>
            </a:r>
            <a:r>
              <a:rPr lang="zh-CN" altLang="en-US" sz="2800" b="1">
                <a:solidFill>
                  <a:srgbClr val="FF0000"/>
                </a:solidFill>
              </a:rPr>
              <a:t>借口</a:t>
            </a:r>
            <a:r>
              <a:rPr lang="zh-CN" altLang="en-US" sz="2800" b="1">
                <a:solidFill>
                  <a:srgbClr val="000000"/>
                </a:solidFill>
              </a:rPr>
              <a:t>生病不来上课。</a:t>
            </a:r>
          </a:p>
        </p:txBody>
      </p:sp>
      <p:sp>
        <p:nvSpPr>
          <p:cNvPr id="594952" name="Text Box 8"/>
          <p:cNvSpPr txBox="1">
            <a:spLocks noChangeArrowheads="1"/>
          </p:cNvSpPr>
          <p:nvPr/>
        </p:nvSpPr>
        <p:spPr bwMode="auto">
          <a:xfrm>
            <a:off x="611188" y="5481638"/>
            <a:ext cx="8027987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（</a:t>
            </a:r>
            <a:r>
              <a:rPr lang="en-US" altLang="zh-CN" sz="2800" b="1">
                <a:solidFill>
                  <a:srgbClr val="000000"/>
                </a:solidFill>
              </a:rPr>
              <a:t>3</a:t>
            </a:r>
            <a:r>
              <a:rPr lang="zh-CN" altLang="en-US" sz="2800" b="1">
                <a:solidFill>
                  <a:srgbClr val="000000"/>
                </a:solidFill>
              </a:rPr>
              <a:t>）她</a:t>
            </a:r>
            <a:r>
              <a:rPr lang="en-US" altLang="zh-CN" sz="2800" b="1">
                <a:solidFill>
                  <a:srgbClr val="000000"/>
                </a:solidFill>
              </a:rPr>
              <a:t>__________</a:t>
            </a:r>
            <a:r>
              <a:rPr lang="zh-CN" altLang="en-US" sz="2800" b="1">
                <a:solidFill>
                  <a:srgbClr val="000000"/>
                </a:solidFill>
              </a:rPr>
              <a:t>拒绝了我的邀请。</a:t>
            </a: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（</a:t>
            </a:r>
            <a:r>
              <a:rPr lang="en-US" altLang="zh-CN" sz="2800" b="1">
                <a:solidFill>
                  <a:srgbClr val="000000"/>
                </a:solidFill>
              </a:rPr>
              <a:t>4</a:t>
            </a:r>
            <a:r>
              <a:rPr lang="zh-CN" altLang="en-US" sz="2800" b="1">
                <a:solidFill>
                  <a:srgbClr val="000000"/>
                </a:solidFill>
              </a:rPr>
              <a:t>）我请他帮忙，可是他</a:t>
            </a:r>
            <a:r>
              <a:rPr lang="en-US" altLang="zh-CN" sz="2800" b="1">
                <a:solidFill>
                  <a:srgbClr val="000000"/>
                </a:solidFill>
              </a:rPr>
              <a:t>_______________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594953" name="Text Box 9"/>
          <p:cNvSpPr txBox="1">
            <a:spLocks noChangeArrowheads="1"/>
          </p:cNvSpPr>
          <p:nvPr/>
        </p:nvSpPr>
        <p:spPr bwMode="auto">
          <a:xfrm>
            <a:off x="323850" y="1052513"/>
            <a:ext cx="2971800" cy="194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3600" b="1">
                <a:solidFill>
                  <a:srgbClr val="000000"/>
                </a:solidFill>
                <a:ea typeface="华文新魏" pitchFamily="2" charset="-122"/>
              </a:rPr>
              <a:t>名词</a:t>
            </a:r>
            <a:endParaRPr lang="zh-CN" altLang="en-US" sz="2800" b="1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找~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没有</a:t>
            </a:r>
            <a:r>
              <a:rPr lang="en-US" altLang="zh-CN" sz="2800" b="1">
                <a:solidFill>
                  <a:srgbClr val="000000"/>
                </a:solidFill>
              </a:rPr>
              <a:t>~</a:t>
            </a:r>
            <a:endParaRPr lang="zh-CN" altLang="en-US" sz="2800" b="1">
              <a:solidFill>
                <a:srgbClr val="000000"/>
              </a:solidFill>
            </a:endParaRPr>
          </a:p>
        </p:txBody>
      </p:sp>
      <p:sp>
        <p:nvSpPr>
          <p:cNvPr id="594954" name="Text Box 10"/>
          <p:cNvSpPr txBox="1">
            <a:spLocks noChangeArrowheads="1"/>
          </p:cNvSpPr>
          <p:nvPr/>
        </p:nvSpPr>
        <p:spPr bwMode="auto">
          <a:xfrm>
            <a:off x="376238" y="3068638"/>
            <a:ext cx="2466975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一个~</a:t>
            </a:r>
            <a:r>
              <a:rPr lang="zh-CN" altLang="en-US" sz="24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94955" name="Text Box 11"/>
          <p:cNvSpPr txBox="1">
            <a:spLocks noChangeArrowheads="1"/>
          </p:cNvSpPr>
          <p:nvPr/>
        </p:nvSpPr>
        <p:spPr bwMode="auto">
          <a:xfrm>
            <a:off x="611188" y="4221163"/>
            <a:ext cx="802798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00"/>
                </a:solidFill>
              </a:rPr>
              <a:t>（</a:t>
            </a:r>
            <a:r>
              <a:rPr lang="en-US" altLang="zh-CN" sz="2800" b="1">
                <a:solidFill>
                  <a:srgbClr val="000000"/>
                </a:solidFill>
              </a:rPr>
              <a:t>1</a:t>
            </a:r>
            <a:r>
              <a:rPr lang="zh-CN" altLang="en-US" sz="2800" b="1">
                <a:solidFill>
                  <a:srgbClr val="000000"/>
                </a:solidFill>
              </a:rPr>
              <a:t>）我知道，他不是真的有事，他是在找</a:t>
            </a:r>
            <a:r>
              <a:rPr lang="zh-CN" altLang="en-US" sz="2800" b="1">
                <a:solidFill>
                  <a:srgbClr val="FF0000"/>
                </a:solidFill>
              </a:rPr>
              <a:t>借口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594957" name="Text Box 13"/>
          <p:cNvSpPr txBox="1">
            <a:spLocks noChangeArrowheads="1"/>
          </p:cNvSpPr>
          <p:nvPr/>
        </p:nvSpPr>
        <p:spPr bwMode="auto">
          <a:xfrm>
            <a:off x="3887788" y="981075"/>
            <a:ext cx="45005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3600">
                <a:solidFill>
                  <a:srgbClr val="000000"/>
                </a:solidFill>
                <a:ea typeface="华文新魏" pitchFamily="2" charset="-122"/>
              </a:rPr>
              <a:t>动词：</a:t>
            </a:r>
            <a:r>
              <a:rPr lang="zh-CN" altLang="en-US" b="1">
                <a:solidFill>
                  <a:srgbClr val="000000"/>
                </a:solidFill>
                <a:ea typeface="华文新魏" pitchFamily="2" charset="-122"/>
              </a:rPr>
              <a:t>借口</a:t>
            </a:r>
            <a:r>
              <a:rPr lang="en-US" altLang="zh-CN" b="1">
                <a:solidFill>
                  <a:srgbClr val="000000"/>
                </a:solidFill>
                <a:latin typeface="Arial" charset="0"/>
                <a:ea typeface="华文新魏" pitchFamily="2" charset="-122"/>
              </a:rPr>
              <a:t>……</a:t>
            </a:r>
            <a:r>
              <a:rPr lang="zh-CN" altLang="en-US" b="1">
                <a:solidFill>
                  <a:srgbClr val="000000"/>
                </a:solidFill>
                <a:ea typeface="华文新魏" pitchFamily="2" charset="-122"/>
              </a:rPr>
              <a:t>做某事</a:t>
            </a:r>
            <a:endParaRPr lang="zh-CN" altLang="en-US" sz="3600">
              <a:solidFill>
                <a:srgbClr val="000000"/>
              </a:solidFill>
              <a:ea typeface="华文新魏" pitchFamily="2" charset="-122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237163" y="981075"/>
            <a:ext cx="3148012" cy="641350"/>
          </a:xfrm>
          <a:prstGeom prst="rect">
            <a:avLst/>
          </a:prstGeom>
          <a:noFill/>
          <a:ln w="9525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979613" y="5426075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0000FF"/>
                </a:solidFill>
              </a:rPr>
              <a:t>借口有事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932363" y="5838222"/>
            <a:ext cx="37068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00FF"/>
                </a:solidFill>
              </a:rPr>
              <a:t>借口很忙拒绝</a:t>
            </a:r>
            <a:r>
              <a:rPr lang="zh-CN" altLang="en-US" sz="2400" dirty="0" smtClean="0">
                <a:solidFill>
                  <a:srgbClr val="0000FF"/>
                </a:solidFill>
              </a:rPr>
              <a:t>了</a:t>
            </a:r>
            <a:r>
              <a:rPr lang="en-US" altLang="zh-CN" sz="2400" dirty="0" smtClean="0">
                <a:solidFill>
                  <a:srgbClr val="0000FF"/>
                </a:solidFill>
              </a:rPr>
              <a:t>//</a:t>
            </a:r>
            <a:r>
              <a:rPr lang="zh-CN" altLang="en-US" sz="2400" dirty="0" smtClean="0">
                <a:solidFill>
                  <a:srgbClr val="0000FF"/>
                </a:solidFill>
              </a:rPr>
              <a:t>找借口拒绝了</a:t>
            </a:r>
            <a:endParaRPr lang="zh-CN" alt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9" grpId="0"/>
      <p:bldP spid="594951" grpId="0"/>
      <p:bldP spid="594952" grpId="0"/>
      <p:bldP spid="594953" grpId="0"/>
      <p:bldP spid="594954" grpId="0"/>
      <p:bldP spid="594955" grpId="0"/>
      <p:bldP spid="594957" grpId="0"/>
      <p:bldP spid="2" grpId="0" animBg="1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2232025" cy="489585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缘分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大不了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u="sng" dirty="0" smtClean="0">
                <a:uFill>
                  <a:solidFill>
                    <a:schemeClr val="bg1"/>
                  </a:solidFill>
                </a:uFill>
              </a:rPr>
              <a:t>团团转</a:t>
            </a: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u="sng" dirty="0" smtClean="0">
                <a:uFill>
                  <a:solidFill>
                    <a:schemeClr val="bg1"/>
                  </a:solidFill>
                </a:uFill>
              </a:rPr>
              <a:t>当</a:t>
            </a:r>
            <a:r>
              <a:rPr lang="en-US" altLang="zh-CN" u="sng" dirty="0" smtClean="0">
                <a:uFill>
                  <a:solidFill>
                    <a:schemeClr val="bg1"/>
                  </a:solidFill>
                </a:uFill>
              </a:rPr>
              <a:t>//</a:t>
            </a:r>
            <a:r>
              <a:rPr lang="zh-CN" altLang="en-US" u="sng" dirty="0" smtClean="0">
                <a:uFill>
                  <a:solidFill>
                    <a:schemeClr val="bg1"/>
                  </a:solidFill>
                </a:uFill>
              </a:rPr>
              <a:t>面</a:t>
            </a:r>
            <a:endParaRPr lang="en-US" altLang="zh-CN" u="sng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托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u="sng" dirty="0" smtClean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</a:rPr>
              <a:t>热心</a:t>
            </a:r>
            <a:endParaRPr lang="en-US" altLang="zh-CN" b="1" u="sng" dirty="0" smtClean="0">
              <a:solidFill>
                <a:srgbClr val="FF0000"/>
              </a:solidFill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逼</a:t>
            </a:r>
            <a:endParaRPr lang="en-US" altLang="zh-CN" dirty="0" smtClean="0"/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dirty="0" smtClean="0"/>
              <a:t>相</a:t>
            </a:r>
            <a:r>
              <a:rPr lang="en-US" altLang="zh-CN" dirty="0" smtClean="0"/>
              <a:t>//</a:t>
            </a:r>
            <a:r>
              <a:rPr lang="zh-CN" altLang="en-US" dirty="0" smtClean="0"/>
              <a:t>亲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03575" y="1412875"/>
            <a:ext cx="2520950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婚姻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挂</a:t>
            </a:r>
            <a:r>
              <a:rPr kumimoji="0" lang="en-US" altLang="zh-CN" dirty="0">
                <a:solidFill>
                  <a:srgbClr val="000000"/>
                </a:solidFill>
                <a:ea typeface="宋体" pitchFamily="2" charset="-122"/>
              </a:rPr>
              <a:t>//</a:t>
            </a: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号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烦恼</a:t>
            </a:r>
            <a:endParaRPr kumimoji="0" lang="en-US" altLang="zh-CN" b="1" u="sng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挡箭牌</a:t>
            </a:r>
            <a:endParaRPr kumimoji="0" lang="en-US" altLang="zh-CN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老大不小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b="1" u="sng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借口</a:t>
            </a:r>
            <a:endParaRPr kumimoji="0" lang="en-US" altLang="zh-CN" b="1" u="sng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哎呀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 startAt="9"/>
              <a:defRPr/>
            </a:pPr>
            <a:r>
              <a:rPr kumimoji="0" lang="zh-CN" altLang="en-US" dirty="0">
                <a:solidFill>
                  <a:srgbClr val="000000"/>
                </a:solidFill>
                <a:ea typeface="宋体" pitchFamily="2" charset="-122"/>
              </a:rPr>
              <a:t>迎面</a:t>
            </a:r>
            <a:endParaRPr kumimoji="0" lang="en-US" altLang="zh-CN" dirty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795963" y="1412875"/>
            <a:ext cx="2232025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一刹那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心动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小区</a:t>
            </a:r>
            <a:endParaRPr kumimoji="0" lang="en-US" altLang="zh-CN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愣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咚咚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感叹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不已</a:t>
            </a:r>
            <a:endParaRPr kumimoji="0" lang="en-US" altLang="zh-CN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kumimoji="0" lang="zh-CN" altLang="en-US" kern="0" dirty="0" smtClean="0">
                <a:solidFill>
                  <a:srgbClr val="000000"/>
                </a:solidFill>
              </a:rPr>
              <a:t>悄悄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1</a:t>
            </a:r>
            <a:r>
              <a:rPr lang="zh-CN" altLang="en-US" b="1" smtClean="0">
                <a:solidFill>
                  <a:schemeClr val="tx1"/>
                </a:solidFill>
              </a:rPr>
              <a:t>   不好</a:t>
            </a:r>
            <a:endParaRPr lang="en-US" altLang="zh-CN" b="1" smtClean="0">
              <a:solidFill>
                <a:schemeClr val="tx1"/>
              </a:solidFill>
            </a:endParaRPr>
          </a:p>
        </p:txBody>
      </p:sp>
      <p:sp>
        <p:nvSpPr>
          <p:cNvPr id="807939" name="Text Box 3"/>
          <p:cNvSpPr txBox="1">
            <a:spLocks noChangeArrowheads="1"/>
          </p:cNvSpPr>
          <p:nvPr/>
        </p:nvSpPr>
        <p:spPr bwMode="auto">
          <a:xfrm>
            <a:off x="468313" y="2046288"/>
            <a:ext cx="86756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buFont typeface="Wingdings" pitchFamily="2" charset="2"/>
              <a:buChar char="l"/>
            </a:pP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吃、</a:t>
            </a: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听、</a:t>
            </a: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玩儿</a:t>
            </a:r>
          </a:p>
          <a:p>
            <a:pPr eaLnBrk="1" hangingPunct="1">
              <a:buFont typeface="Wingdings" pitchFamily="2" charset="2"/>
              <a:buChar char="l"/>
            </a:pP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翻译、</a:t>
            </a: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学、</a:t>
            </a:r>
            <a:r>
              <a:rPr kumimoji="0" lang="zh-CN" altLang="en-US" b="1">
                <a:solidFill>
                  <a:srgbClr val="0000FF"/>
                </a:solidFill>
              </a:rPr>
              <a:t>不好</a:t>
            </a:r>
            <a:r>
              <a:rPr kumimoji="0" lang="zh-CN" altLang="en-US" b="1">
                <a:solidFill>
                  <a:srgbClr val="000000"/>
                </a:solidFill>
              </a:rPr>
              <a:t>写</a:t>
            </a:r>
            <a:endParaRPr kumimoji="0" lang="en-US" altLang="zh-CN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39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7130</TotalTime>
  <Words>1301</Words>
  <Application>Microsoft Office PowerPoint</Application>
  <PresentationFormat>Ekran Gösterisi (4:3)</PresentationFormat>
  <Paragraphs>149</Paragraphs>
  <Slides>19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6</vt:i4>
      </vt:variant>
      <vt:variant>
        <vt:lpstr>Slayt Başlıkları</vt:lpstr>
      </vt:variant>
      <vt:variant>
        <vt:i4>19</vt:i4>
      </vt:variant>
    </vt:vector>
  </HeadingPairs>
  <TitlesOfParts>
    <vt:vector size="33" baseType="lpstr">
      <vt:lpstr>楷体_GB2312</vt:lpstr>
      <vt:lpstr>宋体</vt:lpstr>
      <vt:lpstr>华文新魏</vt:lpstr>
      <vt:lpstr>楷体</vt:lpstr>
      <vt:lpstr>Arial</vt:lpstr>
      <vt:lpstr>Tahoma</vt:lpstr>
      <vt:lpstr>Times New Roman</vt:lpstr>
      <vt:lpstr>Wingdings</vt:lpstr>
      <vt:lpstr>Blends</vt:lpstr>
      <vt:lpstr>2_Blends</vt:lpstr>
      <vt:lpstr>5_Blends</vt:lpstr>
      <vt:lpstr>6_Blends</vt:lpstr>
      <vt:lpstr>1_Blends</vt:lpstr>
      <vt:lpstr>9_Blends</vt:lpstr>
      <vt:lpstr>PowerPoint Sunusu</vt:lpstr>
      <vt:lpstr>大不了</vt:lpstr>
      <vt:lpstr>离合词：当面</vt:lpstr>
      <vt:lpstr>        热心</vt:lpstr>
      <vt:lpstr>        烦恼</vt:lpstr>
      <vt:lpstr>挡箭牌</vt:lpstr>
      <vt:lpstr>借口</vt:lpstr>
      <vt:lpstr>生词</vt:lpstr>
      <vt:lpstr>语法1   不好</vt:lpstr>
      <vt:lpstr>语法1   不好</vt:lpstr>
      <vt:lpstr>即时练习</vt:lpstr>
      <vt:lpstr>语法2   于是</vt:lpstr>
      <vt:lpstr>即时练习</vt:lpstr>
      <vt:lpstr>练习：于是/所以</vt:lpstr>
      <vt:lpstr>语法3    忍不住</vt:lpstr>
      <vt:lpstr>即时练习</vt:lpstr>
      <vt:lpstr>课文</vt:lpstr>
      <vt:lpstr>小结；作业</vt:lpstr>
      <vt:lpstr>预习提纲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张凯 Kemal Can Çakmak</cp:lastModifiedBy>
  <cp:revision>929</cp:revision>
  <dcterms:created xsi:type="dcterms:W3CDTF">1601-01-01T00:00:00Z</dcterms:created>
  <dcterms:modified xsi:type="dcterms:W3CDTF">2014-09-13T09:05:00Z</dcterms:modified>
</cp:coreProperties>
</file>