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24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44DF1-3B86-4B46-90D5-9CBD9CCE48F2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172C0-FE5C-4B6B-8C6A-D6002C5D190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332EB-AA80-469E-BB28-42FE8D509116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69644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332EB-AA80-469E-BB28-42FE8D509116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869956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332EB-AA80-469E-BB28-42FE8D509116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085076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err="1" smtClean="0"/>
              <a:t>Fokal</a:t>
            </a:r>
            <a:r>
              <a:rPr lang="tr-TR" sz="1200" dirty="0" smtClean="0"/>
              <a:t> Adezyon:</a:t>
            </a:r>
            <a:r>
              <a:rPr lang="tr-TR" sz="1200" baseline="0" dirty="0" smtClean="0"/>
              <a:t> Hücre dışı </a:t>
            </a:r>
            <a:r>
              <a:rPr lang="tr-TR" sz="1200" baseline="0" dirty="0" err="1" smtClean="0"/>
              <a:t>matric</a:t>
            </a:r>
            <a:r>
              <a:rPr lang="tr-TR" sz="1200" baseline="0" dirty="0" smtClean="0"/>
              <a:t> ve </a:t>
            </a:r>
            <a:r>
              <a:rPr lang="tr-TR" sz="1200" baseline="0" dirty="0" err="1" smtClean="0"/>
              <a:t>etkieşimli</a:t>
            </a:r>
            <a:r>
              <a:rPr lang="tr-TR" sz="1200" baseline="0" dirty="0" smtClean="0"/>
              <a:t> bir hücre arasında mekanik kuvvet ve düzenleyici sinyallerin iletildiği büyük </a:t>
            </a:r>
            <a:r>
              <a:rPr lang="tr-TR" sz="1200" baseline="0" dirty="0" err="1" smtClean="0"/>
              <a:t>makromoleküler</a:t>
            </a:r>
            <a:r>
              <a:rPr lang="tr-TR" sz="1200" baseline="0" dirty="0" smtClean="0"/>
              <a:t> düzenekler.</a:t>
            </a:r>
          </a:p>
          <a:p>
            <a:r>
              <a:rPr lang="en-US" sz="1200" baseline="0" dirty="0" smtClean="0"/>
              <a:t>Focal Adhesion: Large macromolecular </a:t>
            </a:r>
            <a:r>
              <a:rPr lang="tr-TR" sz="1200" baseline="0" dirty="0" err="1" smtClean="0"/>
              <a:t>mechanisms</a:t>
            </a:r>
            <a:r>
              <a:rPr lang="en-US" sz="1200" baseline="0" dirty="0" smtClean="0"/>
              <a:t> in which the mechanical force and regulatory signals are transmitted between the extracellular matrix and an interactive cell.</a:t>
            </a:r>
            <a:endParaRPr lang="tr-TR" sz="1200" baseline="0" dirty="0" smtClean="0"/>
          </a:p>
          <a:p>
            <a:r>
              <a:rPr lang="en-US" sz="1200" dirty="0" err="1" smtClean="0"/>
              <a:t>RhoA</a:t>
            </a:r>
            <a:r>
              <a:rPr lang="en-US" sz="1200" dirty="0" smtClean="0"/>
              <a:t>, ROCK, and CSK </a:t>
            </a:r>
            <a:r>
              <a:rPr lang="tr-TR" sz="1200" dirty="0" smtClean="0"/>
              <a:t> </a:t>
            </a:r>
            <a:r>
              <a:rPr lang="tr-TR" sz="1200" dirty="0" err="1" smtClean="0"/>
              <a:t>are</a:t>
            </a:r>
            <a:r>
              <a:rPr lang="tr-TR" sz="1200" dirty="0" smtClean="0"/>
              <a:t> </a:t>
            </a:r>
            <a:r>
              <a:rPr lang="tr-TR" sz="1200" dirty="0" err="1" smtClean="0"/>
              <a:t>integrin</a:t>
            </a:r>
            <a:r>
              <a:rPr lang="tr-TR" sz="1200" dirty="0" smtClean="0"/>
              <a:t> </a:t>
            </a:r>
            <a:r>
              <a:rPr lang="tr-TR" sz="1200" dirty="0" err="1" smtClean="0"/>
              <a:t>mediated</a:t>
            </a:r>
            <a:r>
              <a:rPr lang="tr-TR" sz="1200" dirty="0" smtClean="0"/>
              <a:t> </a:t>
            </a:r>
            <a:r>
              <a:rPr lang="tr-TR" sz="1200" dirty="0" err="1" smtClean="0"/>
              <a:t>adhesion</a:t>
            </a:r>
            <a:r>
              <a:rPr lang="tr-TR" sz="1200" dirty="0" smtClean="0"/>
              <a:t> </a:t>
            </a:r>
            <a:r>
              <a:rPr lang="tr-TR" sz="1200" dirty="0" err="1" smtClean="0"/>
              <a:t>signalling</a:t>
            </a:r>
            <a:r>
              <a:rPr lang="tr-TR" sz="1200" dirty="0" smtClean="0"/>
              <a:t> </a:t>
            </a:r>
            <a:r>
              <a:rPr lang="tr-TR" sz="1200" dirty="0" err="1" smtClean="0"/>
              <a:t>and</a:t>
            </a:r>
            <a:r>
              <a:rPr lang="tr-TR" sz="1200" baseline="0" dirty="0" smtClean="0"/>
              <a:t> </a:t>
            </a:r>
            <a:r>
              <a:rPr lang="tr-TR" sz="1200" baseline="0" dirty="0" err="1" smtClean="0"/>
              <a:t>downstream</a:t>
            </a:r>
            <a:r>
              <a:rPr lang="tr-TR" sz="1200" baseline="0" dirty="0" smtClean="0"/>
              <a:t> </a:t>
            </a:r>
            <a:r>
              <a:rPr lang="tr-TR" sz="1200" baseline="0" dirty="0" err="1" smtClean="0"/>
              <a:t>effectors</a:t>
            </a:r>
            <a:endParaRPr lang="tr-TR" sz="1200" baseline="0" dirty="0" smtClean="0"/>
          </a:p>
          <a:p>
            <a:endParaRPr lang="tr-TR" sz="1200" baseline="0" dirty="0" smtClean="0"/>
          </a:p>
          <a:p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Integrin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mediated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adhesion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Fluorescent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microscopy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vinculin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stained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osteoblasts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cultured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planar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methyl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methacrylate) substrates. As the osteoblasts spread, the focal complexes present 8 hours after seeding were slowly replaced by focal adhesions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super mature adhesions by 36 hours. Boxed area shows sub nuclear adhesion formation on the cellular ventral membrane. Scale bar = 50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Images,69 reprinted from Biggs et al., The use of nanoscale topography to modulate the dynamics of adhesion formation in primary osteoblasts and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ERK/MAPK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STRO-1+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enriched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skeletal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Biomaterials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2009, 30(28), 5094–5103,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2009,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permission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Elsevier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332EB-AA80-469E-BB28-42FE8D509116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69184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actin cytoskeleton is a dynamic network made up of actin polymers and associated actin binding proteins.</a:t>
            </a:r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actin cytoskeleton was originally isolated as a component of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actomyosin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complex in muscle cells and was later identified as a component of all eukaryotic cells.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332EB-AA80-469E-BB28-42FE8D509116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547811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332EB-AA80-469E-BB28-42FE8D509116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8495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B28-01B7-4032-B5ED-CDAB6D6D364F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9ED53-1FC8-4356-A9D3-0E76D2F148B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B28-01B7-4032-B5ED-CDAB6D6D364F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9ED53-1FC8-4356-A9D3-0E76D2F148B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B28-01B7-4032-B5ED-CDAB6D6D364F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9ED53-1FC8-4356-A9D3-0E76D2F148B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B28-01B7-4032-B5ED-CDAB6D6D364F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9ED53-1FC8-4356-A9D3-0E76D2F148B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B28-01B7-4032-B5ED-CDAB6D6D364F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9ED53-1FC8-4356-A9D3-0E76D2F148B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B28-01B7-4032-B5ED-CDAB6D6D364F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9ED53-1FC8-4356-A9D3-0E76D2F148B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B28-01B7-4032-B5ED-CDAB6D6D364F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9ED53-1FC8-4356-A9D3-0E76D2F148B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B28-01B7-4032-B5ED-CDAB6D6D364F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9ED53-1FC8-4356-A9D3-0E76D2F148B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B28-01B7-4032-B5ED-CDAB6D6D364F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9ED53-1FC8-4356-A9D3-0E76D2F148B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B28-01B7-4032-B5ED-CDAB6D6D364F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9ED53-1FC8-4356-A9D3-0E76D2F148B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B28-01B7-4032-B5ED-CDAB6D6D364F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9ED53-1FC8-4356-A9D3-0E76D2F148B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08B28-01B7-4032-B5ED-CDAB6D6D364F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9ED53-1FC8-4356-A9D3-0E76D2F148BE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02386" y="512064"/>
            <a:ext cx="7543800" cy="1609344"/>
          </a:xfrm>
        </p:spPr>
        <p:txBody>
          <a:bodyPr>
            <a:normAutofit/>
          </a:bodyPr>
          <a:lstStyle/>
          <a:p>
            <a:r>
              <a:rPr lang="tr-TR" sz="3600" dirty="0" err="1" smtClean="0"/>
              <a:t>Nanotopography</a:t>
            </a:r>
            <a:r>
              <a:rPr lang="tr-TR" sz="3600" dirty="0" smtClean="0"/>
              <a:t> </a:t>
            </a:r>
            <a:r>
              <a:rPr lang="tr-TR" sz="3600" dirty="0" err="1" smtClean="0"/>
              <a:t>controls</a:t>
            </a:r>
            <a:r>
              <a:rPr lang="tr-TR" sz="3600" dirty="0" smtClean="0"/>
              <a:t> </a:t>
            </a:r>
            <a:r>
              <a:rPr lang="tr-TR" sz="3600" dirty="0" err="1" smtClean="0"/>
              <a:t>stem</a:t>
            </a:r>
            <a:r>
              <a:rPr lang="tr-TR" sz="3600" dirty="0" smtClean="0"/>
              <a:t> </a:t>
            </a:r>
            <a:r>
              <a:rPr lang="tr-TR" sz="3600" dirty="0" err="1" smtClean="0"/>
              <a:t>cells</a:t>
            </a:r>
            <a:r>
              <a:rPr lang="tr-TR" sz="3600" dirty="0" smtClean="0"/>
              <a:t> </a:t>
            </a:r>
            <a:r>
              <a:rPr lang="tr-TR" sz="3600" dirty="0" err="1" smtClean="0"/>
              <a:t>fate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79120" y="1717040"/>
            <a:ext cx="6513160" cy="4353560"/>
          </a:xfrm>
        </p:spPr>
        <p:txBody>
          <a:bodyPr>
            <a:normAutofit/>
          </a:bodyPr>
          <a:lstStyle/>
          <a:p>
            <a:endParaRPr lang="tr-TR" sz="2200" dirty="0" smtClean="0"/>
          </a:p>
          <a:p>
            <a:r>
              <a:rPr lang="tr-TR" sz="2200" dirty="0" err="1" smtClean="0"/>
              <a:t>Micrometer</a:t>
            </a:r>
            <a:r>
              <a:rPr lang="tr-TR" sz="2200" dirty="0" smtClean="0"/>
              <a:t> </a:t>
            </a:r>
            <a:r>
              <a:rPr lang="tr-TR" sz="2200" dirty="0" err="1"/>
              <a:t>and</a:t>
            </a:r>
            <a:r>
              <a:rPr lang="tr-TR" sz="2200" dirty="0"/>
              <a:t>/</a:t>
            </a:r>
            <a:r>
              <a:rPr lang="tr-TR" sz="2200" dirty="0" err="1"/>
              <a:t>or</a:t>
            </a:r>
            <a:r>
              <a:rPr lang="tr-TR" sz="2200" dirty="0"/>
              <a:t> </a:t>
            </a:r>
            <a:r>
              <a:rPr lang="tr-TR" sz="2200" dirty="0" err="1"/>
              <a:t>nanometer</a:t>
            </a:r>
            <a:r>
              <a:rPr lang="tr-TR" sz="2200" dirty="0"/>
              <a:t> </a:t>
            </a:r>
            <a:r>
              <a:rPr lang="tr-TR" sz="2200" dirty="0" err="1"/>
              <a:t>lengthscale</a:t>
            </a:r>
            <a:r>
              <a:rPr lang="tr-TR" sz="2200" dirty="0"/>
              <a:t>. </a:t>
            </a:r>
            <a:endParaRPr lang="tr-TR" sz="2200" dirty="0" smtClean="0"/>
          </a:p>
          <a:p>
            <a:r>
              <a:rPr lang="tr-TR" sz="2200" dirty="0" err="1" smtClean="0"/>
              <a:t>To</a:t>
            </a:r>
            <a:r>
              <a:rPr lang="tr-TR" sz="2200" dirty="0" smtClean="0"/>
              <a:t> </a:t>
            </a:r>
            <a:r>
              <a:rPr lang="en-US" sz="2200" dirty="0" smtClean="0"/>
              <a:t>control </a:t>
            </a:r>
            <a:r>
              <a:rPr lang="en-US" sz="2200" dirty="0" err="1"/>
              <a:t>nanotopographic</a:t>
            </a:r>
            <a:r>
              <a:rPr lang="en-US" sz="2200" dirty="0"/>
              <a:t> features of the local stem </a:t>
            </a:r>
            <a:r>
              <a:rPr lang="en-US" sz="2200" dirty="0" smtClean="0"/>
              <a:t>cell</a:t>
            </a:r>
            <a:r>
              <a:rPr lang="tr-TR" sz="2200" dirty="0" smtClean="0"/>
              <a:t> </a:t>
            </a:r>
            <a:r>
              <a:rPr lang="en-US" sz="2200" dirty="0" smtClean="0"/>
              <a:t>niche and regulate </a:t>
            </a:r>
            <a:r>
              <a:rPr lang="en-US" sz="2200" dirty="0"/>
              <a:t>stem </a:t>
            </a:r>
            <a:r>
              <a:rPr lang="en-US" sz="2200" dirty="0" smtClean="0"/>
              <a:t>cell</a:t>
            </a:r>
            <a:r>
              <a:rPr lang="tr-TR" sz="2200" dirty="0" smtClean="0"/>
              <a:t> </a:t>
            </a:r>
            <a:r>
              <a:rPr lang="en-US" sz="2200" dirty="0" smtClean="0"/>
              <a:t>fate </a:t>
            </a:r>
            <a:r>
              <a:rPr lang="en-US" sz="2200" dirty="0"/>
              <a:t>through synergistic regulations of </a:t>
            </a:r>
            <a:r>
              <a:rPr lang="en-US" sz="2200" dirty="0">
                <a:solidFill>
                  <a:srgbClr val="FF0000"/>
                </a:solidFill>
              </a:rPr>
              <a:t>stem cell </a:t>
            </a:r>
            <a:r>
              <a:rPr lang="en-US" sz="2200" dirty="0" smtClean="0">
                <a:solidFill>
                  <a:srgbClr val="FF0000"/>
                </a:solidFill>
              </a:rPr>
              <a:t>shape</a:t>
            </a:r>
            <a:r>
              <a:rPr lang="tr-TR" sz="2200" dirty="0" smtClean="0"/>
              <a:t>, </a:t>
            </a:r>
            <a:r>
              <a:rPr lang="tr-TR" sz="2200" dirty="0" err="1" smtClean="0">
                <a:solidFill>
                  <a:srgbClr val="00B0F0"/>
                </a:solidFill>
              </a:rPr>
              <a:t>cytoskeleton</a:t>
            </a:r>
            <a:r>
              <a:rPr lang="en-US" sz="2200" dirty="0" smtClean="0">
                <a:solidFill>
                  <a:srgbClr val="00B0F0"/>
                </a:solidFill>
              </a:rPr>
              <a:t> tension</a:t>
            </a:r>
            <a:r>
              <a:rPr lang="tr-TR" sz="2200" dirty="0" smtClean="0"/>
              <a:t>, </a:t>
            </a:r>
            <a:r>
              <a:rPr lang="en-US" sz="2200" dirty="0" smtClean="0">
                <a:solidFill>
                  <a:srgbClr val="00B050"/>
                </a:solidFill>
              </a:rPr>
              <a:t>integrin-mediated adhesion</a:t>
            </a:r>
            <a:r>
              <a:rPr lang="tr-TR" sz="2200" dirty="0" smtClean="0">
                <a:solidFill>
                  <a:srgbClr val="00B050"/>
                </a:solidFill>
              </a:rPr>
              <a:t> </a:t>
            </a:r>
            <a:r>
              <a:rPr lang="en-US" sz="2200" dirty="0" smtClean="0">
                <a:solidFill>
                  <a:srgbClr val="00B050"/>
                </a:solidFill>
              </a:rPr>
              <a:t>signaling</a:t>
            </a:r>
            <a:r>
              <a:rPr lang="tr-TR" sz="2200" dirty="0" smtClean="0"/>
              <a:t>, </a:t>
            </a:r>
            <a:r>
              <a:rPr lang="en-US" sz="2200" dirty="0" smtClean="0"/>
              <a:t>and </a:t>
            </a:r>
            <a:r>
              <a:rPr lang="en-US" sz="2200" dirty="0">
                <a:solidFill>
                  <a:srgbClr val="7030A0"/>
                </a:solidFill>
              </a:rPr>
              <a:t>nuclear </a:t>
            </a:r>
            <a:r>
              <a:rPr lang="en-US" sz="2200" dirty="0" smtClean="0">
                <a:solidFill>
                  <a:srgbClr val="7030A0"/>
                </a:solidFill>
              </a:rPr>
              <a:t>mechanics</a:t>
            </a:r>
            <a:r>
              <a:rPr lang="en-US" sz="2200" dirty="0" smtClean="0"/>
              <a:t>.</a:t>
            </a:r>
            <a:endParaRPr lang="tr-TR" sz="2200" dirty="0"/>
          </a:p>
        </p:txBody>
      </p:sp>
    </p:spTree>
    <p:extLst>
      <p:ext uri="{BB962C8B-B14F-4D97-AF65-F5344CB8AC3E}">
        <p14:creationId xmlns="" xmlns:p14="http://schemas.microsoft.com/office/powerpoint/2010/main" val="6468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dirty="0" err="1" smtClean="0"/>
              <a:t>Molecular</a:t>
            </a:r>
            <a:r>
              <a:rPr lang="tr-TR" sz="3600" dirty="0" smtClean="0"/>
              <a:t> </a:t>
            </a:r>
            <a:r>
              <a:rPr lang="tr-TR" sz="3600" dirty="0" err="1" smtClean="0"/>
              <a:t>insights</a:t>
            </a:r>
            <a:r>
              <a:rPr lang="tr-TR" sz="3600" dirty="0" smtClean="0"/>
              <a:t> </a:t>
            </a:r>
            <a:r>
              <a:rPr lang="tr-TR" sz="3600" dirty="0" err="1" smtClean="0"/>
              <a:t>for</a:t>
            </a:r>
            <a:r>
              <a:rPr lang="tr-TR" sz="3600" dirty="0" smtClean="0"/>
              <a:t> </a:t>
            </a:r>
            <a:r>
              <a:rPr lang="tr-TR" sz="3600" dirty="0" err="1" smtClean="0"/>
              <a:t>stem</a:t>
            </a:r>
            <a:r>
              <a:rPr lang="tr-TR" sz="3600" dirty="0" smtClean="0"/>
              <a:t> </a:t>
            </a:r>
            <a:r>
              <a:rPr lang="tr-TR" sz="3600" dirty="0" err="1" smtClean="0"/>
              <a:t>cell</a:t>
            </a:r>
            <a:r>
              <a:rPr lang="tr-TR" sz="3600" dirty="0" smtClean="0"/>
              <a:t> </a:t>
            </a:r>
            <a:r>
              <a:rPr lang="tr-TR" sz="3600" dirty="0" err="1" smtClean="0"/>
              <a:t>nanotopography</a:t>
            </a:r>
            <a:r>
              <a:rPr lang="tr-TR" sz="3600" dirty="0" smtClean="0"/>
              <a:t> </a:t>
            </a:r>
            <a:r>
              <a:rPr lang="tr-TR" sz="3600" dirty="0" err="1" smtClean="0"/>
              <a:t>sensitivity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07704" y="2006488"/>
            <a:ext cx="7236296" cy="3438452"/>
          </a:xfrm>
        </p:spPr>
        <p:txBody>
          <a:bodyPr>
            <a:normAutofit/>
          </a:bodyPr>
          <a:lstStyle/>
          <a:p>
            <a:r>
              <a:rPr lang="tr-TR" sz="2200" dirty="0" err="1" smtClean="0"/>
              <a:t>We</a:t>
            </a:r>
            <a:r>
              <a:rPr lang="tr-TR" sz="2200" dirty="0" smtClean="0"/>
              <a:t> </a:t>
            </a:r>
            <a:r>
              <a:rPr lang="tr-TR" sz="2200" dirty="0" err="1" smtClean="0"/>
              <a:t>will</a:t>
            </a:r>
            <a:r>
              <a:rPr lang="tr-TR" sz="2200" dirty="0" smtClean="0"/>
              <a:t> </a:t>
            </a:r>
            <a:r>
              <a:rPr lang="tr-TR" sz="2200" dirty="0" err="1" smtClean="0"/>
              <a:t>discuss</a:t>
            </a:r>
            <a:r>
              <a:rPr lang="tr-TR" sz="2200" dirty="0" smtClean="0"/>
              <a:t> how </a:t>
            </a:r>
            <a:r>
              <a:rPr lang="tr-TR" sz="2200" dirty="0" err="1" smtClean="0"/>
              <a:t>intracellular</a:t>
            </a:r>
            <a:r>
              <a:rPr lang="tr-TR" sz="2200" dirty="0" smtClean="0"/>
              <a:t> </a:t>
            </a:r>
            <a:r>
              <a:rPr lang="tr-TR" sz="2200" dirty="0" err="1"/>
              <a:t>signaling</a:t>
            </a:r>
            <a:r>
              <a:rPr lang="tr-TR" sz="2200" dirty="0"/>
              <a:t> </a:t>
            </a:r>
            <a:r>
              <a:rPr lang="tr-TR" sz="2200" dirty="0" err="1"/>
              <a:t>pathways</a:t>
            </a:r>
            <a:r>
              <a:rPr lang="tr-TR" sz="2200" dirty="0"/>
              <a:t> </a:t>
            </a:r>
            <a:r>
              <a:rPr lang="tr-TR" sz="2200" dirty="0" err="1"/>
              <a:t>downstream</a:t>
            </a:r>
            <a:r>
              <a:rPr lang="tr-TR" sz="2200" dirty="0"/>
              <a:t> of </a:t>
            </a:r>
            <a:r>
              <a:rPr lang="tr-TR" sz="2200" dirty="0" err="1" smtClean="0"/>
              <a:t>mechanosensory</a:t>
            </a:r>
            <a:r>
              <a:rPr lang="tr-TR" sz="2200" dirty="0" smtClean="0"/>
              <a:t> </a:t>
            </a:r>
            <a:r>
              <a:rPr lang="tr-TR" sz="2200" dirty="0" err="1" smtClean="0"/>
              <a:t>machineries</a:t>
            </a:r>
            <a:r>
              <a:rPr lang="tr-TR" sz="2200" dirty="0" smtClean="0"/>
              <a:t> </a:t>
            </a:r>
            <a:r>
              <a:rPr lang="tr-TR" sz="2200" dirty="0" err="1"/>
              <a:t>relay</a:t>
            </a:r>
            <a:r>
              <a:rPr lang="tr-TR" sz="2200" dirty="0"/>
              <a:t> </a:t>
            </a:r>
            <a:r>
              <a:rPr lang="tr-TR" sz="2200" dirty="0" err="1"/>
              <a:t>extracellular</a:t>
            </a:r>
            <a:r>
              <a:rPr lang="tr-TR" sz="2200" dirty="0"/>
              <a:t> </a:t>
            </a:r>
            <a:r>
              <a:rPr lang="tr-TR" sz="2200" dirty="0" err="1"/>
              <a:t>nanotopography</a:t>
            </a:r>
            <a:r>
              <a:rPr lang="tr-TR" sz="2200" dirty="0"/>
              <a:t> </a:t>
            </a:r>
            <a:r>
              <a:rPr lang="tr-TR" sz="2200" dirty="0" err="1" smtClean="0"/>
              <a:t>through</a:t>
            </a:r>
            <a:r>
              <a:rPr lang="tr-TR" sz="2200" dirty="0" smtClean="0"/>
              <a:t> </a:t>
            </a:r>
            <a:r>
              <a:rPr lang="tr-TR" sz="2200" dirty="0" err="1" smtClean="0">
                <a:solidFill>
                  <a:srgbClr val="FF0000"/>
                </a:solidFill>
              </a:rPr>
              <a:t>cytoplasmic</a:t>
            </a:r>
            <a:r>
              <a:rPr lang="tr-TR" sz="2200" dirty="0" smtClean="0">
                <a:solidFill>
                  <a:srgbClr val="FF0000"/>
                </a:solidFill>
              </a:rPr>
              <a:t> </a:t>
            </a:r>
            <a:r>
              <a:rPr lang="tr-TR" sz="2200" dirty="0" err="1">
                <a:solidFill>
                  <a:srgbClr val="FF0000"/>
                </a:solidFill>
              </a:rPr>
              <a:t>transducers</a:t>
            </a:r>
            <a:r>
              <a:rPr lang="tr-TR" sz="2200" dirty="0"/>
              <a:t>,</a:t>
            </a:r>
            <a:r>
              <a:rPr lang="tr-TR" sz="2200" dirty="0">
                <a:solidFill>
                  <a:srgbClr val="0070C0"/>
                </a:solidFill>
              </a:rPr>
              <a:t> </a:t>
            </a:r>
            <a:r>
              <a:rPr lang="tr-TR" sz="2200" dirty="0" err="1">
                <a:solidFill>
                  <a:srgbClr val="0070C0"/>
                </a:solidFill>
              </a:rPr>
              <a:t>cytoskeletal</a:t>
            </a:r>
            <a:r>
              <a:rPr lang="tr-TR" sz="2200" dirty="0">
                <a:solidFill>
                  <a:srgbClr val="0070C0"/>
                </a:solidFill>
              </a:rPr>
              <a:t> </a:t>
            </a:r>
            <a:r>
              <a:rPr lang="tr-TR" sz="2200" dirty="0" err="1">
                <a:solidFill>
                  <a:srgbClr val="0070C0"/>
                </a:solidFill>
              </a:rPr>
              <a:t>integrators</a:t>
            </a:r>
            <a:r>
              <a:rPr lang="tr-TR" sz="2200" dirty="0"/>
              <a:t>, </a:t>
            </a:r>
            <a:r>
              <a:rPr lang="tr-TR" sz="2200" dirty="0" err="1" smtClean="0"/>
              <a:t>and</a:t>
            </a:r>
            <a:r>
              <a:rPr lang="tr-TR" sz="2200" dirty="0" smtClean="0"/>
              <a:t> </a:t>
            </a:r>
            <a:r>
              <a:rPr lang="tr-TR" sz="2200" dirty="0" err="1" smtClean="0">
                <a:solidFill>
                  <a:srgbClr val="00B050"/>
                </a:solidFill>
              </a:rPr>
              <a:t>transcriptional</a:t>
            </a:r>
            <a:r>
              <a:rPr lang="tr-TR" sz="2200" dirty="0" smtClean="0">
                <a:solidFill>
                  <a:srgbClr val="00B050"/>
                </a:solidFill>
              </a:rPr>
              <a:t> </a:t>
            </a:r>
            <a:r>
              <a:rPr lang="tr-TR" sz="2200" dirty="0" err="1">
                <a:solidFill>
                  <a:srgbClr val="00B050"/>
                </a:solidFill>
              </a:rPr>
              <a:t>actuators</a:t>
            </a:r>
            <a:r>
              <a:rPr lang="tr-TR" sz="2200" dirty="0"/>
              <a:t>. </a:t>
            </a:r>
            <a:r>
              <a:rPr lang="tr-TR" sz="2200" dirty="0" err="1"/>
              <a:t>Such</a:t>
            </a:r>
            <a:r>
              <a:rPr lang="tr-TR" sz="2200" dirty="0"/>
              <a:t> an </a:t>
            </a:r>
            <a:r>
              <a:rPr lang="tr-TR" sz="2200" dirty="0" err="1"/>
              <a:t>integrated</a:t>
            </a:r>
            <a:r>
              <a:rPr lang="tr-TR" sz="2200" dirty="0"/>
              <a:t> </a:t>
            </a:r>
            <a:r>
              <a:rPr lang="tr-TR" sz="2200" dirty="0" err="1" smtClean="0"/>
              <a:t>mechanotransduction</a:t>
            </a:r>
            <a:r>
              <a:rPr lang="tr-TR" sz="2200" dirty="0" smtClean="0"/>
              <a:t> </a:t>
            </a:r>
            <a:r>
              <a:rPr lang="tr-TR" sz="2200" dirty="0"/>
              <a:t>network </a:t>
            </a:r>
            <a:r>
              <a:rPr lang="tr-TR" sz="2200" dirty="0" err="1"/>
              <a:t>may</a:t>
            </a:r>
            <a:r>
              <a:rPr lang="tr-TR" sz="2200" dirty="0"/>
              <a:t> </a:t>
            </a:r>
            <a:r>
              <a:rPr lang="tr-TR" sz="2200" dirty="0" err="1"/>
              <a:t>provide</a:t>
            </a:r>
            <a:r>
              <a:rPr lang="tr-TR" sz="2200" dirty="0"/>
              <a:t> a </a:t>
            </a:r>
            <a:r>
              <a:rPr lang="tr-TR" sz="2200" dirty="0" err="1"/>
              <a:t>roadmap</a:t>
            </a:r>
            <a:r>
              <a:rPr lang="tr-TR" sz="2200" dirty="0"/>
              <a:t> </a:t>
            </a:r>
            <a:r>
              <a:rPr lang="tr-TR" sz="2200" dirty="0" err="1"/>
              <a:t>for</a:t>
            </a:r>
            <a:r>
              <a:rPr lang="tr-TR" sz="2200" dirty="0"/>
              <a:t> </a:t>
            </a:r>
            <a:r>
              <a:rPr lang="tr-TR" sz="2200" dirty="0" err="1"/>
              <a:t>future</a:t>
            </a:r>
            <a:r>
              <a:rPr lang="tr-TR" sz="2200" dirty="0"/>
              <a:t> </a:t>
            </a:r>
            <a:r>
              <a:rPr lang="tr-TR" sz="2200" dirty="0" err="1" smtClean="0"/>
              <a:t>studies</a:t>
            </a:r>
            <a:r>
              <a:rPr lang="tr-TR" sz="2200" dirty="0" smtClean="0"/>
              <a:t> </a:t>
            </a:r>
            <a:r>
              <a:rPr lang="tr-TR" sz="2200" dirty="0" err="1" smtClean="0"/>
              <a:t>to</a:t>
            </a:r>
            <a:r>
              <a:rPr lang="tr-TR" sz="2200" dirty="0" smtClean="0"/>
              <a:t> </a:t>
            </a:r>
            <a:r>
              <a:rPr lang="tr-TR" sz="2200" dirty="0" err="1"/>
              <a:t>understand</a:t>
            </a:r>
            <a:r>
              <a:rPr lang="tr-TR" sz="2200" dirty="0"/>
              <a:t> </a:t>
            </a:r>
            <a:r>
              <a:rPr lang="tr-TR" sz="2200" dirty="0" err="1"/>
              <a:t>stem</a:t>
            </a:r>
            <a:r>
              <a:rPr lang="tr-TR" sz="2200" dirty="0"/>
              <a:t> </a:t>
            </a:r>
            <a:r>
              <a:rPr lang="tr-TR" sz="2200" dirty="0" err="1"/>
              <a:t>cell</a:t>
            </a:r>
            <a:r>
              <a:rPr lang="tr-TR" sz="2200" dirty="0"/>
              <a:t> </a:t>
            </a:r>
            <a:r>
              <a:rPr lang="tr-TR" sz="2200" dirty="0" err="1"/>
              <a:t>nanotopography</a:t>
            </a:r>
            <a:r>
              <a:rPr lang="tr-TR" sz="2200" dirty="0"/>
              <a:t> </a:t>
            </a:r>
            <a:r>
              <a:rPr lang="tr-TR" sz="2200" dirty="0" err="1" smtClean="0"/>
              <a:t>sensitivity</a:t>
            </a:r>
            <a:r>
              <a:rPr lang="tr-TR" sz="2200" dirty="0" smtClean="0"/>
              <a:t>.</a:t>
            </a:r>
            <a:endParaRPr lang="tr-TR" sz="22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4517721" y="4821099"/>
            <a:ext cx="5044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/>
              <a:t>Adhesion-based mechanosensors and </a:t>
            </a:r>
            <a:r>
              <a:rPr lang="tr-TR" sz="1600" b="1" dirty="0" smtClean="0"/>
              <a:t>cytoplasmic </a:t>
            </a:r>
            <a:r>
              <a:rPr lang="tr-TR" sz="1600" b="1" dirty="0" err="1" smtClean="0"/>
              <a:t>transducers</a:t>
            </a:r>
            <a:r>
              <a:rPr lang="tr-TR" sz="16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 err="1" smtClean="0"/>
              <a:t>Cytoskeletal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integrators</a:t>
            </a:r>
            <a:endParaRPr lang="tr-T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/>
              <a:t>Nuclear mechanosensors and </a:t>
            </a:r>
            <a:r>
              <a:rPr lang="tr-TR" sz="1600" b="1" dirty="0" smtClean="0"/>
              <a:t>transcriptional actuators</a:t>
            </a:r>
            <a:endParaRPr lang="tr-TR" sz="1600" dirty="0"/>
          </a:p>
        </p:txBody>
      </p:sp>
    </p:spTree>
    <p:extLst>
      <p:ext uri="{BB962C8B-B14F-4D97-AF65-F5344CB8AC3E}">
        <p14:creationId xmlns="" xmlns:p14="http://schemas.microsoft.com/office/powerpoint/2010/main" val="309354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2029" y="195843"/>
            <a:ext cx="4561113" cy="638883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19743" y="557963"/>
            <a:ext cx="3276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dirty="0" err="1">
                <a:solidFill>
                  <a:srgbClr val="000000"/>
                </a:solidFill>
                <a:latin typeface="LCGMP O+ Trebuchet MS"/>
              </a:rPr>
              <a:t>Nanotopography</a:t>
            </a:r>
            <a:r>
              <a:rPr lang="tr-TR" sz="2200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LCGMP O+ Trebuchet MS"/>
              </a:rPr>
              <a:t>regulates</a:t>
            </a:r>
            <a:r>
              <a:rPr lang="tr-TR" sz="2200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LCGMP O+ Trebuchet MS"/>
              </a:rPr>
              <a:t>ESCs</a:t>
            </a:r>
            <a:r>
              <a:rPr lang="tr-TR" sz="2200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LCGMP O+ Trebuchet MS"/>
              </a:rPr>
              <a:t>toward</a:t>
            </a:r>
            <a:r>
              <a:rPr lang="tr-TR" sz="2200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sz="2200" dirty="0" err="1" smtClean="0">
                <a:solidFill>
                  <a:srgbClr val="000000"/>
                </a:solidFill>
                <a:latin typeface="LCGMP O+ Trebuchet MS"/>
              </a:rPr>
              <a:t>osteogenic</a:t>
            </a:r>
            <a:r>
              <a:rPr lang="tr-TR" sz="2200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sz="2200" dirty="0" err="1" smtClean="0">
                <a:solidFill>
                  <a:srgbClr val="000000"/>
                </a:solidFill>
                <a:latin typeface="LCGMP O+ Trebuchet MS"/>
              </a:rPr>
              <a:t>lineage</a:t>
            </a:r>
            <a:r>
              <a:rPr lang="tr-TR" sz="2200" dirty="0" smtClean="0">
                <a:solidFill>
                  <a:srgbClr val="000000"/>
                </a:solidFill>
                <a:latin typeface="LCGMP O+ Trebuchet MS"/>
              </a:rPr>
              <a:t>.</a:t>
            </a:r>
          </a:p>
          <a:p>
            <a:r>
              <a:rPr lang="tr-TR" sz="2200" dirty="0" smtClean="0">
                <a:solidFill>
                  <a:srgbClr val="000000"/>
                </a:solidFill>
                <a:latin typeface="LCGMP O+ Trebuchet MS"/>
              </a:rPr>
              <a:t> </a:t>
            </a:r>
          </a:p>
          <a:p>
            <a:endParaRPr lang="tr-TR" sz="2200" dirty="0">
              <a:solidFill>
                <a:srgbClr val="000000"/>
              </a:solidFill>
              <a:latin typeface="LCGMP O+ Trebuchet MS"/>
            </a:endParaRPr>
          </a:p>
          <a:p>
            <a:r>
              <a:rPr lang="tr-TR" sz="2200" dirty="0" smtClean="0">
                <a:solidFill>
                  <a:srgbClr val="000000"/>
                </a:solidFill>
                <a:latin typeface="LCGMP O+ Trebuchet MS"/>
              </a:rPr>
              <a:t>(</a:t>
            </a:r>
            <a:r>
              <a:rPr lang="tr-TR" sz="2200" dirty="0">
                <a:solidFill>
                  <a:srgbClr val="000000"/>
                </a:solidFill>
                <a:latin typeface="LCGMP O+ Trebuchet MS"/>
              </a:rPr>
              <a:t>a) </a:t>
            </a:r>
            <a:r>
              <a:rPr lang="tr-TR" sz="2200" dirty="0" err="1">
                <a:solidFill>
                  <a:srgbClr val="000000"/>
                </a:solidFill>
                <a:latin typeface="LCGMP O+ Trebuchet MS"/>
              </a:rPr>
              <a:t>and</a:t>
            </a:r>
            <a:r>
              <a:rPr lang="tr-TR" sz="2200" dirty="0">
                <a:solidFill>
                  <a:srgbClr val="000000"/>
                </a:solidFill>
                <a:latin typeface="LCGMP O+ Trebuchet MS"/>
              </a:rPr>
              <a:t> (b) </a:t>
            </a:r>
            <a:r>
              <a:rPr lang="tr-TR" sz="2200" dirty="0" err="1">
                <a:solidFill>
                  <a:srgbClr val="000000"/>
                </a:solidFill>
                <a:latin typeface="LCGMP O+ Trebuchet MS"/>
              </a:rPr>
              <a:t>Enhancing</a:t>
            </a:r>
            <a:r>
              <a:rPr lang="tr-TR" sz="2200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LCGMP O+ Trebuchet MS"/>
              </a:rPr>
              <a:t>osteogenic</a:t>
            </a:r>
            <a:r>
              <a:rPr lang="tr-TR" sz="2200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LCGMP O+ Trebuchet MS"/>
              </a:rPr>
              <a:t>differentiation</a:t>
            </a:r>
            <a:r>
              <a:rPr lang="tr-TR" sz="2200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sz="2200" dirty="0" smtClean="0">
                <a:solidFill>
                  <a:srgbClr val="000000"/>
                </a:solidFill>
                <a:latin typeface="LCGMP O+ Trebuchet MS"/>
              </a:rPr>
              <a:t>of </a:t>
            </a:r>
            <a:r>
              <a:rPr lang="tr-TR" sz="2200" dirty="0" err="1" smtClean="0">
                <a:solidFill>
                  <a:srgbClr val="000000"/>
                </a:solidFill>
                <a:latin typeface="LCGMP O+ Trebuchet MS"/>
              </a:rPr>
              <a:t>mouse</a:t>
            </a:r>
            <a:r>
              <a:rPr lang="tr-TR" sz="2200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LCGMP O+ Trebuchet MS"/>
              </a:rPr>
              <a:t>ESCs</a:t>
            </a:r>
            <a:r>
              <a:rPr lang="tr-TR" sz="2200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LCGMP O+ Trebuchet MS"/>
              </a:rPr>
              <a:t>by</a:t>
            </a:r>
            <a:r>
              <a:rPr lang="tr-TR" sz="2200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LCGMP O+ Trebuchet MS"/>
              </a:rPr>
              <a:t>nanofibers</a:t>
            </a:r>
            <a:r>
              <a:rPr lang="tr-TR" sz="2200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sz="2200" dirty="0" err="1" smtClean="0">
                <a:solidFill>
                  <a:srgbClr val="000000"/>
                </a:solidFill>
                <a:latin typeface="LCGMP O+ Trebuchet MS"/>
              </a:rPr>
              <a:t>matrix</a:t>
            </a:r>
            <a:r>
              <a:rPr lang="tr-TR" sz="2200" dirty="0" smtClean="0">
                <a:solidFill>
                  <a:srgbClr val="000000"/>
                </a:solidFill>
                <a:latin typeface="LCGMP O+ Trebuchet MS"/>
              </a:rPr>
              <a:t>.</a:t>
            </a:r>
            <a:endParaRPr lang="tr-TR" sz="2200" dirty="0"/>
          </a:p>
        </p:txBody>
      </p:sp>
      <p:sp>
        <p:nvSpPr>
          <p:cNvPr id="6" name="Dikdörtgen 5"/>
          <p:cNvSpPr/>
          <p:nvPr/>
        </p:nvSpPr>
        <p:spPr>
          <a:xfrm>
            <a:off x="119743" y="4406525"/>
            <a:ext cx="3200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LCGMP O+ Trebuchet MS"/>
              </a:rPr>
              <a:t>(c) and (d) </a:t>
            </a:r>
            <a:r>
              <a:rPr lang="en-US" sz="2200" dirty="0" err="1">
                <a:solidFill>
                  <a:srgbClr val="000000"/>
                </a:solidFill>
                <a:latin typeface="LCGMP O+ Trebuchet MS"/>
              </a:rPr>
              <a:t>Nanopit</a:t>
            </a:r>
            <a:r>
              <a:rPr lang="en-US" sz="2200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LCGMP O+ Trebuchet MS"/>
              </a:rPr>
              <a:t>surfaces</a:t>
            </a:r>
            <a:r>
              <a:rPr lang="tr-TR" sz="2200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LCGMP O+ Trebuchet MS"/>
              </a:rPr>
              <a:t>augment </a:t>
            </a:r>
            <a:r>
              <a:rPr lang="en-US" sz="2200" dirty="0">
                <a:solidFill>
                  <a:srgbClr val="000000"/>
                </a:solidFill>
                <a:latin typeface="LCGMP O+ Trebuchet MS"/>
              </a:rPr>
              <a:t>mesenchymal differentiation of Human </a:t>
            </a:r>
            <a:r>
              <a:rPr lang="en-US" sz="2200" dirty="0" smtClean="0">
                <a:solidFill>
                  <a:srgbClr val="000000"/>
                </a:solidFill>
                <a:latin typeface="LCGMP O+ Trebuchet MS"/>
              </a:rPr>
              <a:t>ESCs</a:t>
            </a:r>
            <a:r>
              <a:rPr lang="tr-TR" sz="2200" dirty="0" smtClean="0">
                <a:solidFill>
                  <a:srgbClr val="000000"/>
                </a:solidFill>
                <a:latin typeface="LCGMP O+ Trebuchet MS"/>
              </a:rPr>
              <a:t>.</a:t>
            </a:r>
            <a:r>
              <a:rPr lang="en-US" sz="2200" dirty="0" smtClean="0">
                <a:solidFill>
                  <a:srgbClr val="000000"/>
                </a:solidFill>
                <a:latin typeface="LCGMP O+ Trebuchet MS"/>
              </a:rPr>
              <a:t> </a:t>
            </a:r>
            <a:endParaRPr lang="tr-TR" sz="2200" dirty="0"/>
          </a:p>
        </p:txBody>
      </p:sp>
    </p:spTree>
    <p:extLst>
      <p:ext uri="{BB962C8B-B14F-4D97-AF65-F5344CB8AC3E}">
        <p14:creationId xmlns="" xmlns:p14="http://schemas.microsoft.com/office/powerpoint/2010/main" val="35568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68832" y="232289"/>
            <a:ext cx="7543800" cy="1609344"/>
          </a:xfrm>
        </p:spPr>
        <p:txBody>
          <a:bodyPr>
            <a:noAutofit/>
          </a:bodyPr>
          <a:lstStyle/>
          <a:p>
            <a:r>
              <a:rPr lang="tr-TR" sz="3600" dirty="0" err="1"/>
              <a:t>Adhesion-based</a:t>
            </a:r>
            <a:r>
              <a:rPr lang="tr-TR" sz="3600" dirty="0"/>
              <a:t> </a:t>
            </a:r>
            <a:r>
              <a:rPr lang="tr-TR" sz="3600" dirty="0" err="1"/>
              <a:t>mechanosensors</a:t>
            </a:r>
            <a:r>
              <a:rPr lang="tr-TR" sz="3600" dirty="0"/>
              <a:t> </a:t>
            </a:r>
            <a:r>
              <a:rPr lang="tr-TR" sz="3600" dirty="0" err="1"/>
              <a:t>and</a:t>
            </a:r>
            <a:r>
              <a:rPr lang="tr-TR" sz="3600" dirty="0"/>
              <a:t> </a:t>
            </a:r>
            <a:r>
              <a:rPr lang="tr-TR" sz="3600" dirty="0" err="1" smtClean="0"/>
              <a:t>cytoplasmic</a:t>
            </a:r>
            <a:r>
              <a:rPr lang="tr-TR" sz="3600" dirty="0" smtClean="0"/>
              <a:t> </a:t>
            </a:r>
            <a:r>
              <a:rPr lang="tr-TR" sz="3600" dirty="0" err="1" smtClean="0"/>
              <a:t>transducers</a:t>
            </a:r>
            <a:r>
              <a:rPr lang="tr-TR" sz="3600" dirty="0" smtClean="0"/>
              <a:t> </a:t>
            </a:r>
            <a:r>
              <a:rPr lang="tr-TR" sz="3600" dirty="0"/>
              <a:t/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6738" y="1416569"/>
            <a:ext cx="6413120" cy="5299191"/>
          </a:xfrm>
        </p:spPr>
        <p:txBody>
          <a:bodyPr>
            <a:noAutofit/>
          </a:bodyPr>
          <a:lstStyle/>
          <a:p>
            <a:r>
              <a:rPr lang="tr-TR" sz="2200" dirty="0" smtClean="0"/>
              <a:t>F</a:t>
            </a:r>
            <a:r>
              <a:rPr lang="en-US" sz="2200" dirty="0" err="1" smtClean="0"/>
              <a:t>unctional</a:t>
            </a:r>
            <a:r>
              <a:rPr lang="en-US" sz="2200" dirty="0" smtClean="0"/>
              <a:t> </a:t>
            </a:r>
            <a:r>
              <a:rPr lang="en-US" sz="2200" dirty="0"/>
              <a:t>regulation of adult stem cells through</a:t>
            </a:r>
            <a:r>
              <a:rPr lang="en-US" sz="2200" dirty="0">
                <a:solidFill>
                  <a:srgbClr val="B15E97"/>
                </a:solidFill>
              </a:rPr>
              <a:t> </a:t>
            </a:r>
            <a:r>
              <a:rPr lang="en-US" sz="2200" dirty="0" smtClean="0">
                <a:solidFill>
                  <a:srgbClr val="B15E97"/>
                </a:solidFill>
              </a:rPr>
              <a:t>integrin</a:t>
            </a:r>
            <a:r>
              <a:rPr lang="tr-TR" sz="2200" dirty="0" smtClean="0">
                <a:solidFill>
                  <a:srgbClr val="B15E97"/>
                </a:solidFill>
              </a:rPr>
              <a:t> </a:t>
            </a:r>
            <a:r>
              <a:rPr lang="en-US" sz="2200" dirty="0" smtClean="0">
                <a:solidFill>
                  <a:srgbClr val="B15E97"/>
                </a:solidFill>
              </a:rPr>
              <a:t>mediated </a:t>
            </a:r>
            <a:r>
              <a:rPr lang="en-US" sz="2200" dirty="0">
                <a:solidFill>
                  <a:srgbClr val="B15E97"/>
                </a:solidFill>
              </a:rPr>
              <a:t>adhesion </a:t>
            </a:r>
            <a:r>
              <a:rPr lang="en-US" sz="2200" dirty="0" smtClean="0">
                <a:solidFill>
                  <a:srgbClr val="B15E97"/>
                </a:solidFill>
              </a:rPr>
              <a:t>signaling</a:t>
            </a:r>
            <a:r>
              <a:rPr lang="tr-TR" sz="2200" dirty="0" smtClean="0">
                <a:solidFill>
                  <a:srgbClr val="B15E97"/>
                </a:solidFill>
              </a:rPr>
              <a:t>.</a:t>
            </a:r>
          </a:p>
          <a:p>
            <a:r>
              <a:rPr lang="en-US" sz="2200" dirty="0">
                <a:solidFill>
                  <a:srgbClr val="00B050"/>
                </a:solidFill>
              </a:rPr>
              <a:t>FA formation </a:t>
            </a:r>
            <a:r>
              <a:rPr lang="en-US" sz="2200" dirty="0"/>
              <a:t>is sensitive to spatial </a:t>
            </a:r>
            <a:r>
              <a:rPr lang="en-US" sz="2200" dirty="0" smtClean="0"/>
              <a:t>arrangement </a:t>
            </a:r>
            <a:r>
              <a:rPr lang="en-US" sz="2200" dirty="0"/>
              <a:t>and presentation of </a:t>
            </a:r>
            <a:r>
              <a:rPr lang="en-US" sz="2200" dirty="0" smtClean="0"/>
              <a:t>ECM ligands</a:t>
            </a:r>
            <a:r>
              <a:rPr lang="tr-TR" sz="2200" dirty="0" smtClean="0"/>
              <a:t>.</a:t>
            </a:r>
          </a:p>
          <a:p>
            <a:r>
              <a:rPr lang="tr-TR" sz="2200" dirty="0" smtClean="0">
                <a:solidFill>
                  <a:srgbClr val="6600CC"/>
                </a:solidFill>
              </a:rPr>
              <a:t>T</a:t>
            </a:r>
            <a:r>
              <a:rPr lang="en-US" sz="2200" dirty="0" smtClean="0">
                <a:solidFill>
                  <a:srgbClr val="6600CC"/>
                </a:solidFill>
              </a:rPr>
              <a:t>he effect</a:t>
            </a:r>
            <a:r>
              <a:rPr lang="tr-TR" sz="2200" dirty="0" smtClean="0">
                <a:solidFill>
                  <a:srgbClr val="6600CC"/>
                </a:solidFill>
              </a:rPr>
              <a:t> </a:t>
            </a:r>
            <a:r>
              <a:rPr lang="en-US" sz="2200" dirty="0" smtClean="0">
                <a:solidFill>
                  <a:srgbClr val="6600CC"/>
                </a:solidFill>
              </a:rPr>
              <a:t>of </a:t>
            </a:r>
            <a:r>
              <a:rPr lang="en-US" sz="2200" dirty="0" err="1">
                <a:solidFill>
                  <a:srgbClr val="6600CC"/>
                </a:solidFill>
              </a:rPr>
              <a:t>nanotopography</a:t>
            </a:r>
            <a:r>
              <a:rPr lang="en-US" sz="2200" dirty="0">
                <a:solidFill>
                  <a:srgbClr val="6600CC"/>
                </a:solidFill>
              </a:rPr>
              <a:t> </a:t>
            </a:r>
            <a:r>
              <a:rPr lang="en-US" sz="2200" dirty="0"/>
              <a:t>on ligand spacing/density and </a:t>
            </a:r>
            <a:r>
              <a:rPr lang="en-US" sz="2200" dirty="0" smtClean="0"/>
              <a:t>local</a:t>
            </a:r>
            <a:r>
              <a:rPr lang="tr-TR" sz="2200" dirty="0" smtClean="0"/>
              <a:t> </a:t>
            </a:r>
            <a:r>
              <a:rPr lang="en-US" sz="2200" dirty="0" smtClean="0"/>
              <a:t>order/disorder </a:t>
            </a:r>
            <a:r>
              <a:rPr lang="en-US" sz="2200" dirty="0"/>
              <a:t>and thus integrin clustering and </a:t>
            </a:r>
            <a:r>
              <a:rPr lang="en-US" sz="2200" dirty="0" smtClean="0"/>
              <a:t>downstream</a:t>
            </a:r>
            <a:r>
              <a:rPr lang="tr-TR" sz="2200" dirty="0" smtClean="0"/>
              <a:t> </a:t>
            </a:r>
            <a:r>
              <a:rPr lang="en-US" sz="2200" dirty="0" smtClean="0"/>
              <a:t>stem </a:t>
            </a:r>
            <a:r>
              <a:rPr lang="en-US" sz="2200" dirty="0"/>
              <a:t>cell behaviors. </a:t>
            </a:r>
            <a:endParaRPr lang="tr-TR" sz="2200" dirty="0" smtClean="0"/>
          </a:p>
          <a:p>
            <a:r>
              <a:rPr lang="tr-TR" sz="2200" dirty="0" err="1" smtClean="0"/>
              <a:t>Nanotopographical</a:t>
            </a:r>
            <a:r>
              <a:rPr lang="tr-TR" sz="2200" dirty="0" smtClean="0"/>
              <a:t> </a:t>
            </a:r>
            <a:r>
              <a:rPr lang="tr-TR" sz="2200" dirty="0" err="1" smtClean="0"/>
              <a:t>substrates</a:t>
            </a:r>
            <a:r>
              <a:rPr lang="tr-TR" sz="2200" dirty="0" smtClean="0"/>
              <a:t> </a:t>
            </a:r>
            <a:r>
              <a:rPr lang="tr-TR" sz="2200" dirty="0" err="1"/>
              <a:t>could</a:t>
            </a:r>
            <a:r>
              <a:rPr lang="tr-TR" sz="2200" dirty="0"/>
              <a:t> </a:t>
            </a:r>
            <a:r>
              <a:rPr lang="tr-TR" sz="2200" dirty="0" err="1"/>
              <a:t>promote</a:t>
            </a:r>
            <a:r>
              <a:rPr lang="tr-TR" sz="2200" dirty="0"/>
              <a:t> </a:t>
            </a:r>
            <a:r>
              <a:rPr lang="tr-TR" sz="2200" dirty="0" smtClean="0"/>
              <a:t>FAK(</a:t>
            </a:r>
            <a:r>
              <a:rPr lang="tr-TR" sz="2200" dirty="0" err="1" smtClean="0"/>
              <a:t>fo</a:t>
            </a:r>
            <a:r>
              <a:rPr lang="tr-TR" sz="2200" dirty="0" smtClean="0"/>
              <a:t>. ad. </a:t>
            </a:r>
            <a:r>
              <a:rPr lang="tr-TR" sz="2200" dirty="0" err="1"/>
              <a:t>k</a:t>
            </a:r>
            <a:r>
              <a:rPr lang="tr-TR" sz="2200" dirty="0" err="1" smtClean="0"/>
              <a:t>inase</a:t>
            </a:r>
            <a:r>
              <a:rPr lang="tr-TR" sz="2200" dirty="0" smtClean="0"/>
              <a:t>)  </a:t>
            </a:r>
            <a:r>
              <a:rPr lang="tr-TR" sz="2200" dirty="0" err="1" smtClean="0"/>
              <a:t>phosphorylation</a:t>
            </a:r>
            <a:r>
              <a:rPr lang="tr-TR" sz="2200" dirty="0" smtClean="0"/>
              <a:t>. </a:t>
            </a:r>
            <a:r>
              <a:rPr lang="tr-TR" sz="2200" dirty="0" err="1" smtClean="0"/>
              <a:t>However</a:t>
            </a:r>
            <a:r>
              <a:rPr lang="tr-TR" sz="2200" dirty="0"/>
              <a:t>, </a:t>
            </a:r>
            <a:r>
              <a:rPr lang="tr-TR" sz="2200" dirty="0" err="1" smtClean="0"/>
              <a:t>maximal</a:t>
            </a:r>
            <a:r>
              <a:rPr lang="tr-TR" sz="2200" dirty="0" smtClean="0"/>
              <a:t> FAK </a:t>
            </a:r>
            <a:r>
              <a:rPr lang="tr-TR" sz="2200" dirty="0" err="1"/>
              <a:t>phosphorylation</a:t>
            </a:r>
            <a:r>
              <a:rPr lang="tr-TR" sz="2200" dirty="0"/>
              <a:t> </a:t>
            </a:r>
            <a:r>
              <a:rPr lang="tr-TR" sz="2200" dirty="0" err="1"/>
              <a:t>and</a:t>
            </a:r>
            <a:r>
              <a:rPr lang="tr-TR" sz="2200" dirty="0"/>
              <a:t> </a:t>
            </a:r>
            <a:r>
              <a:rPr lang="tr-TR" sz="2200" dirty="0" err="1"/>
              <a:t>activation</a:t>
            </a:r>
            <a:r>
              <a:rPr lang="tr-TR" sz="2200" dirty="0"/>
              <a:t> </a:t>
            </a:r>
            <a:r>
              <a:rPr lang="tr-TR" sz="2200" dirty="0" err="1"/>
              <a:t>might</a:t>
            </a:r>
            <a:r>
              <a:rPr lang="tr-TR" sz="2200" dirty="0"/>
              <a:t> </a:t>
            </a:r>
            <a:r>
              <a:rPr lang="tr-TR" sz="2200" dirty="0" err="1"/>
              <a:t>occur</a:t>
            </a:r>
            <a:r>
              <a:rPr lang="tr-TR" sz="2200" dirty="0"/>
              <a:t> at </a:t>
            </a:r>
            <a:r>
              <a:rPr lang="tr-TR" sz="2200" dirty="0" smtClean="0"/>
              <a:t>an </a:t>
            </a:r>
            <a:r>
              <a:rPr lang="tr-TR" sz="2200" dirty="0" err="1" smtClean="0"/>
              <a:t>intermediate</a:t>
            </a:r>
            <a:r>
              <a:rPr lang="tr-TR" sz="2200" dirty="0" smtClean="0"/>
              <a:t> </a:t>
            </a:r>
            <a:r>
              <a:rPr lang="tr-TR" sz="2200" dirty="0" err="1"/>
              <a:t>nanotopographic</a:t>
            </a:r>
            <a:r>
              <a:rPr lang="tr-TR" sz="2200" dirty="0"/>
              <a:t> </a:t>
            </a:r>
            <a:r>
              <a:rPr lang="tr-TR" sz="2200" dirty="0" err="1"/>
              <a:t>level</a:t>
            </a:r>
            <a:r>
              <a:rPr lang="tr-TR" sz="2200" dirty="0" smtClean="0"/>
              <a:t>.</a:t>
            </a:r>
          </a:p>
          <a:p>
            <a:r>
              <a:rPr lang="en-US" sz="2200" dirty="0" err="1" smtClean="0"/>
              <a:t>RhoA</a:t>
            </a:r>
            <a:r>
              <a:rPr lang="en-US" sz="2200" dirty="0"/>
              <a:t>, ROCK, and CSK contractility as an interconnected</a:t>
            </a:r>
            <a:r>
              <a:rPr lang="en-US" sz="2200" dirty="0" smtClean="0"/>
              <a:t>,</a:t>
            </a:r>
            <a:r>
              <a:rPr lang="tr-TR" sz="2200" dirty="0" smtClean="0"/>
              <a:t> </a:t>
            </a:r>
            <a:r>
              <a:rPr lang="en-US" sz="2200" dirty="0" smtClean="0"/>
              <a:t>tripartite </a:t>
            </a:r>
            <a:r>
              <a:rPr lang="en-US" sz="2200" dirty="0"/>
              <a:t>module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responsible for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nanotopography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sensitivity.</a:t>
            </a:r>
            <a:r>
              <a:rPr lang="tr-TR" sz="2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r>
              <a:rPr lang="en-US" sz="2200" dirty="0" smtClean="0"/>
              <a:t>However</a:t>
            </a:r>
            <a:r>
              <a:rPr lang="en-US" sz="2200" dirty="0"/>
              <a:t>,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it is still unclear </a:t>
            </a:r>
            <a:r>
              <a:rPr lang="en-US" sz="2200" dirty="0" smtClean="0"/>
              <a:t>whether</a:t>
            </a:r>
            <a:r>
              <a:rPr lang="tr-TR" sz="2200" dirty="0" smtClean="0"/>
              <a:t> </a:t>
            </a:r>
            <a:r>
              <a:rPr lang="en-US" sz="2200" dirty="0" smtClean="0"/>
              <a:t>such </a:t>
            </a:r>
            <a:r>
              <a:rPr lang="en-US" sz="2200" dirty="0" err="1" smtClean="0"/>
              <a:t>nanotopography</a:t>
            </a:r>
            <a:r>
              <a:rPr lang="tr-TR" sz="2200" dirty="0"/>
              <a:t> </a:t>
            </a:r>
            <a:r>
              <a:rPr lang="en-US" sz="2200" dirty="0" smtClean="0"/>
              <a:t>regulated </a:t>
            </a:r>
            <a:r>
              <a:rPr lang="en-US" sz="2200" dirty="0"/>
              <a:t>CSK contractility is </a:t>
            </a:r>
            <a:r>
              <a:rPr lang="en-US" sz="2200" dirty="0" smtClean="0"/>
              <a:t>mediated </a:t>
            </a:r>
            <a:r>
              <a:rPr lang="en-US" sz="2200" dirty="0"/>
              <a:t>directly through the </a:t>
            </a:r>
            <a:r>
              <a:rPr lang="en-US" sz="2200" dirty="0" err="1"/>
              <a:t>RhoA</a:t>
            </a:r>
            <a:r>
              <a:rPr lang="en-US" sz="2200" dirty="0"/>
              <a:t>/ROCK pathway.</a:t>
            </a:r>
            <a:endParaRPr lang="tr-TR" sz="2200" dirty="0" smtClean="0"/>
          </a:p>
          <a:p>
            <a:endParaRPr lang="tr-TR" sz="2200" dirty="0" smtClean="0"/>
          </a:p>
          <a:p>
            <a:endParaRPr lang="tr-TR" sz="2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/>
          <a:srcRect l="21500" t="53259" r="57334" b="18149"/>
          <a:stretch/>
        </p:blipFill>
        <p:spPr>
          <a:xfrm>
            <a:off x="6429033" y="1036962"/>
            <a:ext cx="2364691" cy="2395723"/>
          </a:xfrm>
          <a:prstGeom prst="rect">
            <a:avLst/>
          </a:prstGeom>
        </p:spPr>
      </p:pic>
      <p:pic>
        <p:nvPicPr>
          <p:cNvPr id="1026" name="Picture 2" descr="Image result for focal adhesion gif&quot;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819" y="3554378"/>
            <a:ext cx="2001118" cy="26681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729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1" y="367436"/>
            <a:ext cx="4824883" cy="541605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02359" y="367436"/>
            <a:ext cx="210744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Both"/>
            </a:pP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TiO</a:t>
            </a:r>
            <a:r>
              <a:rPr lang="tr-TR" sz="800" dirty="0" smtClean="0">
                <a:solidFill>
                  <a:srgbClr val="000000"/>
                </a:solidFill>
                <a:latin typeface="LCGMP O+ Trebuchet MS"/>
              </a:rPr>
              <a:t>2  </a:t>
            </a:r>
            <a:r>
              <a:rPr lang="tr-TR" dirty="0" err="1" smtClean="0">
                <a:solidFill>
                  <a:srgbClr val="000000"/>
                </a:solidFill>
                <a:latin typeface="LCGMP O+ Trebuchet MS"/>
              </a:rPr>
              <a:t>tube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diameter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15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nm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promoted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the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growth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of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large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FAs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and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prominent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F-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actin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stress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LCGMP O+ Trebuchet MS"/>
              </a:rPr>
              <a:t>fibers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in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MSCs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;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while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LCGMP O+ Trebuchet MS"/>
              </a:rPr>
              <a:t>diameter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100 </a:t>
            </a:r>
            <a:r>
              <a:rPr lang="tr-TR" dirty="0" err="1" smtClean="0">
                <a:solidFill>
                  <a:srgbClr val="000000"/>
                </a:solidFill>
                <a:latin typeface="LCGMP O+ Trebuchet MS"/>
              </a:rPr>
              <a:t>nm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LCGMP O+ Trebuchet MS"/>
              </a:rPr>
              <a:t>inhibited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FA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maturation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and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resulted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in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diffusive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actin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staining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. </a:t>
            </a:r>
            <a:endParaRPr lang="tr-TR" dirty="0" smtClean="0">
              <a:solidFill>
                <a:srgbClr val="000000"/>
              </a:solidFill>
              <a:latin typeface="LCGMP O+ Trebuchet MS"/>
            </a:endParaRPr>
          </a:p>
          <a:p>
            <a:endParaRPr lang="tr-TR" dirty="0">
              <a:solidFill>
                <a:srgbClr val="000000"/>
              </a:solidFill>
              <a:latin typeface="LCGMP O+ Trebuchet MS"/>
            </a:endParaRPr>
          </a:p>
          <a:p>
            <a:pPr marL="342900" indent="-342900">
              <a:buAutoNum type="alphaLcParenBoth"/>
            </a:pPr>
            <a:r>
              <a:rPr lang="tr-TR" dirty="0" err="1" smtClean="0">
                <a:solidFill>
                  <a:srgbClr val="000000"/>
                </a:solidFill>
                <a:latin typeface="LCGMP O+ Trebuchet MS"/>
              </a:rPr>
              <a:t>Density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of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FAs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(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middle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)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and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el-GR" dirty="0"/>
              <a:t>β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1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integrin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clustering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was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LCGMP O+ Trebuchet MS"/>
              </a:rPr>
              <a:t>much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LCGMP O+ Trebuchet MS"/>
              </a:rPr>
              <a:t>higher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on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nanotube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arrays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of 15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nm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diameter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 TiO</a:t>
            </a:r>
            <a:r>
              <a:rPr lang="tr-TR" sz="800" dirty="0">
                <a:solidFill>
                  <a:srgbClr val="000000"/>
                </a:solidFill>
                <a:latin typeface="LCGMP O+ Trebuchet MS"/>
              </a:rPr>
              <a:t>2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LCGMP O+ Trebuchet MS"/>
              </a:rPr>
              <a:t>nanotubes</a:t>
            </a:r>
            <a:r>
              <a:rPr lang="tr-TR" dirty="0">
                <a:solidFill>
                  <a:srgbClr val="000000"/>
                </a:solidFill>
                <a:latin typeface="LCGMP O+ Trebuchet MS"/>
              </a:rPr>
              <a:t>. 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7034683" y="331879"/>
            <a:ext cx="21093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CGMP O+ Trebuchet MS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LCGMP O+ Trebuchet MS"/>
              </a:rPr>
              <a:t>b)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CGMP O+ Trebuchet MS"/>
              </a:rPr>
              <a:t>Immunofluorescence </a:t>
            </a:r>
            <a:r>
              <a:rPr lang="en-US" dirty="0">
                <a:solidFill>
                  <a:srgbClr val="000000"/>
                </a:solidFill>
                <a:latin typeface="LCGMP O+ Trebuchet MS"/>
              </a:rPr>
              <a:t>images showing </a:t>
            </a:r>
            <a:r>
              <a:rPr lang="en-US" dirty="0">
                <a:solidFill>
                  <a:srgbClr val="00B050"/>
                </a:solidFill>
                <a:latin typeface="LCGMP O+ Trebuchet MS"/>
              </a:rPr>
              <a:t>decreased FA sizes </a:t>
            </a:r>
            <a:r>
              <a:rPr lang="en-US" dirty="0">
                <a:solidFill>
                  <a:srgbClr val="000000"/>
                </a:solidFill>
                <a:latin typeface="LCGMP O+ Trebuchet MS"/>
              </a:rPr>
              <a:t>in human ESCs cultured on </a:t>
            </a:r>
            <a:r>
              <a:rPr lang="en-US" dirty="0" err="1">
                <a:solidFill>
                  <a:srgbClr val="000000"/>
                </a:solidFill>
                <a:latin typeface="LCGMP O+ Trebuchet MS"/>
              </a:rPr>
              <a:t>nanotopographical</a:t>
            </a:r>
            <a:r>
              <a:rPr lang="en-US" dirty="0">
                <a:solidFill>
                  <a:srgbClr val="000000"/>
                </a:solidFill>
                <a:latin typeface="LCGMP O+ Trebuchet MS"/>
              </a:rPr>
              <a:t> surfaces of 100 </a:t>
            </a:r>
            <a:r>
              <a:rPr lang="en-US" dirty="0" smtClean="0">
                <a:solidFill>
                  <a:srgbClr val="000000"/>
                </a:solidFill>
                <a:latin typeface="LCGMP O+ Trebuchet MS"/>
              </a:rPr>
              <a:t>nm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CGMP O+ Trebuchet MS"/>
              </a:rPr>
              <a:t>roughness </a:t>
            </a:r>
            <a:r>
              <a:rPr lang="en-US" dirty="0">
                <a:solidFill>
                  <a:srgbClr val="000000"/>
                </a:solidFill>
                <a:latin typeface="LCGMP O+ Trebuchet MS"/>
              </a:rPr>
              <a:t>features. </a:t>
            </a:r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7034683" y="2671629"/>
            <a:ext cx="21093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CGMP O+ Trebuchet MS"/>
              </a:rPr>
              <a:t>(c) </a:t>
            </a:r>
            <a:r>
              <a:rPr lang="en-US" dirty="0" smtClean="0">
                <a:solidFill>
                  <a:srgbClr val="000000"/>
                </a:solidFill>
                <a:latin typeface="LCGMP O+ Trebuchet MS"/>
              </a:rPr>
              <a:t>SEM images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CGMP O+ Trebuchet MS"/>
              </a:rPr>
              <a:t>of </a:t>
            </a:r>
            <a:r>
              <a:rPr lang="en-US" dirty="0" err="1">
                <a:solidFill>
                  <a:srgbClr val="000000"/>
                </a:solidFill>
                <a:latin typeface="LCGMP O+ Trebuchet MS"/>
              </a:rPr>
              <a:t>nanopit</a:t>
            </a:r>
            <a:r>
              <a:rPr lang="en-US" dirty="0">
                <a:solidFill>
                  <a:srgbClr val="000000"/>
                </a:solidFill>
                <a:latin typeface="LCGMP O+ Trebuchet MS"/>
              </a:rPr>
              <a:t> arrays of disorder and </a:t>
            </a:r>
            <a:r>
              <a:rPr lang="en-US" dirty="0" smtClean="0">
                <a:solidFill>
                  <a:srgbClr val="000000"/>
                </a:solidFill>
                <a:latin typeface="LCGMP O+ Trebuchet MS"/>
              </a:rPr>
              <a:t>ordered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CGMP O+ Trebuchet MS"/>
              </a:rPr>
              <a:t>arrangements</a:t>
            </a:r>
            <a:r>
              <a:rPr lang="en-US" dirty="0">
                <a:solidFill>
                  <a:srgbClr val="000000"/>
                </a:solidFill>
                <a:latin typeface="LCGMP O+ Trebuchet MS"/>
              </a:rPr>
              <a:t>. </a:t>
            </a:r>
            <a:endParaRPr lang="tr-TR" dirty="0" smtClean="0">
              <a:solidFill>
                <a:srgbClr val="000000"/>
              </a:solidFill>
              <a:latin typeface="LCGMP O+ Trebuchet MS"/>
            </a:endParaRPr>
          </a:p>
          <a:p>
            <a:endParaRPr lang="tr-TR" dirty="0">
              <a:solidFill>
                <a:srgbClr val="000000"/>
              </a:solidFill>
              <a:latin typeface="LCGMP O+ Trebuchet MS"/>
            </a:endParaRPr>
          </a:p>
          <a:p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(c) </a:t>
            </a:r>
            <a:r>
              <a:rPr lang="en-US" dirty="0" smtClean="0">
                <a:solidFill>
                  <a:srgbClr val="000000"/>
                </a:solidFill>
                <a:latin typeface="LCGMP O+ Trebuchet MS"/>
              </a:rPr>
              <a:t>Immunofluorescence </a:t>
            </a:r>
            <a:r>
              <a:rPr lang="en-US" dirty="0">
                <a:solidFill>
                  <a:srgbClr val="000000"/>
                </a:solidFill>
                <a:latin typeface="LCGMP O+ Trebuchet MS"/>
              </a:rPr>
              <a:t>images showing that larger and </a:t>
            </a:r>
            <a:r>
              <a:rPr lang="en-US" dirty="0" smtClean="0">
                <a:solidFill>
                  <a:srgbClr val="000000"/>
                </a:solidFill>
                <a:latin typeface="LCGMP O+ Trebuchet MS"/>
              </a:rPr>
              <a:t>more</a:t>
            </a:r>
            <a:r>
              <a:rPr lang="tr-TR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CGMP O+ Trebuchet MS"/>
              </a:rPr>
              <a:t>elongated </a:t>
            </a:r>
            <a:r>
              <a:rPr lang="en-US" dirty="0">
                <a:solidFill>
                  <a:srgbClr val="000000"/>
                </a:solidFill>
                <a:latin typeface="LCGMP O+ Trebuchet MS"/>
              </a:rPr>
              <a:t>FAs formed on </a:t>
            </a:r>
            <a:r>
              <a:rPr lang="en-US" dirty="0">
                <a:solidFill>
                  <a:srgbClr val="FF0000"/>
                </a:solidFill>
                <a:latin typeface="LCGMP O+ Trebuchet MS"/>
              </a:rPr>
              <a:t>disordered </a:t>
            </a:r>
            <a:r>
              <a:rPr lang="en-US" dirty="0" err="1">
                <a:solidFill>
                  <a:srgbClr val="FF0000"/>
                </a:solidFill>
                <a:latin typeface="LCGMP O+ Trebuchet MS"/>
              </a:rPr>
              <a:t>nanopit</a:t>
            </a:r>
            <a:r>
              <a:rPr lang="en-US" dirty="0">
                <a:solidFill>
                  <a:srgbClr val="FF0000"/>
                </a:solidFill>
                <a:latin typeface="LCGMP O+ Trebuchet MS"/>
              </a:rPr>
              <a:t> </a:t>
            </a:r>
            <a:r>
              <a:rPr lang="en-US" dirty="0">
                <a:solidFill>
                  <a:srgbClr val="000000"/>
                </a:solidFill>
                <a:latin typeface="LCGMP O+ Trebuchet MS"/>
              </a:rPr>
              <a:t>arrays.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0177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89026" y="1"/>
            <a:ext cx="7543800" cy="1414707"/>
          </a:xfrm>
        </p:spPr>
        <p:txBody>
          <a:bodyPr>
            <a:normAutofit/>
          </a:bodyPr>
          <a:lstStyle/>
          <a:p>
            <a:r>
              <a:rPr lang="tr-TR" sz="3600" dirty="0" err="1"/>
              <a:t>Cytoskeletal</a:t>
            </a:r>
            <a:r>
              <a:rPr lang="tr-TR" sz="3600" dirty="0"/>
              <a:t> </a:t>
            </a:r>
            <a:r>
              <a:rPr lang="tr-TR" sz="3600" dirty="0" err="1" smtClean="0"/>
              <a:t>integrators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106" y="1407886"/>
            <a:ext cx="5087874" cy="5155474"/>
          </a:xfrm>
        </p:spPr>
        <p:txBody>
          <a:bodyPr>
            <a:normAutofit fontScale="92500"/>
          </a:bodyPr>
          <a:lstStyle/>
          <a:p>
            <a:pPr algn="just"/>
            <a:r>
              <a:rPr lang="tr-TR" sz="2200" dirty="0" smtClean="0"/>
              <a:t>A </a:t>
            </a:r>
            <a:r>
              <a:rPr lang="en-US" sz="2200" dirty="0" smtClean="0"/>
              <a:t>critical</a:t>
            </a:r>
            <a:r>
              <a:rPr lang="tr-TR" sz="2200" dirty="0" smtClean="0"/>
              <a:t> </a:t>
            </a:r>
            <a:r>
              <a:rPr lang="en-US" sz="2200" dirty="0" smtClean="0"/>
              <a:t>link between</a:t>
            </a:r>
            <a:r>
              <a:rPr lang="tr-TR" sz="2200" dirty="0" smtClean="0"/>
              <a:t> </a:t>
            </a:r>
            <a:r>
              <a:rPr lang="en-US" sz="2200" dirty="0" smtClean="0"/>
              <a:t> diverse </a:t>
            </a:r>
            <a:r>
              <a:rPr lang="en-US" sz="2200" dirty="0"/>
              <a:t>cytoplasmic signal </a:t>
            </a:r>
            <a:r>
              <a:rPr lang="en-US" sz="2200" dirty="0" smtClean="0"/>
              <a:t>transducers</a:t>
            </a:r>
            <a:r>
              <a:rPr lang="tr-TR" sz="2200" dirty="0" smtClean="0"/>
              <a:t> </a:t>
            </a:r>
            <a:r>
              <a:rPr lang="en-US" sz="2200" dirty="0" smtClean="0"/>
              <a:t>and </a:t>
            </a:r>
            <a:r>
              <a:rPr lang="en-US" sz="2200" dirty="0"/>
              <a:t>downstream transcriptional regulators is </a:t>
            </a:r>
            <a:r>
              <a:rPr lang="en-US" sz="2200" dirty="0" smtClean="0"/>
              <a:t>still</a:t>
            </a:r>
            <a:r>
              <a:rPr lang="tr-TR" sz="2200" dirty="0" smtClean="0"/>
              <a:t> </a:t>
            </a:r>
            <a:r>
              <a:rPr lang="en-US" sz="2200" dirty="0" smtClean="0"/>
              <a:t>missing</a:t>
            </a:r>
            <a:r>
              <a:rPr lang="tr-TR" sz="2200" dirty="0" smtClean="0"/>
              <a:t>.</a:t>
            </a:r>
          </a:p>
          <a:p>
            <a:pPr algn="just"/>
            <a:r>
              <a:rPr lang="en-US" sz="2200" dirty="0"/>
              <a:t>The </a:t>
            </a:r>
            <a:r>
              <a:rPr lang="en-US" sz="2200" dirty="0">
                <a:solidFill>
                  <a:srgbClr val="C00000"/>
                </a:solidFill>
              </a:rPr>
              <a:t>actin CSK </a:t>
            </a:r>
            <a:r>
              <a:rPr lang="en-US" sz="2200" dirty="0"/>
              <a:t>and its integrity to serve as an integrator of the multitude of upstream signals relayed from extracellular mechanical cues including </a:t>
            </a:r>
            <a:r>
              <a:rPr lang="en-US" sz="2200" dirty="0" err="1"/>
              <a:t>nanotopography</a:t>
            </a:r>
            <a:r>
              <a:rPr lang="en-US" sz="2200" dirty="0"/>
              <a:t>. </a:t>
            </a:r>
            <a:endParaRPr lang="tr-TR" sz="2200" dirty="0" smtClean="0"/>
          </a:p>
          <a:p>
            <a:pPr algn="just"/>
            <a:r>
              <a:rPr lang="tr-TR" sz="2200" dirty="0" smtClean="0"/>
              <a:t>A</a:t>
            </a:r>
            <a:r>
              <a:rPr lang="en-US" sz="2200" dirty="0" err="1" smtClean="0"/>
              <a:t>lthough</a:t>
            </a:r>
            <a:r>
              <a:rPr lang="en-US" sz="2200" dirty="0" smtClean="0"/>
              <a:t> </a:t>
            </a:r>
            <a:r>
              <a:rPr lang="en-US" sz="2200" dirty="0">
                <a:solidFill>
                  <a:srgbClr val="0070C0"/>
                </a:solidFill>
              </a:rPr>
              <a:t>cellular sensing of </a:t>
            </a:r>
            <a:r>
              <a:rPr lang="en-US" sz="2200" dirty="0" err="1" smtClean="0">
                <a:solidFill>
                  <a:srgbClr val="0070C0"/>
                </a:solidFill>
              </a:rPr>
              <a:t>nanotopography</a:t>
            </a:r>
            <a:r>
              <a:rPr lang="tr-TR" sz="2200" dirty="0" smtClean="0">
                <a:solidFill>
                  <a:srgbClr val="0070C0"/>
                </a:solidFill>
              </a:rPr>
              <a:t> </a:t>
            </a:r>
            <a:r>
              <a:rPr lang="en-US" sz="2200" dirty="0" smtClean="0"/>
              <a:t>and </a:t>
            </a:r>
            <a:r>
              <a:rPr lang="en-US" sz="2200" dirty="0"/>
              <a:t>other </a:t>
            </a:r>
            <a:r>
              <a:rPr lang="en-US" sz="2200" dirty="0">
                <a:solidFill>
                  <a:srgbClr val="0070C0"/>
                </a:solidFill>
              </a:rPr>
              <a:t>extracellular mechanical cues </a:t>
            </a:r>
            <a:r>
              <a:rPr lang="en-US" sz="2200" dirty="0"/>
              <a:t>(such as </a:t>
            </a:r>
            <a:r>
              <a:rPr lang="en-US" sz="2200" dirty="0" smtClean="0"/>
              <a:t>substrate</a:t>
            </a:r>
            <a:r>
              <a:rPr lang="tr-TR" sz="2200" dirty="0" smtClean="0"/>
              <a:t> </a:t>
            </a:r>
            <a:r>
              <a:rPr lang="en-US" sz="2200" dirty="0" smtClean="0"/>
              <a:t>mechanics</a:t>
            </a:r>
            <a:r>
              <a:rPr lang="en-US" sz="2200" dirty="0"/>
              <a:t>, geometric confinements, and surface </a:t>
            </a:r>
            <a:r>
              <a:rPr lang="en-US" sz="2200" dirty="0" smtClean="0"/>
              <a:t>electric</a:t>
            </a:r>
            <a:r>
              <a:rPr lang="tr-TR" sz="2200" dirty="0" smtClean="0"/>
              <a:t> </a:t>
            </a:r>
            <a:r>
              <a:rPr lang="en-US" sz="2200" dirty="0" smtClean="0"/>
              <a:t>charge</a:t>
            </a:r>
            <a:r>
              <a:rPr lang="tr-TR" sz="2200" dirty="0" smtClean="0"/>
              <a:t>) </a:t>
            </a:r>
            <a:r>
              <a:rPr lang="en-US" sz="2200" dirty="0" smtClean="0"/>
              <a:t>might share</a:t>
            </a:r>
            <a:r>
              <a:rPr lang="tr-TR" sz="2200" dirty="0" smtClean="0"/>
              <a:t> </a:t>
            </a:r>
            <a:r>
              <a:rPr lang="en-US" sz="2200" dirty="0" smtClean="0"/>
              <a:t>common </a:t>
            </a:r>
            <a:r>
              <a:rPr lang="en-US" sz="2200" dirty="0"/>
              <a:t>signaling </a:t>
            </a:r>
            <a:r>
              <a:rPr lang="en-US" sz="2200" dirty="0" smtClean="0"/>
              <a:t>pathways</a:t>
            </a:r>
            <a:r>
              <a:rPr lang="tr-TR" sz="2200" dirty="0" smtClean="0"/>
              <a:t>, </a:t>
            </a:r>
            <a:r>
              <a:rPr lang="en-US" sz="2200" dirty="0" smtClean="0"/>
              <a:t>a possibility</a:t>
            </a:r>
            <a:r>
              <a:rPr lang="tr-TR" sz="2200" dirty="0" smtClean="0"/>
              <a:t> </a:t>
            </a:r>
            <a:r>
              <a:rPr lang="en-US" sz="2200" dirty="0" smtClean="0"/>
              <a:t>exists </a:t>
            </a:r>
            <a:r>
              <a:rPr lang="en-US" sz="2200" dirty="0"/>
              <a:t>that </a:t>
            </a:r>
            <a:r>
              <a:rPr lang="en-US" sz="2200" dirty="0" err="1">
                <a:solidFill>
                  <a:srgbClr val="7030A0"/>
                </a:solidFill>
              </a:rPr>
              <a:t>nanotopography</a:t>
            </a:r>
            <a:r>
              <a:rPr lang="en-US" sz="2200" dirty="0">
                <a:solidFill>
                  <a:srgbClr val="7030A0"/>
                </a:solidFill>
              </a:rPr>
              <a:t> sensitivity might elicit </a:t>
            </a:r>
            <a:r>
              <a:rPr lang="en-US" sz="2200" dirty="0" smtClean="0">
                <a:solidFill>
                  <a:srgbClr val="7030A0"/>
                </a:solidFill>
              </a:rPr>
              <a:t>certain</a:t>
            </a:r>
            <a:r>
              <a:rPr lang="tr-TR" sz="2200" dirty="0" smtClean="0">
                <a:solidFill>
                  <a:srgbClr val="7030A0"/>
                </a:solidFill>
              </a:rPr>
              <a:t> </a:t>
            </a:r>
            <a:r>
              <a:rPr lang="en-US" sz="2200" dirty="0" smtClean="0">
                <a:solidFill>
                  <a:srgbClr val="7030A0"/>
                </a:solidFill>
              </a:rPr>
              <a:t>unique </a:t>
            </a:r>
            <a:r>
              <a:rPr lang="en-US" sz="2200" dirty="0">
                <a:solidFill>
                  <a:srgbClr val="7030A0"/>
                </a:solidFill>
              </a:rPr>
              <a:t>intracellular mechanisms.</a:t>
            </a:r>
            <a:endParaRPr lang="tr-TR" sz="2200" dirty="0">
              <a:solidFill>
                <a:srgbClr val="7030A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/>
          <a:srcRect l="20513" t="47664" r="56795" b="24530"/>
          <a:stretch/>
        </p:blipFill>
        <p:spPr>
          <a:xfrm>
            <a:off x="5724377" y="1563696"/>
            <a:ext cx="3112477" cy="286043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724377" y="4573118"/>
            <a:ext cx="3112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Topographic influences over stem cell differentiation/</a:t>
            </a:r>
            <a:r>
              <a:rPr lang="en-US" dirty="0" err="1"/>
              <a:t>multipotency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dirty="0" err="1" smtClean="0">
                <a:solidFill>
                  <a:srgbClr val="CE2625"/>
                </a:solidFill>
              </a:rPr>
              <a:t>Red</a:t>
            </a:r>
            <a:r>
              <a:rPr lang="tr-TR" dirty="0" smtClean="0">
                <a:solidFill>
                  <a:srgbClr val="CE2625"/>
                </a:solidFill>
              </a:rPr>
              <a:t> = </a:t>
            </a:r>
            <a:r>
              <a:rPr lang="tr-TR" dirty="0" err="1" smtClean="0">
                <a:solidFill>
                  <a:srgbClr val="CE2625"/>
                </a:solidFill>
              </a:rPr>
              <a:t>actin</a:t>
            </a:r>
            <a:r>
              <a:rPr lang="tr-TR" dirty="0" smtClean="0">
                <a:solidFill>
                  <a:srgbClr val="CE2625"/>
                </a:solidFill>
              </a:rPr>
              <a:t> </a:t>
            </a:r>
            <a:r>
              <a:rPr lang="tr-TR" dirty="0" err="1" smtClean="0">
                <a:solidFill>
                  <a:srgbClr val="CE2625"/>
                </a:solidFill>
              </a:rPr>
              <a:t>cytoskeleton</a:t>
            </a:r>
            <a:endParaRPr lang="tr-TR" dirty="0">
              <a:solidFill>
                <a:srgbClr val="CE262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008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3227" y="902477"/>
            <a:ext cx="5104348" cy="595552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883227" y="194590"/>
            <a:ext cx="6150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LCGMP O+ Trebuchet MS"/>
              </a:rPr>
              <a:t>Potential </a:t>
            </a:r>
            <a:r>
              <a:rPr lang="en-US" sz="2000" dirty="0" err="1">
                <a:solidFill>
                  <a:srgbClr val="000000"/>
                </a:solidFill>
                <a:latin typeface="LCGMP O+ Trebuchet MS"/>
              </a:rPr>
              <a:t>mechanotransduction</a:t>
            </a:r>
            <a:r>
              <a:rPr lang="en-US" sz="2000" dirty="0">
                <a:solidFill>
                  <a:srgbClr val="000000"/>
                </a:solidFill>
                <a:latin typeface="LCGMP O+ Trebuchet MS"/>
              </a:rPr>
              <a:t> mechanisms in cellular responsiveness to </a:t>
            </a:r>
            <a:r>
              <a:rPr lang="en-US" sz="2000" dirty="0" err="1">
                <a:solidFill>
                  <a:srgbClr val="000000"/>
                </a:solidFill>
                <a:latin typeface="LCGMP O+ Trebuchet MS"/>
              </a:rPr>
              <a:t>nanotopographical</a:t>
            </a:r>
            <a:r>
              <a:rPr lang="en-US" sz="2000" dirty="0">
                <a:solidFill>
                  <a:srgbClr val="000000"/>
                </a:solidFill>
                <a:latin typeface="LCGMP O+ Trebuchet MS"/>
              </a:rPr>
              <a:t> biomaterials. </a:t>
            </a:r>
            <a:endParaRPr lang="tr-TR" sz="2000" dirty="0"/>
          </a:p>
        </p:txBody>
      </p:sp>
      <p:sp>
        <p:nvSpPr>
          <p:cNvPr id="6" name="Dikdörtgen 5"/>
          <p:cNvSpPr/>
          <p:nvPr/>
        </p:nvSpPr>
        <p:spPr>
          <a:xfrm>
            <a:off x="76201" y="1337906"/>
            <a:ext cx="195942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100" dirty="0">
                <a:solidFill>
                  <a:srgbClr val="000000"/>
                </a:solidFill>
                <a:latin typeface="LCGMP O+ Trebuchet MS"/>
              </a:rPr>
              <a:t>I</a:t>
            </a:r>
            <a:r>
              <a:rPr lang="en-US" sz="2100" dirty="0" err="1" smtClean="0">
                <a:solidFill>
                  <a:srgbClr val="000000"/>
                </a:solidFill>
                <a:latin typeface="LCGMP O+ Trebuchet MS"/>
              </a:rPr>
              <a:t>ntegrins</a:t>
            </a:r>
            <a:r>
              <a:rPr lang="en-US" sz="2100" dirty="0" smtClean="0">
                <a:solidFill>
                  <a:srgbClr val="000000"/>
                </a:solidFill>
                <a:latin typeface="LCGMP O+ Trebuchet MS"/>
              </a:rPr>
              <a:t> could</a:t>
            </a:r>
            <a:r>
              <a:rPr lang="tr-TR" sz="2100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LCGMP O+ Trebuchet MS"/>
              </a:rPr>
              <a:t>undergo </a:t>
            </a:r>
            <a:r>
              <a:rPr lang="en-US" sz="2100" dirty="0">
                <a:solidFill>
                  <a:srgbClr val="000000"/>
                </a:solidFill>
                <a:latin typeface="LCGMP O+ Trebuchet MS"/>
              </a:rPr>
              <a:t>free lateral recruitment and ligation with ECM </a:t>
            </a:r>
            <a:r>
              <a:rPr lang="en-US" sz="2100" dirty="0" smtClean="0">
                <a:solidFill>
                  <a:srgbClr val="000000"/>
                </a:solidFill>
                <a:latin typeface="LCGMP O+ Trebuchet MS"/>
              </a:rPr>
              <a:t>proteins,</a:t>
            </a:r>
            <a:r>
              <a:rPr lang="tr-TR" sz="2100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LCGMP O+ Trebuchet MS"/>
              </a:rPr>
              <a:t>thus </a:t>
            </a:r>
            <a:r>
              <a:rPr lang="en-US" sz="2100" dirty="0">
                <a:solidFill>
                  <a:srgbClr val="000000"/>
                </a:solidFill>
                <a:latin typeface="LCGMP O+ Trebuchet MS"/>
              </a:rPr>
              <a:t>cluster and form mature, stable FAs together with </a:t>
            </a:r>
            <a:r>
              <a:rPr lang="en-US" sz="2100" dirty="0" smtClean="0">
                <a:solidFill>
                  <a:srgbClr val="000000"/>
                </a:solidFill>
                <a:latin typeface="LCGMP O+ Trebuchet MS"/>
              </a:rPr>
              <a:t>the</a:t>
            </a:r>
            <a:r>
              <a:rPr lang="tr-TR" sz="2100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LCGMP O+ Trebuchet MS"/>
              </a:rPr>
              <a:t>unhindered </a:t>
            </a:r>
            <a:r>
              <a:rPr lang="en-US" sz="2100" dirty="0">
                <a:solidFill>
                  <a:srgbClr val="000000"/>
                </a:solidFill>
                <a:latin typeface="LCGMP O+ Trebuchet MS"/>
              </a:rPr>
              <a:t>recruitment of FA adaptor proteins. </a:t>
            </a:r>
            <a:endParaRPr lang="tr-TR" sz="2100" dirty="0"/>
          </a:p>
        </p:txBody>
      </p:sp>
      <p:sp>
        <p:nvSpPr>
          <p:cNvPr id="7" name="Dikdörtgen 6"/>
          <p:cNvSpPr/>
          <p:nvPr/>
        </p:nvSpPr>
        <p:spPr>
          <a:xfrm>
            <a:off x="7074660" y="1337906"/>
            <a:ext cx="216731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100" dirty="0" smtClean="0">
                <a:solidFill>
                  <a:srgbClr val="000000"/>
                </a:solidFill>
                <a:latin typeface="LCGMP O+ Trebuchet MS"/>
              </a:rPr>
              <a:t>N</a:t>
            </a:r>
            <a:r>
              <a:rPr lang="en-US" sz="2100" dirty="0" err="1" smtClean="0">
                <a:solidFill>
                  <a:srgbClr val="000000"/>
                </a:solidFill>
                <a:latin typeface="LCGMP O+ Trebuchet MS"/>
              </a:rPr>
              <a:t>anoscale</a:t>
            </a:r>
            <a:r>
              <a:rPr lang="en-US" sz="2100" dirty="0" smtClean="0">
                <a:solidFill>
                  <a:srgbClr val="000000"/>
                </a:solidFill>
                <a:latin typeface="LCGMP O+ Trebuchet MS"/>
              </a:rPr>
              <a:t> surface features restrict the ligation of additional </a:t>
            </a:r>
            <a:r>
              <a:rPr lang="en-US" sz="2100" dirty="0" err="1" smtClean="0">
                <a:solidFill>
                  <a:srgbClr val="000000"/>
                </a:solidFill>
                <a:latin typeface="LCGMP O+ Trebuchet MS"/>
              </a:rPr>
              <a:t>integrins</a:t>
            </a:r>
            <a:r>
              <a:rPr lang="en-US" sz="2100" dirty="0" smtClean="0">
                <a:solidFill>
                  <a:srgbClr val="000000"/>
                </a:solidFill>
                <a:latin typeface="LCGMP O+ Trebuchet MS"/>
              </a:rPr>
              <a:t> to the ECM</a:t>
            </a:r>
            <a:r>
              <a:rPr lang="tr-TR" sz="2100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LCGMP O+ Trebuchet MS"/>
              </a:rPr>
              <a:t>proteins, which further restrict successful recruitment and clustering of </a:t>
            </a:r>
            <a:r>
              <a:rPr lang="en-US" sz="2100" dirty="0" err="1" smtClean="0">
                <a:solidFill>
                  <a:srgbClr val="000000"/>
                </a:solidFill>
                <a:latin typeface="LCGMP O+ Trebuchet MS"/>
              </a:rPr>
              <a:t>integrins</a:t>
            </a:r>
            <a:r>
              <a:rPr lang="en-US" sz="2100" dirty="0" smtClean="0">
                <a:solidFill>
                  <a:srgbClr val="000000"/>
                </a:solidFill>
                <a:latin typeface="LCGMP O+ Trebuchet MS"/>
              </a:rPr>
              <a:t> and other FA proteins, resulting in smaller, less</a:t>
            </a:r>
            <a:r>
              <a:rPr lang="tr-TR" sz="2100" dirty="0" smtClean="0">
                <a:solidFill>
                  <a:srgbClr val="000000"/>
                </a:solidFill>
                <a:latin typeface="LCGMP O+ Trebuchet MS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LCGMP O+ Trebuchet MS"/>
              </a:rPr>
              <a:t>stable FAs. </a:t>
            </a:r>
            <a:endParaRPr lang="tr-TR" sz="2100" dirty="0"/>
          </a:p>
        </p:txBody>
      </p:sp>
    </p:spTree>
    <p:extLst>
      <p:ext uri="{BB962C8B-B14F-4D97-AF65-F5344CB8AC3E}">
        <p14:creationId xmlns="" xmlns:p14="http://schemas.microsoft.com/office/powerpoint/2010/main" val="217973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00744" y="339489"/>
            <a:ext cx="8556171" cy="1609344"/>
          </a:xfrm>
        </p:spPr>
        <p:txBody>
          <a:bodyPr>
            <a:normAutofit/>
          </a:bodyPr>
          <a:lstStyle/>
          <a:p>
            <a:r>
              <a:rPr lang="tr-TR" sz="3600" dirty="0" err="1"/>
              <a:t>Nuclear</a:t>
            </a:r>
            <a:r>
              <a:rPr lang="tr-TR" sz="3600" dirty="0"/>
              <a:t> </a:t>
            </a:r>
            <a:r>
              <a:rPr lang="tr-TR" sz="3600" dirty="0" err="1"/>
              <a:t>mechanosensors</a:t>
            </a:r>
            <a:r>
              <a:rPr lang="tr-TR" sz="3600" dirty="0"/>
              <a:t> </a:t>
            </a:r>
            <a:r>
              <a:rPr lang="tr-TR" sz="3600" dirty="0" err="1"/>
              <a:t>and</a:t>
            </a:r>
            <a:r>
              <a:rPr lang="tr-TR" sz="3600" dirty="0"/>
              <a:t> </a:t>
            </a:r>
            <a:r>
              <a:rPr lang="tr-TR" sz="3600" dirty="0" err="1" smtClean="0"/>
              <a:t>transcriptional</a:t>
            </a:r>
            <a:r>
              <a:rPr lang="tr-TR" sz="3600" dirty="0" smtClean="0"/>
              <a:t> </a:t>
            </a:r>
            <a:r>
              <a:rPr lang="tr-TR" sz="3600" dirty="0" err="1" smtClean="0"/>
              <a:t>actuators</a:t>
            </a:r>
            <a:r>
              <a:rPr lang="tr-TR" sz="3600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1885" y="1948833"/>
            <a:ext cx="8752115" cy="4050792"/>
          </a:xfrm>
        </p:spPr>
        <p:txBody>
          <a:bodyPr>
            <a:noAutofit/>
          </a:bodyPr>
          <a:lstStyle/>
          <a:p>
            <a:r>
              <a:rPr lang="tr-TR" sz="2200" dirty="0" err="1" smtClean="0"/>
              <a:t>Nuclear</a:t>
            </a:r>
            <a:r>
              <a:rPr lang="tr-TR" sz="2200" dirty="0" smtClean="0"/>
              <a:t> </a:t>
            </a:r>
            <a:r>
              <a:rPr lang="tr-TR" sz="2200" dirty="0" err="1" smtClean="0"/>
              <a:t>lamina</a:t>
            </a:r>
            <a:r>
              <a:rPr lang="tr-TR" sz="2200" dirty="0" smtClean="0"/>
              <a:t> is </a:t>
            </a:r>
            <a:r>
              <a:rPr lang="tr-TR" sz="2200" dirty="0" err="1" smtClean="0"/>
              <a:t>composed</a:t>
            </a:r>
            <a:r>
              <a:rPr lang="tr-TR" sz="2200" dirty="0" smtClean="0"/>
              <a:t> </a:t>
            </a:r>
            <a:r>
              <a:rPr lang="tr-TR" sz="2200" dirty="0" err="1" smtClean="0"/>
              <a:t>two</a:t>
            </a:r>
            <a:r>
              <a:rPr lang="tr-TR" sz="2200" dirty="0" smtClean="0"/>
              <a:t> </a:t>
            </a:r>
            <a:r>
              <a:rPr lang="tr-TR" sz="2200" dirty="0" err="1" smtClean="0"/>
              <a:t>intermediate</a:t>
            </a:r>
            <a:r>
              <a:rPr lang="tr-TR" sz="2200" dirty="0" smtClean="0"/>
              <a:t> </a:t>
            </a:r>
            <a:r>
              <a:rPr lang="tr-TR" sz="2200" dirty="0" err="1" smtClean="0"/>
              <a:t>filament</a:t>
            </a:r>
            <a:r>
              <a:rPr lang="tr-TR" sz="2200" dirty="0" smtClean="0"/>
              <a:t>: </a:t>
            </a:r>
            <a:r>
              <a:rPr lang="tr-TR" sz="2200" dirty="0" err="1" smtClean="0"/>
              <a:t>Lamin</a:t>
            </a:r>
            <a:r>
              <a:rPr lang="tr-TR" sz="2200" dirty="0" smtClean="0"/>
              <a:t> A &amp; C</a:t>
            </a:r>
          </a:p>
          <a:p>
            <a:r>
              <a:rPr lang="tr-TR" sz="2200" dirty="0" err="1" smtClean="0"/>
              <a:t>The</a:t>
            </a:r>
            <a:r>
              <a:rPr lang="tr-TR" sz="2200" dirty="0" smtClean="0"/>
              <a:t> </a:t>
            </a:r>
            <a:r>
              <a:rPr lang="tr-TR" sz="2200" dirty="0" err="1" smtClean="0"/>
              <a:t>nucleus</a:t>
            </a:r>
            <a:r>
              <a:rPr lang="tr-TR" sz="2200" dirty="0" smtClean="0"/>
              <a:t> of ESC </a:t>
            </a:r>
            <a:r>
              <a:rPr lang="tr-TR" sz="2200" dirty="0" err="1" smtClean="0"/>
              <a:t>lacks</a:t>
            </a:r>
            <a:r>
              <a:rPr lang="tr-TR" sz="2200" dirty="0" smtClean="0"/>
              <a:t> </a:t>
            </a:r>
            <a:r>
              <a:rPr lang="tr-TR" sz="2200" dirty="0" err="1" smtClean="0"/>
              <a:t>lamin</a:t>
            </a:r>
            <a:r>
              <a:rPr lang="tr-TR" sz="2200" dirty="0" smtClean="0"/>
              <a:t> A &amp; C </a:t>
            </a:r>
            <a:r>
              <a:rPr lang="tr-TR" sz="2200" dirty="0" err="1" smtClean="0"/>
              <a:t>so</a:t>
            </a:r>
            <a:r>
              <a:rPr lang="tr-TR" sz="2200" dirty="0" smtClean="0"/>
              <a:t> it is </a:t>
            </a:r>
            <a:r>
              <a:rPr lang="tr-TR" sz="2200" dirty="0" err="1" smtClean="0"/>
              <a:t>extremely</a:t>
            </a:r>
            <a:r>
              <a:rPr lang="tr-TR" sz="2200" dirty="0" smtClean="0"/>
              <a:t> </a:t>
            </a:r>
            <a:r>
              <a:rPr lang="tr-TR" sz="2200" dirty="0" err="1" smtClean="0"/>
              <a:t>deformable</a:t>
            </a:r>
            <a:r>
              <a:rPr lang="tr-TR" sz="2200" dirty="0" smtClean="0"/>
              <a:t>.</a:t>
            </a:r>
          </a:p>
          <a:p>
            <a:r>
              <a:rPr lang="tr-TR" sz="2200" dirty="0" smtClean="0"/>
              <a:t>I</a:t>
            </a:r>
            <a:r>
              <a:rPr lang="en-US" sz="2200" dirty="0" smtClean="0"/>
              <a:t>t </a:t>
            </a:r>
            <a:r>
              <a:rPr lang="en-US" sz="2200" dirty="0"/>
              <a:t>is not surprising that the nucleus </a:t>
            </a:r>
            <a:r>
              <a:rPr lang="en-US" sz="2200" dirty="0" smtClean="0"/>
              <a:t>itself</a:t>
            </a:r>
            <a:r>
              <a:rPr lang="tr-TR" sz="2200" dirty="0" smtClean="0"/>
              <a:t> </a:t>
            </a:r>
            <a:r>
              <a:rPr lang="tr-TR" sz="2200" dirty="0" err="1" smtClean="0"/>
              <a:t>also</a:t>
            </a:r>
            <a:r>
              <a:rPr lang="tr-TR" sz="2200" dirty="0" smtClean="0"/>
              <a:t> </a:t>
            </a:r>
            <a:r>
              <a:rPr lang="en-US" sz="2200" dirty="0" smtClean="0"/>
              <a:t>serves </a:t>
            </a:r>
            <a:r>
              <a:rPr lang="en-US" sz="2200" dirty="0"/>
              <a:t>an important role in </a:t>
            </a:r>
            <a:r>
              <a:rPr lang="en-US" sz="2200" dirty="0" err="1"/>
              <a:t>mechanoresponsive</a:t>
            </a:r>
            <a:r>
              <a:rPr lang="en-US" sz="2200" dirty="0"/>
              <a:t> stem </a:t>
            </a:r>
            <a:r>
              <a:rPr lang="en-US" sz="2200" dirty="0" smtClean="0"/>
              <a:t>cell</a:t>
            </a:r>
            <a:r>
              <a:rPr lang="tr-TR" sz="2200" dirty="0" smtClean="0"/>
              <a:t> </a:t>
            </a:r>
            <a:r>
              <a:rPr lang="en-US" sz="2200" dirty="0" smtClean="0"/>
              <a:t>fate </a:t>
            </a:r>
            <a:r>
              <a:rPr lang="en-US" sz="2200" dirty="0"/>
              <a:t>regulation. </a:t>
            </a:r>
            <a:endParaRPr lang="tr-TR" sz="2200" dirty="0" smtClean="0"/>
          </a:p>
          <a:p>
            <a:r>
              <a:rPr lang="en-US" sz="2200" dirty="0" smtClean="0"/>
              <a:t>Although</a:t>
            </a:r>
            <a:r>
              <a:rPr lang="tr-TR" sz="2200" dirty="0" smtClean="0"/>
              <a:t> </a:t>
            </a:r>
            <a:r>
              <a:rPr lang="en-US" sz="2200" dirty="0" smtClean="0"/>
              <a:t>it </a:t>
            </a:r>
            <a:r>
              <a:rPr lang="en-US" sz="2200" dirty="0"/>
              <a:t>has been reported that </a:t>
            </a:r>
            <a:r>
              <a:rPr lang="en-US" sz="2200" dirty="0" err="1"/>
              <a:t>nanotopography</a:t>
            </a:r>
            <a:r>
              <a:rPr lang="en-US" sz="2200" dirty="0"/>
              <a:t> </a:t>
            </a:r>
            <a:r>
              <a:rPr lang="en-US" sz="2200" dirty="0" smtClean="0"/>
              <a:t>can</a:t>
            </a:r>
            <a:r>
              <a:rPr lang="tr-TR" sz="2200" dirty="0" smtClean="0"/>
              <a:t> </a:t>
            </a:r>
            <a:r>
              <a:rPr lang="en-US" sz="2200" dirty="0" smtClean="0"/>
              <a:t>induce </a:t>
            </a:r>
            <a:r>
              <a:rPr lang="en-US" sz="2200" dirty="0"/>
              <a:t>nucleus </a:t>
            </a:r>
            <a:r>
              <a:rPr lang="en-US" sz="2200" dirty="0" smtClean="0"/>
              <a:t>deformation, </a:t>
            </a:r>
            <a:r>
              <a:rPr lang="en-US" sz="2200" dirty="0"/>
              <a:t>detailed </a:t>
            </a:r>
            <a:r>
              <a:rPr lang="en-US" sz="2200" dirty="0" smtClean="0"/>
              <a:t>examinations </a:t>
            </a:r>
            <a:r>
              <a:rPr lang="en-US" sz="2200" dirty="0"/>
              <a:t>of such </a:t>
            </a:r>
            <a:r>
              <a:rPr lang="en-US" sz="2200" dirty="0" err="1"/>
              <a:t>nanotopography</a:t>
            </a:r>
            <a:r>
              <a:rPr lang="en-US" sz="2200" dirty="0"/>
              <a:t>-dependent nuclear </a:t>
            </a:r>
            <a:r>
              <a:rPr lang="en-US" sz="2200" dirty="0" smtClean="0"/>
              <a:t>event</a:t>
            </a:r>
            <a:r>
              <a:rPr lang="tr-TR" sz="2200" dirty="0" smtClean="0"/>
              <a:t> </a:t>
            </a:r>
            <a:r>
              <a:rPr lang="en-US" sz="2200" dirty="0" smtClean="0"/>
              <a:t>shave </a:t>
            </a:r>
            <a:r>
              <a:rPr lang="en-US" sz="2200" dirty="0"/>
              <a:t>not yet been demonstrated until very recently. </a:t>
            </a:r>
            <a:endParaRPr lang="tr-TR" sz="2200" dirty="0" smtClean="0"/>
          </a:p>
          <a:p>
            <a:r>
              <a:rPr lang="tr-TR" sz="2200" dirty="0" smtClean="0"/>
              <a:t>M</a:t>
            </a:r>
            <a:r>
              <a:rPr lang="en-US" sz="2200" dirty="0" err="1" smtClean="0"/>
              <a:t>echanistic</a:t>
            </a:r>
            <a:r>
              <a:rPr lang="en-US" sz="2200" dirty="0" smtClean="0"/>
              <a:t> stud</a:t>
            </a:r>
            <a:r>
              <a:rPr lang="tr-TR" sz="2200" dirty="0" smtClean="0"/>
              <a:t>i</a:t>
            </a:r>
            <a:r>
              <a:rPr lang="en-US" sz="2200" dirty="0" err="1" smtClean="0"/>
              <a:t>es</a:t>
            </a:r>
            <a:r>
              <a:rPr lang="en-US" sz="2200" dirty="0" smtClean="0"/>
              <a:t> </a:t>
            </a:r>
            <a:r>
              <a:rPr lang="en-US" sz="2200" dirty="0"/>
              <a:t>of </a:t>
            </a:r>
            <a:r>
              <a:rPr lang="en-US" sz="2200" dirty="0" err="1"/>
              <a:t>nanotopography</a:t>
            </a:r>
            <a:r>
              <a:rPr lang="en-US" sz="2200" dirty="0"/>
              <a:t> sensitivity of stem cells </a:t>
            </a:r>
            <a:r>
              <a:rPr lang="en-US" sz="2200" dirty="0" smtClean="0"/>
              <a:t>involving</a:t>
            </a:r>
            <a:r>
              <a:rPr lang="tr-TR" sz="2200" dirty="0" smtClean="0"/>
              <a:t> </a:t>
            </a:r>
            <a:r>
              <a:rPr lang="en-US" sz="2200" dirty="0" smtClean="0">
                <a:solidFill>
                  <a:srgbClr val="7030A0"/>
                </a:solidFill>
              </a:rPr>
              <a:t>nuclear </a:t>
            </a:r>
            <a:r>
              <a:rPr lang="en-US" sz="2200" dirty="0">
                <a:solidFill>
                  <a:srgbClr val="7030A0"/>
                </a:solidFill>
              </a:rPr>
              <a:t>deformation</a:t>
            </a:r>
            <a:r>
              <a:rPr lang="en-US" sz="2200" dirty="0"/>
              <a:t>,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nuclear envelope mechanics</a:t>
            </a:r>
            <a:r>
              <a:rPr lang="en-US" sz="2200" dirty="0"/>
              <a:t>, </a:t>
            </a:r>
            <a:r>
              <a:rPr lang="en-US" sz="2200" dirty="0" err="1" smtClean="0">
                <a:solidFill>
                  <a:srgbClr val="002060"/>
                </a:solidFill>
              </a:rPr>
              <a:t>lamin</a:t>
            </a:r>
            <a:r>
              <a:rPr lang="tr-TR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smtClean="0">
                <a:solidFill>
                  <a:srgbClr val="002060"/>
                </a:solidFill>
              </a:rPr>
              <a:t>A/C </a:t>
            </a:r>
            <a:r>
              <a:rPr lang="en-US" sz="2200" dirty="0">
                <a:solidFill>
                  <a:srgbClr val="002060"/>
                </a:solidFill>
              </a:rPr>
              <a:t>expression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FF0000"/>
                </a:solidFill>
              </a:rPr>
              <a:t>nuclear lamina protein expression and </a:t>
            </a:r>
            <a:r>
              <a:rPr lang="en-US" sz="2200" dirty="0" smtClean="0">
                <a:solidFill>
                  <a:srgbClr val="FF0000"/>
                </a:solidFill>
              </a:rPr>
              <a:t>phosphorylation</a:t>
            </a:r>
            <a:r>
              <a:rPr lang="en-US" sz="2200" dirty="0"/>
              <a:t>, and </a:t>
            </a:r>
            <a:r>
              <a:rPr lang="en-US" sz="2200" dirty="0">
                <a:solidFill>
                  <a:srgbClr val="00B050"/>
                </a:solidFill>
              </a:rPr>
              <a:t>nuclear transcription activation</a:t>
            </a:r>
            <a:r>
              <a:rPr lang="en-US" sz="2200" dirty="0"/>
              <a:t> will </a:t>
            </a:r>
            <a:r>
              <a:rPr lang="en-US" sz="2200" dirty="0" smtClean="0"/>
              <a:t>help</a:t>
            </a:r>
            <a:r>
              <a:rPr lang="tr-TR" sz="2200" dirty="0" smtClean="0"/>
              <a:t> </a:t>
            </a:r>
            <a:r>
              <a:rPr lang="en-US" sz="2200" dirty="0" smtClean="0"/>
              <a:t>elucidate </a:t>
            </a:r>
            <a:r>
              <a:rPr lang="en-US" sz="2200" dirty="0"/>
              <a:t>nuclear mechanosensitive players completing </a:t>
            </a:r>
            <a:r>
              <a:rPr lang="en-US" sz="2200" dirty="0" smtClean="0"/>
              <a:t>the</a:t>
            </a:r>
            <a:r>
              <a:rPr lang="tr-TR" sz="2200" dirty="0" smtClean="0"/>
              <a:t> </a:t>
            </a:r>
            <a:r>
              <a:rPr lang="en-US" sz="2200" dirty="0" smtClean="0"/>
              <a:t>signaling </a:t>
            </a:r>
            <a:r>
              <a:rPr lang="en-US" sz="2200" dirty="0"/>
              <a:t>axis through which substrate </a:t>
            </a:r>
            <a:r>
              <a:rPr lang="en-US" sz="2200" dirty="0" err="1"/>
              <a:t>nanotopography</a:t>
            </a:r>
            <a:r>
              <a:rPr lang="en-US" sz="2200" dirty="0"/>
              <a:t> </a:t>
            </a:r>
            <a:r>
              <a:rPr lang="en-US" sz="2200" dirty="0" smtClean="0"/>
              <a:t>controls </a:t>
            </a:r>
            <a:r>
              <a:rPr lang="en-US" sz="2200" dirty="0"/>
              <a:t>stem cell </a:t>
            </a:r>
            <a:r>
              <a:rPr lang="en-US" sz="2200" dirty="0" smtClean="0"/>
              <a:t>fate</a:t>
            </a:r>
            <a:r>
              <a:rPr lang="tr-TR" sz="2200" dirty="0" smtClean="0"/>
              <a:t>.</a:t>
            </a:r>
            <a:endParaRPr lang="tr-TR" sz="2200" dirty="0"/>
          </a:p>
        </p:txBody>
      </p:sp>
    </p:spTree>
    <p:extLst>
      <p:ext uri="{BB962C8B-B14F-4D97-AF65-F5344CB8AC3E}">
        <p14:creationId xmlns="" xmlns:p14="http://schemas.microsoft.com/office/powerpoint/2010/main" val="217829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45186" y="1557528"/>
            <a:ext cx="8673084" cy="5209032"/>
          </a:xfrm>
        </p:spPr>
        <p:txBody>
          <a:bodyPr>
            <a:noAutofit/>
          </a:bodyPr>
          <a:lstStyle/>
          <a:p>
            <a:r>
              <a:rPr lang="en-US" sz="2200" dirty="0"/>
              <a:t>The major challenge faced by stem cell </a:t>
            </a:r>
            <a:r>
              <a:rPr lang="en-US" sz="2200" dirty="0" smtClean="0"/>
              <a:t>biologists</a:t>
            </a:r>
            <a:r>
              <a:rPr lang="tr-TR" sz="2200" dirty="0" smtClean="0"/>
              <a:t> </a:t>
            </a:r>
            <a:r>
              <a:rPr lang="en-US" sz="2200" dirty="0" smtClean="0"/>
              <a:t>and </a:t>
            </a:r>
            <a:r>
              <a:rPr lang="en-US" sz="2200" dirty="0"/>
              <a:t>bioengineers is the </a:t>
            </a:r>
            <a:r>
              <a:rPr lang="en-US" sz="2200" dirty="0">
                <a:solidFill>
                  <a:srgbClr val="FF0000"/>
                </a:solidFill>
              </a:rPr>
              <a:t>large-scale</a:t>
            </a:r>
            <a:r>
              <a:rPr lang="en-US" sz="2200" dirty="0"/>
              <a:t>, </a:t>
            </a:r>
            <a:r>
              <a:rPr lang="en-US" sz="2200" dirty="0" smtClean="0">
                <a:solidFill>
                  <a:srgbClr val="0070C0"/>
                </a:solidFill>
              </a:rPr>
              <a:t>long</a:t>
            </a:r>
            <a:r>
              <a:rPr lang="tr-TR" sz="2200" dirty="0" smtClean="0">
                <a:solidFill>
                  <a:srgbClr val="0070C0"/>
                </a:solidFill>
              </a:rPr>
              <a:t>-</a:t>
            </a:r>
            <a:r>
              <a:rPr lang="en-US" sz="2200" dirty="0" smtClean="0">
                <a:solidFill>
                  <a:srgbClr val="0070C0"/>
                </a:solidFill>
              </a:rPr>
              <a:t>term </a:t>
            </a:r>
            <a:r>
              <a:rPr lang="en-US" sz="2200" dirty="0"/>
              <a:t>stem </a:t>
            </a:r>
            <a:r>
              <a:rPr lang="en-US" sz="2200" dirty="0" smtClean="0"/>
              <a:t>cell</a:t>
            </a:r>
            <a:r>
              <a:rPr lang="tr-TR" sz="2200" dirty="0" smtClean="0"/>
              <a:t> </a:t>
            </a:r>
            <a:r>
              <a:rPr lang="en-US" sz="2200" dirty="0" smtClean="0"/>
              <a:t>maintenance </a:t>
            </a:r>
            <a:r>
              <a:rPr lang="en-US" sz="2200" dirty="0"/>
              <a:t>and </a:t>
            </a:r>
            <a:r>
              <a:rPr lang="en-US" sz="2200" dirty="0">
                <a:solidFill>
                  <a:srgbClr val="00B050"/>
                </a:solidFill>
              </a:rPr>
              <a:t>high-specificity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7030A0"/>
                </a:solidFill>
              </a:rPr>
              <a:t>high-yield</a:t>
            </a:r>
            <a:r>
              <a:rPr lang="en-US" sz="2200" dirty="0"/>
              <a:t>, directed </a:t>
            </a:r>
            <a:r>
              <a:rPr lang="en-US" sz="2200" dirty="0" smtClean="0"/>
              <a:t>stem</a:t>
            </a:r>
            <a:r>
              <a:rPr lang="tr-TR" sz="2200" dirty="0" smtClean="0"/>
              <a:t> </a:t>
            </a:r>
            <a:r>
              <a:rPr lang="en-US" sz="2200" dirty="0" smtClean="0"/>
              <a:t>cell </a:t>
            </a:r>
            <a:r>
              <a:rPr lang="en-US" sz="2200" dirty="0"/>
              <a:t>differentiation toward clinically relevant lineages </a:t>
            </a:r>
            <a:r>
              <a:rPr lang="en-US" sz="2200" dirty="0" smtClean="0"/>
              <a:t>with</a:t>
            </a:r>
            <a:r>
              <a:rPr lang="tr-TR" sz="2200" dirty="0" smtClean="0"/>
              <a:t> </a:t>
            </a:r>
            <a:r>
              <a:rPr lang="en-US" sz="2200" dirty="0" smtClean="0"/>
              <a:t>mature </a:t>
            </a:r>
            <a:r>
              <a:rPr lang="en-US" sz="2200" dirty="0"/>
              <a:t>tissue-specific functions. </a:t>
            </a:r>
            <a:endParaRPr lang="tr-TR" sz="2200" dirty="0" smtClean="0"/>
          </a:p>
          <a:p>
            <a:r>
              <a:rPr lang="tr-TR" sz="2200" dirty="0" smtClean="0"/>
              <a:t>N</a:t>
            </a:r>
            <a:r>
              <a:rPr lang="en-US" sz="2200" dirty="0" err="1" smtClean="0"/>
              <a:t>anofabrication</a:t>
            </a:r>
            <a:r>
              <a:rPr lang="en-US" sz="2200" dirty="0" smtClean="0"/>
              <a:t> </a:t>
            </a:r>
            <a:r>
              <a:rPr lang="en-US" sz="2200" dirty="0"/>
              <a:t>methods for generating </a:t>
            </a:r>
            <a:r>
              <a:rPr lang="en-US" sz="2200" dirty="0" err="1" smtClean="0"/>
              <a:t>nanotopographical</a:t>
            </a:r>
            <a:r>
              <a:rPr lang="tr-TR" sz="2200" dirty="0" smtClean="0"/>
              <a:t> </a:t>
            </a:r>
            <a:r>
              <a:rPr lang="en-US" sz="2200" dirty="0" smtClean="0"/>
              <a:t>biomaterials </a:t>
            </a:r>
            <a:r>
              <a:rPr lang="en-US" sz="2200" dirty="0"/>
              <a:t>and surfaces for regulating stem cell </a:t>
            </a:r>
            <a:r>
              <a:rPr lang="en-US" sz="2200" dirty="0" smtClean="0"/>
              <a:t>fate</a:t>
            </a:r>
            <a:r>
              <a:rPr lang="tr-TR" sz="2200" dirty="0" smtClean="0"/>
              <a:t> </a:t>
            </a:r>
            <a:r>
              <a:rPr lang="tr-TR" sz="2200" dirty="0" err="1" smtClean="0"/>
              <a:t>and</a:t>
            </a:r>
            <a:r>
              <a:rPr lang="tr-TR" sz="2200" dirty="0" smtClean="0"/>
              <a:t> t</a:t>
            </a:r>
            <a:r>
              <a:rPr lang="en-US" sz="2200" dirty="0" smtClean="0"/>
              <a:t>o </a:t>
            </a:r>
            <a:r>
              <a:rPr lang="en-US" sz="2200" dirty="0"/>
              <a:t>control behaviors and </a:t>
            </a:r>
            <a:r>
              <a:rPr lang="en-US" sz="2200" dirty="0" smtClean="0"/>
              <a:t>phenotypes </a:t>
            </a:r>
            <a:r>
              <a:rPr lang="en-US" sz="2200" dirty="0"/>
              <a:t>of stem cells, such as adhesion, migration, </a:t>
            </a:r>
            <a:r>
              <a:rPr lang="en-US" sz="2200" dirty="0" smtClean="0"/>
              <a:t>and</a:t>
            </a:r>
            <a:r>
              <a:rPr lang="tr-TR" sz="2200" dirty="0" smtClean="0"/>
              <a:t> </a:t>
            </a:r>
            <a:r>
              <a:rPr lang="en-US" sz="2200" dirty="0" smtClean="0"/>
              <a:t>morphology</a:t>
            </a:r>
            <a:r>
              <a:rPr lang="en-US" sz="2200" dirty="0"/>
              <a:t>, and eventually determine transcriptional </a:t>
            </a:r>
            <a:r>
              <a:rPr lang="en-US" sz="2200" dirty="0" smtClean="0"/>
              <a:t>activities </a:t>
            </a:r>
            <a:r>
              <a:rPr lang="en-US" sz="2200" dirty="0"/>
              <a:t>and stem cell fate.</a:t>
            </a:r>
            <a:endParaRPr lang="tr-TR" sz="2200" dirty="0" smtClean="0"/>
          </a:p>
          <a:p>
            <a:r>
              <a:rPr lang="tr-TR" sz="2200" dirty="0"/>
              <a:t>N</a:t>
            </a:r>
            <a:r>
              <a:rPr lang="en-US" sz="2200" dirty="0" err="1" smtClean="0"/>
              <a:t>ew</a:t>
            </a:r>
            <a:r>
              <a:rPr lang="en-US" sz="2200" dirty="0" smtClean="0"/>
              <a:t> strategies </a:t>
            </a:r>
            <a:r>
              <a:rPr lang="en-US" sz="2200" dirty="0"/>
              <a:t>to support long-term stem cell self-renewal </a:t>
            </a:r>
            <a:r>
              <a:rPr lang="en-US" sz="2200" dirty="0" smtClean="0"/>
              <a:t>and</a:t>
            </a:r>
            <a:r>
              <a:rPr lang="tr-TR" sz="2200" dirty="0" smtClean="0"/>
              <a:t> </a:t>
            </a:r>
            <a:r>
              <a:rPr lang="en-US" sz="2200" dirty="0" smtClean="0"/>
              <a:t>large-scale </a:t>
            </a:r>
            <a:r>
              <a:rPr lang="en-US" sz="2200" dirty="0"/>
              <a:t>expansion (maintaining an undifferentiated </a:t>
            </a:r>
            <a:r>
              <a:rPr lang="en-US" sz="2200" dirty="0" smtClean="0"/>
              <a:t>stem</a:t>
            </a:r>
            <a:r>
              <a:rPr lang="tr-TR" sz="2200" dirty="0" smtClean="0"/>
              <a:t> </a:t>
            </a:r>
            <a:r>
              <a:rPr lang="en-US" sz="2200" dirty="0" smtClean="0"/>
              <a:t>cell </a:t>
            </a:r>
            <a:r>
              <a:rPr lang="en-US" sz="2200" dirty="0"/>
              <a:t>state without spontaneous differentiation) will be </a:t>
            </a:r>
            <a:r>
              <a:rPr lang="en-US" sz="2200" dirty="0" smtClean="0"/>
              <a:t>crucial </a:t>
            </a:r>
            <a:r>
              <a:rPr lang="en-US" sz="2200" dirty="0"/>
              <a:t>to obtain sufficient cell source for stem </a:t>
            </a:r>
            <a:r>
              <a:rPr lang="en-US" sz="2200" dirty="0" smtClean="0"/>
              <a:t>cell-based</a:t>
            </a:r>
            <a:r>
              <a:rPr lang="tr-TR" sz="2200" dirty="0" smtClean="0"/>
              <a:t> </a:t>
            </a:r>
            <a:r>
              <a:rPr lang="en-US" sz="2200" dirty="0" smtClean="0"/>
              <a:t>regenerative </a:t>
            </a:r>
            <a:r>
              <a:rPr lang="en-US" sz="2200" dirty="0"/>
              <a:t>therapies</a:t>
            </a:r>
            <a:r>
              <a:rPr lang="en-US" sz="2200" dirty="0" smtClean="0"/>
              <a:t>.</a:t>
            </a:r>
            <a:endParaRPr lang="tr-TR" sz="2200" dirty="0" smtClean="0"/>
          </a:p>
          <a:p>
            <a:r>
              <a:rPr lang="tr-TR" sz="2200" dirty="0" err="1"/>
              <a:t>N</a:t>
            </a:r>
            <a:r>
              <a:rPr lang="en-US" sz="2200" dirty="0" err="1" smtClean="0"/>
              <a:t>anotopographical</a:t>
            </a:r>
            <a:r>
              <a:rPr lang="en-US" sz="2200" dirty="0" smtClean="0"/>
              <a:t> </a:t>
            </a:r>
            <a:r>
              <a:rPr lang="en-US" sz="2200" dirty="0"/>
              <a:t>materials have </a:t>
            </a:r>
            <a:r>
              <a:rPr lang="en-US" sz="2200" dirty="0" smtClean="0"/>
              <a:t>been</a:t>
            </a:r>
            <a:r>
              <a:rPr lang="tr-TR" sz="2200" dirty="0" smtClean="0"/>
              <a:t> </a:t>
            </a:r>
            <a:r>
              <a:rPr lang="en-US" sz="2200" dirty="0" smtClean="0"/>
              <a:t>shown </a:t>
            </a:r>
            <a:r>
              <a:rPr lang="en-US" sz="2200" dirty="0"/>
              <a:t>great potential to form a favorable </a:t>
            </a:r>
            <a:r>
              <a:rPr lang="en-US" sz="2200" dirty="0" smtClean="0"/>
              <a:t>microenvironment</a:t>
            </a:r>
            <a:r>
              <a:rPr lang="tr-TR" sz="2200" dirty="0" smtClean="0"/>
              <a:t> </a:t>
            </a:r>
            <a:r>
              <a:rPr lang="en-US" sz="2200" dirty="0" smtClean="0"/>
              <a:t>for </a:t>
            </a:r>
            <a:r>
              <a:rPr lang="en-US" sz="2200" dirty="0"/>
              <a:t>maintenance of stem cell potencies</a:t>
            </a:r>
            <a:r>
              <a:rPr lang="en-US" sz="2200" dirty="0" smtClean="0"/>
              <a:t>.</a:t>
            </a:r>
            <a:endParaRPr lang="tr-TR" sz="22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509188" y="592575"/>
            <a:ext cx="5320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/>
              <a:t>Conclusion</a:t>
            </a:r>
          </a:p>
        </p:txBody>
      </p:sp>
    </p:spTree>
    <p:extLst>
      <p:ext uri="{BB962C8B-B14F-4D97-AF65-F5344CB8AC3E}">
        <p14:creationId xmlns="" xmlns:p14="http://schemas.microsoft.com/office/powerpoint/2010/main" val="387032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0070" y="1021080"/>
            <a:ext cx="7786116" cy="5151120"/>
          </a:xfrm>
        </p:spPr>
        <p:txBody>
          <a:bodyPr>
            <a:normAutofit/>
          </a:bodyPr>
          <a:lstStyle/>
          <a:p>
            <a:r>
              <a:rPr lang="en-US" sz="2200" dirty="0"/>
              <a:t>Abundant evidence has </a:t>
            </a:r>
            <a:r>
              <a:rPr lang="en-US" sz="2200" dirty="0" smtClean="0">
                <a:solidFill>
                  <a:srgbClr val="0070C0"/>
                </a:solidFill>
              </a:rPr>
              <a:t>shown</a:t>
            </a:r>
            <a:r>
              <a:rPr lang="tr-TR" sz="2200" dirty="0" smtClean="0">
                <a:solidFill>
                  <a:srgbClr val="0070C0"/>
                </a:solidFill>
              </a:rPr>
              <a:t> </a:t>
            </a:r>
            <a:r>
              <a:rPr lang="en-US" sz="2200" dirty="0" smtClean="0">
                <a:solidFill>
                  <a:srgbClr val="0070C0"/>
                </a:solidFill>
              </a:rPr>
              <a:t>potent </a:t>
            </a:r>
            <a:r>
              <a:rPr lang="en-US" sz="2200" dirty="0">
                <a:solidFill>
                  <a:srgbClr val="0070C0"/>
                </a:solidFill>
              </a:rPr>
              <a:t>regulation of adult stem cell function and </a:t>
            </a:r>
            <a:r>
              <a:rPr lang="en-US" sz="2200" dirty="0" smtClean="0">
                <a:solidFill>
                  <a:srgbClr val="0070C0"/>
                </a:solidFill>
              </a:rPr>
              <a:t>signaling</a:t>
            </a:r>
            <a:r>
              <a:rPr lang="tr-TR" sz="2200" dirty="0" smtClean="0">
                <a:solidFill>
                  <a:srgbClr val="0070C0"/>
                </a:solidFill>
              </a:rPr>
              <a:t> </a:t>
            </a:r>
            <a:r>
              <a:rPr lang="en-US" sz="2200" dirty="0" smtClean="0"/>
              <a:t>by </a:t>
            </a:r>
            <a:r>
              <a:rPr lang="en-US" sz="2200" dirty="0" err="1">
                <a:solidFill>
                  <a:srgbClr val="00B050"/>
                </a:solidFill>
              </a:rPr>
              <a:t>nanotopography</a:t>
            </a:r>
            <a:r>
              <a:rPr lang="en-US" sz="2200" dirty="0">
                <a:solidFill>
                  <a:srgbClr val="00B050"/>
                </a:solidFill>
              </a:rPr>
              <a:t> sensitivity</a:t>
            </a:r>
            <a:r>
              <a:rPr lang="en-US" sz="2200" dirty="0"/>
              <a:t>, yet questions of </a:t>
            </a:r>
            <a:r>
              <a:rPr lang="en-US" sz="2200" dirty="0" smtClean="0">
                <a:solidFill>
                  <a:srgbClr val="C00000"/>
                </a:solidFill>
              </a:rPr>
              <a:t>whether</a:t>
            </a:r>
            <a:r>
              <a:rPr lang="tr-TR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 smtClean="0">
                <a:solidFill>
                  <a:srgbClr val="C00000"/>
                </a:solidFill>
              </a:rPr>
              <a:t>and </a:t>
            </a:r>
            <a:r>
              <a:rPr lang="en-US" sz="2200" dirty="0">
                <a:solidFill>
                  <a:srgbClr val="C00000"/>
                </a:solidFill>
              </a:rPr>
              <a:t>how </a:t>
            </a:r>
            <a:r>
              <a:rPr lang="en-US" sz="2200" dirty="0" err="1">
                <a:solidFill>
                  <a:srgbClr val="C00000"/>
                </a:solidFill>
              </a:rPr>
              <a:t>nanotopography</a:t>
            </a:r>
            <a:r>
              <a:rPr lang="en-US" sz="2200" dirty="0">
                <a:solidFill>
                  <a:srgbClr val="C00000"/>
                </a:solidFill>
              </a:rPr>
              <a:t> at the cell—substrate </a:t>
            </a:r>
            <a:r>
              <a:rPr lang="en-US" sz="2200" dirty="0" smtClean="0">
                <a:solidFill>
                  <a:srgbClr val="C00000"/>
                </a:solidFill>
              </a:rPr>
              <a:t>interface</a:t>
            </a:r>
            <a:r>
              <a:rPr lang="tr-TR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 smtClean="0">
                <a:solidFill>
                  <a:srgbClr val="C00000"/>
                </a:solidFill>
              </a:rPr>
              <a:t>can </a:t>
            </a:r>
            <a:r>
              <a:rPr lang="en-US" sz="2200" dirty="0">
                <a:solidFill>
                  <a:srgbClr val="C00000"/>
                </a:solidFill>
              </a:rPr>
              <a:t>be leveraged </a:t>
            </a:r>
            <a:r>
              <a:rPr lang="en-US" sz="2200" dirty="0"/>
              <a:t>for improving cell reprogramming </a:t>
            </a:r>
            <a:r>
              <a:rPr lang="en-US" sz="2200" dirty="0" smtClean="0"/>
              <a:t>and</a:t>
            </a:r>
            <a:r>
              <a:rPr lang="tr-TR" sz="2200" dirty="0" smtClean="0"/>
              <a:t> </a:t>
            </a:r>
            <a:r>
              <a:rPr lang="en-US" sz="2200" dirty="0" smtClean="0"/>
              <a:t>trans</a:t>
            </a:r>
            <a:r>
              <a:rPr lang="tr-TR" sz="2200" dirty="0" smtClean="0"/>
              <a:t> </a:t>
            </a:r>
            <a:r>
              <a:rPr lang="en-US" sz="2200" dirty="0" smtClean="0"/>
              <a:t>differentiation </a:t>
            </a:r>
            <a:r>
              <a:rPr lang="en-US" sz="2200" dirty="0"/>
              <a:t>remain unexplored</a:t>
            </a:r>
            <a:r>
              <a:rPr lang="en-US" sz="2200" dirty="0" smtClean="0"/>
              <a:t>.</a:t>
            </a:r>
            <a:endParaRPr lang="tr-TR" sz="2200" dirty="0" smtClean="0"/>
          </a:p>
          <a:p>
            <a:r>
              <a:rPr lang="en-US" sz="2200" dirty="0"/>
              <a:t>To improve performance of </a:t>
            </a:r>
            <a:r>
              <a:rPr lang="en-US" sz="2200" dirty="0" err="1"/>
              <a:t>nanotopography</a:t>
            </a:r>
            <a:r>
              <a:rPr lang="en-US" sz="2200" dirty="0"/>
              <a:t>-driven </a:t>
            </a:r>
            <a:r>
              <a:rPr lang="en-US" sz="2200" dirty="0" smtClean="0"/>
              <a:t>stem</a:t>
            </a:r>
            <a:r>
              <a:rPr lang="tr-TR" sz="2200" dirty="0" smtClean="0"/>
              <a:t> </a:t>
            </a:r>
            <a:r>
              <a:rPr lang="en-US" sz="2200" dirty="0" smtClean="0"/>
              <a:t>cell </a:t>
            </a:r>
            <a:r>
              <a:rPr lang="en-US" sz="2200" dirty="0"/>
              <a:t>fate regulation, it is imperative </a:t>
            </a:r>
            <a:r>
              <a:rPr lang="en-US" sz="2200" dirty="0">
                <a:solidFill>
                  <a:srgbClr val="C00000"/>
                </a:solidFill>
              </a:rPr>
              <a:t>to understand </a:t>
            </a:r>
            <a:r>
              <a:rPr lang="en-US" sz="2200" dirty="0" err="1" smtClean="0">
                <a:solidFill>
                  <a:srgbClr val="C00000"/>
                </a:solidFill>
              </a:rPr>
              <a:t>th</a:t>
            </a:r>
            <a:r>
              <a:rPr lang="tr-TR" sz="2200" dirty="0" smtClean="0">
                <a:solidFill>
                  <a:srgbClr val="C00000"/>
                </a:solidFill>
              </a:rPr>
              <a:t>e </a:t>
            </a:r>
            <a:r>
              <a:rPr lang="en-US" sz="2200" dirty="0" err="1" smtClean="0">
                <a:solidFill>
                  <a:srgbClr val="C00000"/>
                </a:solidFill>
              </a:rPr>
              <a:t>mechanosensing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>
                <a:solidFill>
                  <a:srgbClr val="C00000"/>
                </a:solidFill>
              </a:rPr>
              <a:t>and </a:t>
            </a:r>
            <a:r>
              <a:rPr lang="tr-TR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</a:rPr>
              <a:t>transductive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>
                <a:solidFill>
                  <a:srgbClr val="C00000"/>
                </a:solidFill>
              </a:rPr>
              <a:t>mechanisms </a:t>
            </a:r>
            <a:r>
              <a:rPr lang="en-US" sz="2200" dirty="0" smtClean="0"/>
              <a:t>underlying </a:t>
            </a:r>
            <a:r>
              <a:rPr lang="en-US" sz="2200" dirty="0"/>
              <a:t>cellular responses to extracellular </a:t>
            </a:r>
            <a:r>
              <a:rPr lang="en-US" sz="2200" dirty="0" err="1"/>
              <a:t>nanotopography</a:t>
            </a:r>
            <a:r>
              <a:rPr lang="en-US" sz="2200" dirty="0" smtClean="0"/>
              <a:t>.</a:t>
            </a:r>
            <a:endParaRPr lang="tr-TR" sz="2200" dirty="0" smtClean="0"/>
          </a:p>
          <a:p>
            <a:r>
              <a:rPr lang="en-US" sz="2200" dirty="0"/>
              <a:t>Multidisciplinary approaches </a:t>
            </a:r>
            <a:r>
              <a:rPr lang="en-US" sz="2200" dirty="0" smtClean="0"/>
              <a:t>merging</a:t>
            </a:r>
            <a:r>
              <a:rPr lang="tr-TR" sz="2200" dirty="0" smtClean="0"/>
              <a:t> </a:t>
            </a:r>
            <a:r>
              <a:rPr lang="en-US" sz="2200" dirty="0" smtClean="0"/>
              <a:t>stem </a:t>
            </a:r>
            <a:r>
              <a:rPr lang="en-US" sz="2200" dirty="0"/>
              <a:t>cell biology, materials science, biomedical </a:t>
            </a:r>
            <a:r>
              <a:rPr lang="en-US" sz="2200" dirty="0" smtClean="0"/>
              <a:t>engineering</a:t>
            </a:r>
            <a:r>
              <a:rPr lang="en-US" sz="2200" dirty="0"/>
              <a:t>, and nanotechnology will be the </a:t>
            </a:r>
            <a:r>
              <a:rPr lang="en-US" sz="2200" dirty="0">
                <a:solidFill>
                  <a:srgbClr val="B15E97"/>
                </a:solidFill>
              </a:rPr>
              <a:t>most promising </a:t>
            </a:r>
            <a:r>
              <a:rPr lang="en-US" sz="2200" dirty="0" smtClean="0">
                <a:solidFill>
                  <a:srgbClr val="B15E97"/>
                </a:solidFill>
              </a:rPr>
              <a:t>and</a:t>
            </a:r>
            <a:r>
              <a:rPr lang="tr-TR" sz="2200" dirty="0" smtClean="0">
                <a:solidFill>
                  <a:srgbClr val="B15E97"/>
                </a:solidFill>
              </a:rPr>
              <a:t> </a:t>
            </a:r>
            <a:r>
              <a:rPr lang="en-US" sz="2200" dirty="0" smtClean="0">
                <a:solidFill>
                  <a:srgbClr val="B15E97"/>
                </a:solidFill>
              </a:rPr>
              <a:t>powerful </a:t>
            </a:r>
            <a:r>
              <a:rPr lang="en-US" sz="2200" dirty="0">
                <a:solidFill>
                  <a:srgbClr val="B15E97"/>
                </a:solidFill>
              </a:rPr>
              <a:t>route toward such goal.</a:t>
            </a:r>
            <a:endParaRPr lang="tr-TR" sz="2200" dirty="0">
              <a:solidFill>
                <a:srgbClr val="B15E9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30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90594" y="216089"/>
            <a:ext cx="7543800" cy="1609344"/>
          </a:xfrm>
        </p:spPr>
        <p:txBody>
          <a:bodyPr>
            <a:normAutofit/>
          </a:bodyPr>
          <a:lstStyle/>
          <a:p>
            <a:r>
              <a:rPr lang="tr-TR" sz="3600" dirty="0" err="1" smtClean="0"/>
              <a:t>Mesenchymal</a:t>
            </a:r>
            <a:r>
              <a:rPr lang="tr-TR" sz="3600" dirty="0" smtClean="0"/>
              <a:t> </a:t>
            </a:r>
            <a:r>
              <a:rPr lang="tr-TR" sz="3600" dirty="0" err="1" smtClean="0"/>
              <a:t>Stem</a:t>
            </a:r>
            <a:r>
              <a:rPr lang="tr-TR" sz="3600" dirty="0" smtClean="0"/>
              <a:t> </a:t>
            </a:r>
            <a:r>
              <a:rPr lang="tr-TR" sz="3600" dirty="0" err="1" smtClean="0"/>
              <a:t>Cells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0593" y="1825433"/>
            <a:ext cx="3646997" cy="4050792"/>
          </a:xfrm>
        </p:spPr>
        <p:txBody>
          <a:bodyPr>
            <a:normAutofit fontScale="92500" lnSpcReduction="10000"/>
          </a:bodyPr>
          <a:lstStyle/>
          <a:p>
            <a:r>
              <a:rPr lang="tr-TR" sz="2200" dirty="0" err="1" smtClean="0"/>
              <a:t>Mesenchymal</a:t>
            </a:r>
            <a:r>
              <a:rPr lang="tr-TR" sz="2200" dirty="0" smtClean="0"/>
              <a:t> </a:t>
            </a:r>
            <a:r>
              <a:rPr lang="tr-TR" sz="2200" dirty="0" err="1" smtClean="0"/>
              <a:t>stem</a:t>
            </a:r>
            <a:r>
              <a:rPr lang="tr-TR" sz="2200" dirty="0" smtClean="0"/>
              <a:t> </a:t>
            </a:r>
            <a:r>
              <a:rPr lang="tr-TR" sz="2200" dirty="0" err="1" smtClean="0"/>
              <a:t>cells</a:t>
            </a:r>
            <a:r>
              <a:rPr lang="tr-TR" sz="2200" dirty="0" smtClean="0"/>
              <a:t> (</a:t>
            </a:r>
            <a:r>
              <a:rPr lang="tr-TR" sz="2200" dirty="0" err="1" smtClean="0"/>
              <a:t>MSCs</a:t>
            </a:r>
            <a:r>
              <a:rPr lang="tr-TR" sz="2200" dirty="0" smtClean="0"/>
              <a:t>) </a:t>
            </a:r>
            <a:r>
              <a:rPr lang="tr-TR" sz="2200" dirty="0" err="1" smtClean="0"/>
              <a:t>are</a:t>
            </a:r>
            <a:r>
              <a:rPr lang="tr-TR" sz="2200" dirty="0" smtClean="0"/>
              <a:t> </a:t>
            </a:r>
            <a:r>
              <a:rPr lang="tr-TR" sz="2200" dirty="0" err="1" smtClean="0"/>
              <a:t>multipotent</a:t>
            </a:r>
            <a:r>
              <a:rPr lang="tr-TR" sz="2200" dirty="0" smtClean="0"/>
              <a:t> </a:t>
            </a:r>
            <a:r>
              <a:rPr lang="tr-TR" sz="2200" dirty="0" err="1" smtClean="0"/>
              <a:t>cells</a:t>
            </a:r>
            <a:r>
              <a:rPr lang="tr-TR" sz="2200" dirty="0" smtClean="0"/>
              <a:t> </a:t>
            </a:r>
            <a:r>
              <a:rPr lang="tr-TR" sz="2200" dirty="0" err="1" smtClean="0"/>
              <a:t>that</a:t>
            </a:r>
            <a:r>
              <a:rPr lang="tr-TR" sz="2200" dirty="0" smtClean="0"/>
              <a:t> can </a:t>
            </a:r>
            <a:r>
              <a:rPr lang="tr-TR" sz="2200" dirty="0" err="1" smtClean="0"/>
              <a:t>give</a:t>
            </a:r>
            <a:r>
              <a:rPr lang="tr-TR" sz="2200" dirty="0" smtClean="0"/>
              <a:t> </a:t>
            </a:r>
            <a:r>
              <a:rPr lang="tr-TR" sz="2200" dirty="0" err="1" smtClean="0"/>
              <a:t>rise</a:t>
            </a:r>
            <a:r>
              <a:rPr lang="tr-TR" sz="2200" dirty="0" smtClean="0"/>
              <a:t> </a:t>
            </a:r>
            <a:r>
              <a:rPr lang="tr-TR" sz="2200" dirty="0" err="1" smtClean="0"/>
              <a:t>to</a:t>
            </a:r>
            <a:r>
              <a:rPr lang="tr-TR" sz="2200" dirty="0" smtClean="0"/>
              <a:t> </a:t>
            </a:r>
            <a:r>
              <a:rPr lang="tr-TR" sz="2200" dirty="0" err="1" smtClean="0"/>
              <a:t>cells</a:t>
            </a:r>
            <a:r>
              <a:rPr lang="tr-TR" sz="2200" dirty="0" smtClean="0"/>
              <a:t> of </a:t>
            </a:r>
            <a:r>
              <a:rPr lang="tr-TR" sz="2200" dirty="0" err="1" smtClean="0"/>
              <a:t>the</a:t>
            </a:r>
            <a:r>
              <a:rPr lang="tr-TR" sz="2200" dirty="0" smtClean="0"/>
              <a:t> </a:t>
            </a:r>
            <a:r>
              <a:rPr lang="tr-TR" sz="2200" dirty="0" err="1" smtClean="0"/>
              <a:t>stromal</a:t>
            </a:r>
            <a:r>
              <a:rPr lang="tr-TR" sz="2200" dirty="0" smtClean="0"/>
              <a:t> </a:t>
            </a:r>
            <a:r>
              <a:rPr lang="tr-TR" sz="2200" dirty="0" err="1" smtClean="0"/>
              <a:t>lineage</a:t>
            </a:r>
            <a:r>
              <a:rPr lang="tr-TR" sz="2200" dirty="0" smtClean="0"/>
              <a:t>, </a:t>
            </a:r>
            <a:r>
              <a:rPr lang="tr-TR" sz="2200" dirty="0" err="1" smtClean="0"/>
              <a:t>namely</a:t>
            </a:r>
            <a:r>
              <a:rPr lang="tr-TR" sz="2200" dirty="0" smtClean="0"/>
              <a:t>, </a:t>
            </a:r>
            <a:r>
              <a:rPr lang="tr-TR" sz="2200" dirty="0" err="1" smtClean="0">
                <a:solidFill>
                  <a:srgbClr val="CC0000"/>
                </a:solidFill>
              </a:rPr>
              <a:t>osteoblastic</a:t>
            </a:r>
            <a:r>
              <a:rPr lang="tr-TR" sz="2200" dirty="0" smtClean="0">
                <a:solidFill>
                  <a:srgbClr val="CC0000"/>
                </a:solidFill>
              </a:rPr>
              <a:t> (bone), </a:t>
            </a:r>
            <a:r>
              <a:rPr lang="tr-TR" sz="2200" dirty="0" err="1" smtClean="0">
                <a:solidFill>
                  <a:srgbClr val="CC3300"/>
                </a:solidFill>
              </a:rPr>
              <a:t>adipogenic</a:t>
            </a:r>
            <a:r>
              <a:rPr lang="tr-TR" sz="2200" dirty="0" smtClean="0">
                <a:solidFill>
                  <a:srgbClr val="CC3300"/>
                </a:solidFill>
              </a:rPr>
              <a:t> (</a:t>
            </a:r>
            <a:r>
              <a:rPr lang="tr-TR" sz="2200" dirty="0" err="1" smtClean="0">
                <a:solidFill>
                  <a:srgbClr val="CC3300"/>
                </a:solidFill>
              </a:rPr>
              <a:t>fat</a:t>
            </a:r>
            <a:r>
              <a:rPr lang="tr-TR" sz="2200" dirty="0" smtClean="0">
                <a:solidFill>
                  <a:srgbClr val="CC3300"/>
                </a:solidFill>
              </a:rPr>
              <a:t>), </a:t>
            </a:r>
            <a:r>
              <a:rPr lang="tr-TR" sz="2200" dirty="0" err="1" smtClean="0">
                <a:solidFill>
                  <a:srgbClr val="339966"/>
                </a:solidFill>
              </a:rPr>
              <a:t>myoblastic</a:t>
            </a:r>
            <a:r>
              <a:rPr lang="tr-TR" sz="2200" dirty="0" smtClean="0">
                <a:solidFill>
                  <a:srgbClr val="339966"/>
                </a:solidFill>
              </a:rPr>
              <a:t> (</a:t>
            </a:r>
            <a:r>
              <a:rPr lang="tr-TR" sz="2200" dirty="0" err="1" smtClean="0">
                <a:solidFill>
                  <a:srgbClr val="339966"/>
                </a:solidFill>
              </a:rPr>
              <a:t>muscle</a:t>
            </a:r>
            <a:r>
              <a:rPr lang="tr-TR" sz="2200" dirty="0" smtClean="0">
                <a:solidFill>
                  <a:srgbClr val="339966"/>
                </a:solidFill>
              </a:rPr>
              <a:t>), </a:t>
            </a:r>
            <a:r>
              <a:rPr lang="tr-TR" sz="2200" dirty="0" err="1" smtClean="0">
                <a:solidFill>
                  <a:srgbClr val="3366CC"/>
                </a:solidFill>
              </a:rPr>
              <a:t>chondrogenic</a:t>
            </a:r>
            <a:r>
              <a:rPr lang="tr-TR" sz="2200" dirty="0" smtClean="0">
                <a:solidFill>
                  <a:srgbClr val="3366CC"/>
                </a:solidFill>
              </a:rPr>
              <a:t> (</a:t>
            </a:r>
            <a:r>
              <a:rPr lang="tr-TR" sz="2200" dirty="0" err="1" smtClean="0">
                <a:solidFill>
                  <a:srgbClr val="3366CC"/>
                </a:solidFill>
              </a:rPr>
              <a:t>cartilage</a:t>
            </a:r>
            <a:r>
              <a:rPr lang="tr-TR" sz="2200" dirty="0" smtClean="0">
                <a:solidFill>
                  <a:srgbClr val="3366CC"/>
                </a:solidFill>
              </a:rPr>
              <a:t>)</a:t>
            </a:r>
            <a:r>
              <a:rPr lang="tr-TR" sz="2200" dirty="0" smtClean="0"/>
              <a:t>, </a:t>
            </a:r>
            <a:r>
              <a:rPr lang="tr-TR" sz="2200" dirty="0" err="1" smtClean="0"/>
              <a:t>and</a:t>
            </a:r>
            <a:r>
              <a:rPr lang="tr-TR" sz="2200" dirty="0" smtClean="0"/>
              <a:t> </a:t>
            </a:r>
            <a:r>
              <a:rPr lang="tr-TR" sz="2200" dirty="0" err="1" smtClean="0">
                <a:solidFill>
                  <a:srgbClr val="6600CC"/>
                </a:solidFill>
              </a:rPr>
              <a:t>fibroblastic</a:t>
            </a:r>
            <a:r>
              <a:rPr lang="tr-TR" sz="2200" dirty="0" smtClean="0">
                <a:solidFill>
                  <a:srgbClr val="6600CC"/>
                </a:solidFill>
              </a:rPr>
              <a:t> (</a:t>
            </a:r>
            <a:r>
              <a:rPr lang="tr-TR" sz="2200" dirty="0" err="1" smtClean="0">
                <a:solidFill>
                  <a:srgbClr val="6600CC"/>
                </a:solidFill>
              </a:rPr>
              <a:t>connectivetissue</a:t>
            </a:r>
            <a:r>
              <a:rPr lang="tr-TR" sz="2200" dirty="0" smtClean="0">
                <a:solidFill>
                  <a:srgbClr val="6600CC"/>
                </a:solidFill>
              </a:rPr>
              <a:t>) </a:t>
            </a:r>
            <a:r>
              <a:rPr lang="tr-TR" sz="2200" dirty="0" err="1" smtClean="0"/>
              <a:t>lineages</a:t>
            </a:r>
            <a:r>
              <a:rPr lang="tr-TR" sz="2200" dirty="0" smtClean="0"/>
              <a:t>.</a:t>
            </a:r>
          </a:p>
          <a:p>
            <a:r>
              <a:rPr lang="en-US" sz="2200" dirty="0" smtClean="0"/>
              <a:t>MSC fate can be</a:t>
            </a:r>
            <a:r>
              <a:rPr lang="tr-TR" sz="2200" dirty="0" smtClean="0"/>
              <a:t> </a:t>
            </a:r>
            <a:r>
              <a:rPr lang="en-US" sz="2200" dirty="0" smtClean="0"/>
              <a:t>influenced by the </a:t>
            </a:r>
            <a:r>
              <a:rPr lang="en-US" sz="2200" dirty="0" smtClean="0">
                <a:solidFill>
                  <a:srgbClr val="B15E97"/>
                </a:solidFill>
              </a:rPr>
              <a:t>size</a:t>
            </a:r>
            <a:r>
              <a:rPr lang="en-US" sz="2200" dirty="0" smtClean="0"/>
              <a:t>, </a:t>
            </a:r>
            <a:r>
              <a:rPr lang="en-US" sz="2200" dirty="0" smtClean="0">
                <a:solidFill>
                  <a:srgbClr val="339966"/>
                </a:solidFill>
              </a:rPr>
              <a:t>symmetry</a:t>
            </a:r>
            <a:r>
              <a:rPr lang="en-US" sz="2200" dirty="0" smtClean="0"/>
              <a:t>, and </a:t>
            </a:r>
            <a:r>
              <a:rPr lang="en-US" sz="2200" dirty="0" smtClean="0">
                <a:solidFill>
                  <a:srgbClr val="CC0000"/>
                </a:solidFill>
              </a:rPr>
              <a:t>regularity of </a:t>
            </a:r>
            <a:r>
              <a:rPr lang="en-US" sz="2200" dirty="0" err="1" smtClean="0">
                <a:solidFill>
                  <a:srgbClr val="CC0000"/>
                </a:solidFill>
              </a:rPr>
              <a:t>nanotopographical</a:t>
            </a:r>
            <a:r>
              <a:rPr lang="en-US" sz="2200" dirty="0" smtClean="0">
                <a:solidFill>
                  <a:srgbClr val="CC0000"/>
                </a:solidFill>
              </a:rPr>
              <a:t> features</a:t>
            </a:r>
            <a:r>
              <a:rPr lang="en-US" sz="2200" dirty="0" smtClean="0"/>
              <a:t>.</a:t>
            </a:r>
            <a:endParaRPr lang="tr-TR" sz="2200" dirty="0"/>
          </a:p>
        </p:txBody>
      </p:sp>
      <p:pic>
        <p:nvPicPr>
          <p:cNvPr id="6" name="Picture 6" descr="Image result for mesenchymal stem cells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4641446" cy="4859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6050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print"/>
          <a:srcRect l="32996" t="18580" r="21561" b="13852"/>
          <a:stretch/>
        </p:blipFill>
        <p:spPr>
          <a:xfrm>
            <a:off x="1627909" y="192632"/>
            <a:ext cx="5810177" cy="6479308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24692" y="637309"/>
            <a:ext cx="15032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F0"/>
                </a:solidFill>
              </a:rPr>
              <a:t>(a) </a:t>
            </a:r>
            <a:r>
              <a:rPr lang="tr-TR" sz="2000" dirty="0" smtClean="0"/>
              <a:t>TiO2 </a:t>
            </a:r>
            <a:r>
              <a:rPr lang="tr-TR" sz="2000" dirty="0" err="1" smtClean="0"/>
              <a:t>nanotube</a:t>
            </a:r>
            <a:r>
              <a:rPr lang="tr-TR" sz="2000" dirty="0" smtClean="0"/>
              <a:t> </a:t>
            </a:r>
            <a:r>
              <a:rPr lang="tr-TR" sz="2000" dirty="0" err="1"/>
              <a:t>diameter</a:t>
            </a:r>
            <a:r>
              <a:rPr lang="tr-TR" sz="2000" dirty="0"/>
              <a:t> </a:t>
            </a:r>
            <a:r>
              <a:rPr lang="tr-TR" sz="2000" dirty="0" err="1"/>
              <a:t>directs</a:t>
            </a:r>
            <a:r>
              <a:rPr lang="tr-TR" sz="2000" dirty="0"/>
              <a:t> MSC </a:t>
            </a:r>
            <a:r>
              <a:rPr lang="tr-TR" sz="2000" dirty="0" err="1"/>
              <a:t>osteogenic</a:t>
            </a:r>
            <a:r>
              <a:rPr lang="tr-TR" sz="2000" dirty="0"/>
              <a:t> </a:t>
            </a:r>
            <a:r>
              <a:rPr lang="tr-TR" sz="2000" dirty="0" err="1"/>
              <a:t>differentiation</a:t>
            </a:r>
            <a:endParaRPr lang="tr-TR" sz="20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7438085" y="415445"/>
            <a:ext cx="18376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50"/>
                </a:solidFill>
              </a:rPr>
              <a:t>(b) </a:t>
            </a:r>
            <a:r>
              <a:rPr lang="tr-TR" sz="2000" dirty="0"/>
              <a:t>Using of fibrin </a:t>
            </a:r>
            <a:r>
              <a:rPr lang="tr-TR" sz="2000" dirty="0" err="1"/>
              <a:t>nanofiber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PLGA </a:t>
            </a:r>
            <a:r>
              <a:rPr lang="tr-TR" sz="2000" dirty="0" err="1"/>
              <a:t>microfiber</a:t>
            </a:r>
            <a:r>
              <a:rPr lang="tr-TR" sz="2000" dirty="0"/>
              <a:t> </a:t>
            </a:r>
            <a:r>
              <a:rPr lang="tr-TR" sz="2000" dirty="0" err="1"/>
              <a:t>composite</a:t>
            </a:r>
            <a:r>
              <a:rPr lang="tr-TR" sz="2000" dirty="0"/>
              <a:t> </a:t>
            </a:r>
            <a:r>
              <a:rPr lang="tr-TR" sz="2000" dirty="0" err="1"/>
              <a:t>scaffold</a:t>
            </a:r>
            <a:r>
              <a:rPr lang="tr-TR" sz="2000" dirty="0"/>
              <a:t> </a:t>
            </a:r>
            <a:r>
              <a:rPr lang="tr-TR" sz="2000" dirty="0" err="1"/>
              <a:t>for</a:t>
            </a:r>
            <a:r>
              <a:rPr lang="tr-TR" sz="2000" dirty="0"/>
              <a:t> </a:t>
            </a:r>
            <a:r>
              <a:rPr lang="tr-TR" sz="2000" dirty="0" err="1"/>
              <a:t>human</a:t>
            </a:r>
            <a:r>
              <a:rPr lang="tr-TR" sz="2000" dirty="0"/>
              <a:t> MSC </a:t>
            </a:r>
            <a:r>
              <a:rPr lang="tr-TR" sz="2000" dirty="0" err="1"/>
              <a:t>differentiation</a:t>
            </a:r>
            <a:r>
              <a:rPr lang="tr-TR" sz="2000" dirty="0"/>
              <a:t> </a:t>
            </a:r>
            <a:r>
              <a:rPr lang="tr-TR" sz="2000" dirty="0" err="1" smtClean="0"/>
              <a:t>toward</a:t>
            </a:r>
            <a:r>
              <a:rPr lang="tr-TR" sz="2000" dirty="0" smtClean="0"/>
              <a:t> </a:t>
            </a:r>
            <a:r>
              <a:rPr lang="tr-TR" sz="2000" dirty="0" err="1" smtClean="0"/>
              <a:t>myocardial</a:t>
            </a:r>
            <a:r>
              <a:rPr lang="tr-TR" sz="2000" dirty="0" smtClean="0"/>
              <a:t> </a:t>
            </a:r>
            <a:r>
              <a:rPr lang="tr-TR" sz="2000" dirty="0" err="1"/>
              <a:t>lineage</a:t>
            </a:r>
            <a:endParaRPr lang="tr-TR" sz="20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86592" y="3847869"/>
            <a:ext cx="157941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accent3">
                    <a:lumMod val="75000"/>
                  </a:schemeClr>
                </a:solidFill>
              </a:rPr>
              <a:t>(c) </a:t>
            </a:r>
            <a:r>
              <a:rPr lang="tr-TR" sz="2000" dirty="0" err="1"/>
              <a:t>Nanofibrous</a:t>
            </a:r>
            <a:r>
              <a:rPr lang="tr-TR" sz="2000" dirty="0"/>
              <a:t> </a:t>
            </a:r>
            <a:r>
              <a:rPr lang="tr-TR" sz="2000" dirty="0" err="1"/>
              <a:t>scaffold</a:t>
            </a:r>
            <a:r>
              <a:rPr lang="tr-TR" sz="2000" dirty="0"/>
              <a:t> </a:t>
            </a:r>
            <a:r>
              <a:rPr lang="tr-TR" sz="2000" dirty="0" err="1"/>
              <a:t>for</a:t>
            </a:r>
            <a:r>
              <a:rPr lang="tr-TR" sz="2000" dirty="0"/>
              <a:t> </a:t>
            </a:r>
            <a:r>
              <a:rPr lang="tr-TR" sz="2000" dirty="0" err="1"/>
              <a:t>human</a:t>
            </a:r>
            <a:r>
              <a:rPr lang="tr-TR" sz="2000" dirty="0"/>
              <a:t> </a:t>
            </a:r>
            <a:r>
              <a:rPr lang="tr-TR" sz="2000" dirty="0" smtClean="0"/>
              <a:t>MSC </a:t>
            </a:r>
            <a:r>
              <a:rPr lang="tr-TR" sz="2000" dirty="0" err="1" smtClean="0"/>
              <a:t>chondrogenesis</a:t>
            </a:r>
            <a:r>
              <a:rPr lang="tr-TR" sz="2000" dirty="0" smtClean="0"/>
              <a:t> </a:t>
            </a:r>
          </a:p>
          <a:p>
            <a:r>
              <a:rPr lang="tr-TR" dirty="0" err="1" smtClean="0"/>
              <a:t>Alcian</a:t>
            </a:r>
            <a:r>
              <a:rPr lang="tr-TR" dirty="0" smtClean="0"/>
              <a:t> Blue : </a:t>
            </a:r>
            <a:r>
              <a:rPr lang="en-US" dirty="0" smtClean="0"/>
              <a:t>To </a:t>
            </a:r>
            <a:r>
              <a:rPr lang="en-US" dirty="0"/>
              <a:t>show the presence of sulfate proteoglycan-rich ECM construct</a:t>
            </a:r>
            <a:endParaRPr lang="tr-TR" sz="2118" dirty="0"/>
          </a:p>
        </p:txBody>
      </p:sp>
      <p:sp>
        <p:nvSpPr>
          <p:cNvPr id="9" name="Metin kutusu 8"/>
          <p:cNvSpPr txBox="1"/>
          <p:nvPr/>
        </p:nvSpPr>
        <p:spPr>
          <a:xfrm>
            <a:off x="7438085" y="4056002"/>
            <a:ext cx="16548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(d) </a:t>
            </a:r>
            <a:r>
              <a:rPr lang="en-US" sz="2000" dirty="0" err="1"/>
              <a:t>Nanograting</a:t>
            </a:r>
            <a:r>
              <a:rPr lang="en-US" sz="2000" dirty="0"/>
              <a:t> surfaces induce </a:t>
            </a:r>
            <a:r>
              <a:rPr lang="en-US" sz="2000" dirty="0" err="1"/>
              <a:t>neuroal</a:t>
            </a:r>
            <a:r>
              <a:rPr lang="en-US" sz="2000" dirty="0"/>
              <a:t> </a:t>
            </a:r>
            <a:r>
              <a:rPr lang="en-US" sz="2000" dirty="0" err="1"/>
              <a:t>transdifferetiation</a:t>
            </a:r>
            <a:r>
              <a:rPr lang="en-US" sz="2000" dirty="0"/>
              <a:t> of MSCs</a:t>
            </a:r>
            <a:endParaRPr lang="tr-TR" sz="2000" dirty="0"/>
          </a:p>
        </p:txBody>
      </p:sp>
    </p:spTree>
    <p:extLst>
      <p:ext uri="{BB962C8B-B14F-4D97-AF65-F5344CB8AC3E}">
        <p14:creationId xmlns="" xmlns:p14="http://schemas.microsoft.com/office/powerpoint/2010/main" val="16436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4782" y="488817"/>
            <a:ext cx="7543800" cy="1609344"/>
          </a:xfrm>
        </p:spPr>
        <p:txBody>
          <a:bodyPr>
            <a:normAutofit/>
          </a:bodyPr>
          <a:lstStyle/>
          <a:p>
            <a:r>
              <a:rPr lang="tr-TR" sz="3600" dirty="0" err="1" smtClean="0"/>
              <a:t>Neural</a:t>
            </a:r>
            <a:r>
              <a:rPr lang="tr-TR" sz="3600" dirty="0" smtClean="0"/>
              <a:t> </a:t>
            </a:r>
            <a:r>
              <a:rPr lang="tr-TR" sz="3600" dirty="0" err="1" smtClean="0"/>
              <a:t>Stem</a:t>
            </a:r>
            <a:r>
              <a:rPr lang="tr-TR" sz="3600" dirty="0" smtClean="0"/>
              <a:t> </a:t>
            </a:r>
            <a:r>
              <a:rPr lang="tr-TR" sz="3600" dirty="0" err="1" smtClean="0"/>
              <a:t>Cells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0169" y="2641874"/>
            <a:ext cx="8438479" cy="4050792"/>
          </a:xfrm>
        </p:spPr>
        <p:txBody>
          <a:bodyPr>
            <a:noAutofit/>
          </a:bodyPr>
          <a:lstStyle/>
          <a:p>
            <a:r>
              <a:rPr lang="tr-TR" sz="2200" dirty="0" err="1" smtClean="0"/>
              <a:t>They</a:t>
            </a:r>
            <a:r>
              <a:rPr lang="tr-TR" sz="2200" dirty="0" smtClean="0"/>
              <a:t> </a:t>
            </a:r>
            <a:r>
              <a:rPr lang="tr-TR" sz="2200" dirty="0" err="1" smtClean="0"/>
              <a:t>are</a:t>
            </a:r>
            <a:r>
              <a:rPr lang="tr-TR" sz="2200" dirty="0" smtClean="0"/>
              <a:t> </a:t>
            </a:r>
            <a:r>
              <a:rPr lang="tr-TR" sz="2200" dirty="0" err="1"/>
              <a:t>multipotent</a:t>
            </a:r>
            <a:r>
              <a:rPr lang="tr-TR" sz="2200" dirty="0"/>
              <a:t> </a:t>
            </a:r>
            <a:r>
              <a:rPr lang="tr-TR" sz="2200" dirty="0" err="1"/>
              <a:t>stem</a:t>
            </a:r>
            <a:r>
              <a:rPr lang="tr-TR" sz="2200" dirty="0"/>
              <a:t> </a:t>
            </a:r>
            <a:r>
              <a:rPr lang="tr-TR" sz="2200" dirty="0" err="1"/>
              <a:t>cells</a:t>
            </a:r>
            <a:r>
              <a:rPr lang="tr-TR" sz="2200" dirty="0"/>
              <a:t> </a:t>
            </a:r>
            <a:r>
              <a:rPr lang="tr-TR" sz="2200" dirty="0" err="1" smtClean="0"/>
              <a:t>capable</a:t>
            </a:r>
            <a:r>
              <a:rPr lang="tr-TR" sz="2200" dirty="0" smtClean="0"/>
              <a:t> </a:t>
            </a:r>
            <a:r>
              <a:rPr lang="tr-TR" sz="2200" dirty="0"/>
              <a:t>of self-</a:t>
            </a:r>
            <a:r>
              <a:rPr lang="tr-TR" sz="2200" dirty="0" err="1"/>
              <a:t>renewal</a:t>
            </a:r>
            <a:r>
              <a:rPr lang="tr-TR" sz="2200" dirty="0"/>
              <a:t> </a:t>
            </a:r>
            <a:r>
              <a:rPr lang="tr-TR" sz="2200" dirty="0" err="1"/>
              <a:t>and</a:t>
            </a:r>
            <a:r>
              <a:rPr lang="tr-TR" sz="2200" dirty="0"/>
              <a:t> </a:t>
            </a:r>
            <a:r>
              <a:rPr lang="tr-TR" sz="2200" dirty="0" err="1"/>
              <a:t>differentiation</a:t>
            </a:r>
            <a:r>
              <a:rPr lang="tr-TR" sz="2200" dirty="0"/>
              <a:t> </a:t>
            </a:r>
            <a:r>
              <a:rPr lang="tr-TR" sz="2200" dirty="0" err="1" smtClean="0"/>
              <a:t>into</a:t>
            </a:r>
            <a:r>
              <a:rPr lang="tr-TR" sz="2200" dirty="0" smtClean="0"/>
              <a:t> </a:t>
            </a:r>
            <a:r>
              <a:rPr lang="tr-TR" sz="2200" dirty="0" err="1" smtClean="0"/>
              <a:t>different</a:t>
            </a:r>
            <a:r>
              <a:rPr lang="tr-TR" sz="2200" dirty="0" smtClean="0"/>
              <a:t> </a:t>
            </a:r>
            <a:r>
              <a:rPr lang="tr-TR" sz="2200" dirty="0" err="1"/>
              <a:t>neural</a:t>
            </a:r>
            <a:r>
              <a:rPr lang="tr-TR" sz="2200" dirty="0"/>
              <a:t> </a:t>
            </a:r>
            <a:r>
              <a:rPr lang="tr-TR" sz="2200" dirty="0" err="1"/>
              <a:t>lineages</a:t>
            </a:r>
            <a:r>
              <a:rPr lang="tr-TR" sz="2200" dirty="0"/>
              <a:t>, </a:t>
            </a:r>
            <a:r>
              <a:rPr lang="tr-TR" sz="2200" dirty="0" err="1"/>
              <a:t>offering</a:t>
            </a:r>
            <a:r>
              <a:rPr lang="tr-TR" sz="2200" dirty="0"/>
              <a:t> </a:t>
            </a:r>
            <a:r>
              <a:rPr lang="tr-TR" sz="2200" dirty="0" err="1"/>
              <a:t>promising</a:t>
            </a:r>
            <a:r>
              <a:rPr lang="tr-TR" sz="2200" dirty="0"/>
              <a:t> </a:t>
            </a:r>
            <a:r>
              <a:rPr lang="tr-TR" sz="2200" dirty="0" err="1" smtClean="0"/>
              <a:t>applications</a:t>
            </a:r>
            <a:r>
              <a:rPr lang="tr-TR" sz="2200" dirty="0" smtClean="0"/>
              <a:t> </a:t>
            </a:r>
            <a:r>
              <a:rPr lang="tr-TR" sz="2200" dirty="0" err="1" smtClean="0"/>
              <a:t>for</a:t>
            </a:r>
            <a:r>
              <a:rPr lang="tr-TR" sz="2200" dirty="0" smtClean="0"/>
              <a:t> </a:t>
            </a:r>
            <a:r>
              <a:rPr lang="tr-TR" sz="2200" dirty="0"/>
              <a:t>NSC-</a:t>
            </a:r>
            <a:r>
              <a:rPr lang="tr-TR" sz="2200" dirty="0" err="1"/>
              <a:t>based</a:t>
            </a:r>
            <a:r>
              <a:rPr lang="tr-TR" sz="2200" dirty="0"/>
              <a:t> </a:t>
            </a:r>
            <a:r>
              <a:rPr lang="tr-TR" sz="2200" dirty="0" err="1"/>
              <a:t>cell</a:t>
            </a:r>
            <a:r>
              <a:rPr lang="tr-TR" sz="2200" dirty="0"/>
              <a:t> </a:t>
            </a:r>
            <a:r>
              <a:rPr lang="tr-TR" sz="2200" dirty="0" err="1"/>
              <a:t>therapies</a:t>
            </a:r>
            <a:r>
              <a:rPr lang="tr-TR" sz="2200" dirty="0"/>
              <a:t> </a:t>
            </a:r>
            <a:r>
              <a:rPr lang="tr-TR" sz="2200" dirty="0" err="1"/>
              <a:t>to</a:t>
            </a:r>
            <a:r>
              <a:rPr lang="tr-TR" sz="2200" dirty="0"/>
              <a:t> </a:t>
            </a:r>
            <a:r>
              <a:rPr lang="tr-TR" sz="2200" dirty="0" err="1"/>
              <a:t>treat</a:t>
            </a:r>
            <a:r>
              <a:rPr lang="tr-TR" sz="2200" dirty="0"/>
              <a:t> </a:t>
            </a:r>
            <a:r>
              <a:rPr lang="tr-TR" sz="2200" dirty="0" err="1" smtClean="0"/>
              <a:t>neurodegenerative</a:t>
            </a:r>
            <a:r>
              <a:rPr lang="tr-TR" sz="2200" dirty="0" smtClean="0"/>
              <a:t> </a:t>
            </a:r>
            <a:r>
              <a:rPr lang="tr-TR" sz="2200" dirty="0" err="1" smtClean="0"/>
              <a:t>diseases</a:t>
            </a:r>
            <a:r>
              <a:rPr lang="tr-TR" sz="2200" dirty="0" smtClean="0"/>
              <a:t> </a:t>
            </a:r>
            <a:r>
              <a:rPr lang="tr-TR" sz="2200" dirty="0" err="1"/>
              <a:t>and</a:t>
            </a:r>
            <a:r>
              <a:rPr lang="tr-TR" sz="2200" dirty="0"/>
              <a:t> </a:t>
            </a:r>
            <a:r>
              <a:rPr lang="tr-TR" sz="2200" dirty="0" err="1"/>
              <a:t>traumatic</a:t>
            </a:r>
            <a:r>
              <a:rPr lang="tr-TR" sz="2200" dirty="0"/>
              <a:t> </a:t>
            </a:r>
            <a:r>
              <a:rPr lang="tr-TR" sz="2200" dirty="0" err="1" smtClean="0"/>
              <a:t>injuries</a:t>
            </a:r>
            <a:r>
              <a:rPr lang="tr-TR" sz="2200" dirty="0" smtClean="0"/>
              <a:t>.</a:t>
            </a:r>
          </a:p>
          <a:p>
            <a:endParaRPr lang="tr-TR" sz="2200" dirty="0" smtClean="0"/>
          </a:p>
          <a:p>
            <a:r>
              <a:rPr lang="tr-TR" sz="2200" dirty="0" smtClean="0"/>
              <a:t>N</a:t>
            </a:r>
            <a:r>
              <a:rPr lang="en-US" sz="2200" dirty="0" err="1" smtClean="0"/>
              <a:t>anotopographical</a:t>
            </a:r>
            <a:r>
              <a:rPr lang="en-US" sz="2200" dirty="0" smtClean="0"/>
              <a:t> </a:t>
            </a:r>
            <a:r>
              <a:rPr lang="en-US" sz="2200" dirty="0"/>
              <a:t>substrates, </a:t>
            </a:r>
            <a:r>
              <a:rPr lang="en-US" sz="2200" dirty="0" err="1" smtClean="0"/>
              <a:t>esp</a:t>
            </a:r>
            <a:r>
              <a:rPr lang="tr-TR" sz="2200" dirty="0" smtClean="0"/>
              <a:t>e</a:t>
            </a:r>
            <a:r>
              <a:rPr lang="en-US" sz="2200" dirty="0" err="1" smtClean="0"/>
              <a:t>cially</a:t>
            </a:r>
            <a:r>
              <a:rPr lang="en-US" sz="2200" dirty="0" smtClean="0"/>
              <a:t> </a:t>
            </a:r>
            <a:r>
              <a:rPr lang="en-US" sz="2200" dirty="0" err="1"/>
              <a:t>nanofibrous</a:t>
            </a:r>
            <a:r>
              <a:rPr lang="en-US" sz="2200" dirty="0"/>
              <a:t> scaffolds, have been widely </a:t>
            </a:r>
            <a:r>
              <a:rPr lang="en-US" sz="2200" dirty="0" smtClean="0"/>
              <a:t>applied</a:t>
            </a:r>
            <a:r>
              <a:rPr lang="tr-TR" sz="2200" dirty="0"/>
              <a:t> </a:t>
            </a:r>
            <a:r>
              <a:rPr lang="tr-TR" sz="2200" dirty="0" smtClean="0"/>
              <a:t>not </a:t>
            </a:r>
            <a:r>
              <a:rPr lang="tr-TR" sz="2200" dirty="0" err="1" smtClean="0"/>
              <a:t>only</a:t>
            </a:r>
            <a:r>
              <a:rPr lang="en-US" sz="2200" dirty="0" smtClean="0"/>
              <a:t> for</a:t>
            </a:r>
            <a:r>
              <a:rPr lang="tr-TR" sz="2200" dirty="0" smtClean="0"/>
              <a:t> </a:t>
            </a:r>
            <a:r>
              <a:rPr lang="en-US" sz="2200" dirty="0" smtClean="0"/>
              <a:t>regulating </a:t>
            </a:r>
            <a:r>
              <a:rPr lang="en-US" sz="2200" dirty="0"/>
              <a:t>NSC differentiation </a:t>
            </a:r>
            <a:r>
              <a:rPr lang="en-US" sz="2200" dirty="0" smtClean="0"/>
              <a:t>but </a:t>
            </a:r>
            <a:r>
              <a:rPr lang="en-US" sz="2200" dirty="0"/>
              <a:t>also </a:t>
            </a:r>
            <a:r>
              <a:rPr lang="tr-TR" sz="2200" dirty="0" err="1" smtClean="0"/>
              <a:t>they</a:t>
            </a:r>
            <a:r>
              <a:rPr lang="tr-TR" sz="2200" dirty="0" smtClean="0"/>
              <a:t> </a:t>
            </a:r>
            <a:r>
              <a:rPr lang="en-US" sz="2200" dirty="0" smtClean="0"/>
              <a:t>offer favorable</a:t>
            </a:r>
            <a:r>
              <a:rPr lang="tr-TR" sz="2200" dirty="0" smtClean="0"/>
              <a:t> </a:t>
            </a:r>
            <a:r>
              <a:rPr lang="en-US" sz="2200" dirty="0" smtClean="0"/>
              <a:t>microenvironment </a:t>
            </a:r>
            <a:r>
              <a:rPr lang="en-US" sz="2200" dirty="0"/>
              <a:t>for neural tissue </a:t>
            </a:r>
            <a:r>
              <a:rPr lang="en-US" sz="2200" dirty="0" smtClean="0"/>
              <a:t>engineering.</a:t>
            </a:r>
            <a:r>
              <a:rPr lang="tr-TR" sz="2200" dirty="0" smtClean="0"/>
              <a:t> </a:t>
            </a:r>
            <a:r>
              <a:rPr lang="en-US" sz="2200" dirty="0" smtClean="0"/>
              <a:t>Nano</a:t>
            </a:r>
            <a:r>
              <a:rPr lang="tr-TR" sz="2200" dirty="0" err="1" smtClean="0"/>
              <a:t>fibrous</a:t>
            </a:r>
            <a:r>
              <a:rPr lang="en-US" sz="2200" dirty="0" smtClean="0"/>
              <a:t> </a:t>
            </a:r>
            <a:r>
              <a:rPr lang="en-US" sz="2200" dirty="0"/>
              <a:t>materials can serve for neural regeneration during stem cell neural differentiation, </a:t>
            </a:r>
            <a:r>
              <a:rPr lang="en-US" sz="2200" dirty="0" smtClean="0"/>
              <a:t>neural</a:t>
            </a:r>
            <a:r>
              <a:rPr lang="tr-TR" sz="2200" dirty="0" smtClean="0"/>
              <a:t> </a:t>
            </a:r>
            <a:r>
              <a:rPr lang="en-US" sz="2200" dirty="0" smtClean="0"/>
              <a:t>culture</a:t>
            </a:r>
            <a:r>
              <a:rPr lang="en-US" sz="2200" dirty="0"/>
              <a:t>, and transplantation.</a:t>
            </a:r>
            <a:endParaRPr lang="tr-TR" sz="2200" dirty="0"/>
          </a:p>
        </p:txBody>
      </p:sp>
      <p:pic>
        <p:nvPicPr>
          <p:cNvPr id="2050" name="Picture 2" descr="Image result for Neural Stem cells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251" b="1"/>
          <a:stretch/>
        </p:blipFill>
        <p:spPr bwMode="auto">
          <a:xfrm>
            <a:off x="5852275" y="488817"/>
            <a:ext cx="2958152" cy="2027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Düz Ok Bağlayıcısı 4"/>
          <p:cNvCxnSpPr/>
          <p:nvPr/>
        </p:nvCxnSpPr>
        <p:spPr>
          <a:xfrm>
            <a:off x="4315008" y="1283329"/>
            <a:ext cx="59367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4039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4171" y="618982"/>
            <a:ext cx="77822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dirty="0"/>
              <a:t>Nanotopography regulates NSC lineage. </a:t>
            </a:r>
            <a:endParaRPr lang="tr-TR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dirty="0" smtClean="0"/>
              <a:t>SEM </a:t>
            </a:r>
            <a:r>
              <a:rPr lang="tr-TR" sz="2200" dirty="0"/>
              <a:t>and immunofluorescence images of rat NSCs cultured on various substrates.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dirty="0" smtClean="0"/>
              <a:t>For </a:t>
            </a:r>
            <a:r>
              <a:rPr lang="tr-TR" sz="2200" dirty="0"/>
              <a:t>the immunofluorescence images, the cells are stained with RIP (oligodendrocyte marker), Tuj-1 (neuronal marker) or nestin (neural progenitor marker) as indicated.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dirty="0" smtClean="0"/>
              <a:t>Scale </a:t>
            </a:r>
            <a:r>
              <a:rPr lang="tr-TR" sz="2200" dirty="0"/>
              <a:t>bars for SEM images </a:t>
            </a:r>
            <a:r>
              <a:rPr lang="tr-TR" sz="2200" dirty="0" err="1"/>
              <a:t>are</a:t>
            </a:r>
            <a:r>
              <a:rPr lang="tr-TR" sz="2200" dirty="0"/>
              <a:t> </a:t>
            </a:r>
            <a:r>
              <a:rPr lang="tr-TR" sz="2200" dirty="0" smtClean="0"/>
              <a:t>10 </a:t>
            </a:r>
            <a:r>
              <a:rPr lang="el-GR" dirty="0"/>
              <a:t>μ</a:t>
            </a:r>
            <a:r>
              <a:rPr lang="tr-TR" sz="2200" dirty="0" smtClean="0"/>
              <a:t>m</a:t>
            </a:r>
            <a:r>
              <a:rPr lang="tr-TR" sz="2200" dirty="0"/>
              <a:t>, and for inserts </a:t>
            </a:r>
            <a:r>
              <a:rPr lang="tr-TR" sz="2200" dirty="0" err="1"/>
              <a:t>are</a:t>
            </a:r>
            <a:r>
              <a:rPr lang="tr-TR" sz="2200" dirty="0"/>
              <a:t> </a:t>
            </a:r>
            <a:r>
              <a:rPr lang="tr-TR" sz="2200" dirty="0" smtClean="0"/>
              <a:t>2 </a:t>
            </a:r>
            <a:r>
              <a:rPr lang="el-GR" dirty="0"/>
              <a:t>μ</a:t>
            </a:r>
            <a:r>
              <a:rPr lang="tr-TR" sz="2200" dirty="0" smtClean="0"/>
              <a:t>m</a:t>
            </a:r>
            <a:r>
              <a:rPr lang="tr-TR" sz="22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dirty="0" smtClean="0"/>
              <a:t>The </a:t>
            </a:r>
            <a:r>
              <a:rPr lang="tr-TR" sz="2200" dirty="0"/>
              <a:t>arrows in the SEM images indicate cell attachment to nanofibers. Scale bar for all immunofluorescence images with </a:t>
            </a:r>
            <a:r>
              <a:rPr lang="tr-TR" sz="2200" dirty="0" err="1"/>
              <a:t>are</a:t>
            </a:r>
            <a:r>
              <a:rPr lang="tr-TR" sz="2200" dirty="0"/>
              <a:t> </a:t>
            </a:r>
            <a:r>
              <a:rPr lang="tr-TR" sz="2200" dirty="0" smtClean="0"/>
              <a:t>100</a:t>
            </a:r>
            <a:r>
              <a:rPr lang="el-GR" dirty="0"/>
              <a:t>μ</a:t>
            </a:r>
            <a:r>
              <a:rPr lang="tr-TR" sz="2200" dirty="0" smtClean="0"/>
              <a:t>m</a:t>
            </a:r>
            <a:r>
              <a:rPr lang="tr-TR" sz="2200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425495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11445" y="191477"/>
            <a:ext cx="7543800" cy="1609344"/>
          </a:xfrm>
        </p:spPr>
        <p:txBody>
          <a:bodyPr>
            <a:normAutofit/>
          </a:bodyPr>
          <a:lstStyle/>
          <a:p>
            <a:r>
              <a:rPr lang="tr-TR" sz="3600" dirty="0" smtClean="0"/>
              <a:t>Pluripotent Stem Cells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1444" y="1800821"/>
            <a:ext cx="8301086" cy="4823280"/>
          </a:xfrm>
        </p:spPr>
        <p:txBody>
          <a:bodyPr>
            <a:noAutofit/>
          </a:bodyPr>
          <a:lstStyle/>
          <a:p>
            <a:r>
              <a:rPr lang="en-US" sz="2200" dirty="0" smtClean="0"/>
              <a:t>Pluripotent </a:t>
            </a:r>
            <a:r>
              <a:rPr lang="en-US" sz="2200" dirty="0"/>
              <a:t>stem cells including </a:t>
            </a:r>
            <a:r>
              <a:rPr lang="en-US" sz="2200" dirty="0" smtClean="0"/>
              <a:t>ESCs </a:t>
            </a:r>
            <a:r>
              <a:rPr lang="en-US" sz="2200" dirty="0"/>
              <a:t>and </a:t>
            </a:r>
            <a:r>
              <a:rPr lang="en-US" sz="2200" dirty="0" err="1"/>
              <a:t>iPSCs</a:t>
            </a:r>
            <a:r>
              <a:rPr lang="en-US" sz="2200" dirty="0"/>
              <a:t>, </a:t>
            </a:r>
            <a:r>
              <a:rPr lang="en-US" sz="2200" dirty="0" smtClean="0"/>
              <a:t>possess</a:t>
            </a:r>
            <a:r>
              <a:rPr lang="tr-TR" sz="2200" dirty="0" smtClean="0"/>
              <a:t> </a:t>
            </a:r>
            <a:r>
              <a:rPr lang="en-US" sz="2200" dirty="0" smtClean="0"/>
              <a:t>the </a:t>
            </a:r>
            <a:r>
              <a:rPr lang="en-US" sz="2200" dirty="0"/>
              <a:t>ability of differentiating into any specialized </a:t>
            </a:r>
            <a:r>
              <a:rPr lang="en-US" sz="2200" dirty="0" smtClean="0"/>
              <a:t>cell</a:t>
            </a:r>
            <a:r>
              <a:rPr lang="tr-TR" sz="2200" dirty="0" smtClean="0"/>
              <a:t> </a:t>
            </a:r>
            <a:r>
              <a:rPr lang="tr-TR" sz="2200" dirty="0" err="1" smtClean="0"/>
              <a:t>type</a:t>
            </a:r>
            <a:r>
              <a:rPr lang="tr-TR" sz="2200" dirty="0" smtClean="0"/>
              <a:t> </a:t>
            </a:r>
            <a:r>
              <a:rPr lang="en-US" sz="2200" dirty="0"/>
              <a:t>of the human body. </a:t>
            </a:r>
            <a:r>
              <a:rPr lang="tr-TR" sz="2200" dirty="0" err="1" smtClean="0"/>
              <a:t>They</a:t>
            </a:r>
            <a:r>
              <a:rPr lang="tr-TR" sz="2200" dirty="0" smtClean="0"/>
              <a:t> </a:t>
            </a:r>
            <a:r>
              <a:rPr lang="en-US" sz="2200" dirty="0" smtClean="0"/>
              <a:t>open opportunities </a:t>
            </a:r>
            <a:r>
              <a:rPr lang="en-US" sz="2200" dirty="0"/>
              <a:t>for potential </a:t>
            </a:r>
            <a:r>
              <a:rPr lang="en-US" sz="2200" dirty="0" smtClean="0"/>
              <a:t>stem</a:t>
            </a:r>
            <a:r>
              <a:rPr lang="tr-TR" sz="2200" dirty="0" smtClean="0"/>
              <a:t> </a:t>
            </a:r>
            <a:r>
              <a:rPr lang="en-US" sz="2200" dirty="0" smtClean="0"/>
              <a:t>cell-based </a:t>
            </a:r>
            <a:r>
              <a:rPr lang="en-US" sz="2200" dirty="0"/>
              <a:t>regenerative therapies </a:t>
            </a:r>
            <a:r>
              <a:rPr lang="en-US" sz="2200" dirty="0" smtClean="0"/>
              <a:t>and </a:t>
            </a:r>
            <a:r>
              <a:rPr lang="en-US" sz="2200" dirty="0"/>
              <a:t>the development of drug discovery platforms</a:t>
            </a:r>
            <a:r>
              <a:rPr lang="en-US" sz="2200" dirty="0" smtClean="0"/>
              <a:t>.</a:t>
            </a:r>
            <a:endParaRPr lang="tr-TR" sz="2200" dirty="0" smtClean="0"/>
          </a:p>
          <a:p>
            <a:endParaRPr lang="tr-TR" sz="2200" dirty="0"/>
          </a:p>
          <a:p>
            <a:r>
              <a:rPr lang="en-US" sz="2200" dirty="0"/>
              <a:t>Recent advances in nanotechnology and materials science have created widespread hope for the development of promising </a:t>
            </a:r>
            <a:r>
              <a:rPr lang="en-US" sz="2200" dirty="0" err="1"/>
              <a:t>nano</a:t>
            </a:r>
            <a:r>
              <a:rPr lang="en-US" sz="2200" dirty="0"/>
              <a:t>-engineering biomaterials for PSC-based regenerative medicine, where </a:t>
            </a:r>
            <a:r>
              <a:rPr lang="en-US" sz="2200" dirty="0" err="1"/>
              <a:t>nanotopographic</a:t>
            </a:r>
            <a:r>
              <a:rPr lang="en-US" sz="2200" dirty="0"/>
              <a:t> matrices mimicking the stem cell niche in vivo demonstrate the exceptional potentials of regulating stem cell function and fate.</a:t>
            </a:r>
            <a:endParaRPr lang="tr-TR" sz="2200" dirty="0"/>
          </a:p>
        </p:txBody>
      </p:sp>
    </p:spTree>
    <p:extLst>
      <p:ext uri="{BB962C8B-B14F-4D97-AF65-F5344CB8AC3E}">
        <p14:creationId xmlns="" xmlns:p14="http://schemas.microsoft.com/office/powerpoint/2010/main" val="10659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/>
          <a:srcRect l="31517" t="20249" r="21543" b="15672"/>
          <a:stretch/>
        </p:blipFill>
        <p:spPr>
          <a:xfrm>
            <a:off x="1791269" y="154732"/>
            <a:ext cx="5701353" cy="5837315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0" y="375395"/>
            <a:ext cx="18936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(a) and (b) Polymethylglutarimide (PMGI) nanofibrous surfaces serve </a:t>
            </a:r>
            <a:r>
              <a:rPr lang="tr-TR" dirty="0" smtClean="0"/>
              <a:t>as a </a:t>
            </a:r>
            <a:r>
              <a:rPr lang="tr-TR" dirty="0"/>
              <a:t>cellular scaffold for maintaining self-renewal of mouse ESCs without </a:t>
            </a:r>
            <a:r>
              <a:rPr lang="tr-TR" dirty="0" smtClean="0"/>
              <a:t>MEFs. </a:t>
            </a: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40942" y="3472419"/>
            <a:ext cx="1750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(c) and (d) </a:t>
            </a:r>
            <a:r>
              <a:rPr lang="en-US" dirty="0" err="1"/>
              <a:t>Nanotopographical</a:t>
            </a:r>
            <a:r>
              <a:rPr lang="en-US" dirty="0"/>
              <a:t> </a:t>
            </a:r>
            <a:r>
              <a:rPr lang="en-US" dirty="0" smtClean="0"/>
              <a:t>surface</a:t>
            </a:r>
            <a:r>
              <a:rPr lang="tr-TR" dirty="0" smtClean="0"/>
              <a:t> </a:t>
            </a:r>
            <a:r>
              <a:rPr lang="en-US" dirty="0" smtClean="0"/>
              <a:t>formed </a:t>
            </a:r>
            <a:r>
              <a:rPr lang="en-US" dirty="0"/>
              <a:t>from silica colloidal crystal microspheres </a:t>
            </a:r>
            <a:r>
              <a:rPr lang="en-US" dirty="0" smtClean="0"/>
              <a:t>maintain </a:t>
            </a:r>
            <a:r>
              <a:rPr lang="en-US" dirty="0"/>
              <a:t>the expression of mouse ESC self-renewal in comparison to </a:t>
            </a:r>
            <a:r>
              <a:rPr lang="en-US" dirty="0" smtClean="0"/>
              <a:t>flat</a:t>
            </a:r>
            <a:r>
              <a:rPr lang="tr-TR" dirty="0" smtClean="0"/>
              <a:t> </a:t>
            </a:r>
            <a:r>
              <a:rPr lang="en-US" dirty="0" smtClean="0"/>
              <a:t>glass</a:t>
            </a:r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7492622" y="3073390"/>
            <a:ext cx="16923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(e) and (f) Smooth </a:t>
            </a:r>
            <a:r>
              <a:rPr lang="en-US" dirty="0" err="1"/>
              <a:t>vitronectin</a:t>
            </a:r>
            <a:r>
              <a:rPr lang="en-US" dirty="0"/>
              <a:t>-coated </a:t>
            </a:r>
            <a:r>
              <a:rPr lang="en-US" dirty="0" smtClean="0"/>
              <a:t>glass</a:t>
            </a:r>
            <a:r>
              <a:rPr lang="tr-TR" dirty="0" smtClean="0"/>
              <a:t> </a:t>
            </a:r>
            <a:r>
              <a:rPr lang="en-US" dirty="0" smtClean="0"/>
              <a:t>surfaces </a:t>
            </a:r>
            <a:r>
              <a:rPr lang="en-US" dirty="0"/>
              <a:t>supported cell adhesion, rapid cell proliferation, and long-term self-renewal of human ESCs without using mouse </a:t>
            </a:r>
            <a:r>
              <a:rPr lang="en-US" dirty="0" smtClean="0"/>
              <a:t>MEF</a:t>
            </a:r>
            <a:r>
              <a:rPr lang="tr-TR" dirty="0" smtClean="0"/>
              <a:t> </a:t>
            </a:r>
            <a:r>
              <a:rPr lang="en-US" dirty="0" smtClean="0"/>
              <a:t>feeder cells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91207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0040" y="627797"/>
            <a:ext cx="8421351" cy="606256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err="1" smtClean="0">
                <a:latin typeface="+mj-lt"/>
              </a:rPr>
              <a:t>Stemness</a:t>
            </a:r>
            <a:r>
              <a:rPr lang="en-US" sz="3200" b="1" dirty="0" smtClean="0">
                <a:latin typeface="+mj-lt"/>
              </a:rPr>
              <a:t> maintenance and self-renewal</a:t>
            </a:r>
            <a:endParaRPr lang="tr-TR" sz="3200" b="1" dirty="0" smtClean="0">
              <a:latin typeface="+mj-lt"/>
            </a:endParaRPr>
          </a:p>
          <a:p>
            <a:pPr marL="0" indent="0">
              <a:buNone/>
            </a:pPr>
            <a:r>
              <a:rPr lang="tr-TR" sz="2400" dirty="0" smtClean="0">
                <a:latin typeface="+mj-lt"/>
              </a:rPr>
              <a:t>	</a:t>
            </a:r>
            <a:r>
              <a:rPr lang="en-US" sz="2400" dirty="0" smtClean="0">
                <a:latin typeface="+mj-lt"/>
              </a:rPr>
              <a:t>One </a:t>
            </a:r>
            <a:r>
              <a:rPr lang="en-US" sz="2400" dirty="0">
                <a:latin typeface="+mj-lt"/>
              </a:rPr>
              <a:t>of the major challenges in PSC-based cell </a:t>
            </a:r>
            <a:r>
              <a:rPr lang="en-US" sz="2400" dirty="0" smtClean="0">
                <a:latin typeface="+mj-lt"/>
              </a:rPr>
              <a:t>engineering</a:t>
            </a:r>
            <a:r>
              <a:rPr lang="tr-TR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and </a:t>
            </a:r>
            <a:r>
              <a:rPr lang="en-US" sz="2400" dirty="0">
                <a:latin typeface="+mj-lt"/>
              </a:rPr>
              <a:t>regenerative medicine is to achieve large-scale, long-term PSC expansion without losing pluripotency. </a:t>
            </a:r>
            <a:endParaRPr lang="tr-TR" sz="2400" dirty="0" smtClean="0">
              <a:latin typeface="+mj-lt"/>
            </a:endParaRPr>
          </a:p>
          <a:p>
            <a:pPr marL="0" indent="0">
              <a:buNone/>
            </a:pPr>
            <a:r>
              <a:rPr lang="tr-TR" sz="3200" b="1" dirty="0" err="1">
                <a:latin typeface="+mj-lt"/>
              </a:rPr>
              <a:t>Directed</a:t>
            </a:r>
            <a:r>
              <a:rPr lang="tr-TR" sz="3200" b="1" dirty="0">
                <a:latin typeface="+mj-lt"/>
              </a:rPr>
              <a:t> </a:t>
            </a:r>
            <a:r>
              <a:rPr lang="tr-TR" sz="3200" b="1" dirty="0" err="1" smtClean="0">
                <a:latin typeface="+mj-lt"/>
              </a:rPr>
              <a:t>differentiation</a:t>
            </a:r>
            <a:endParaRPr lang="tr-TR" sz="3200" b="1" dirty="0" smtClean="0">
              <a:latin typeface="+mj-lt"/>
            </a:endParaRPr>
          </a:p>
          <a:p>
            <a:pPr marL="0" indent="0">
              <a:buNone/>
            </a:pPr>
            <a:r>
              <a:rPr lang="tr-TR" sz="2400" dirty="0" smtClean="0">
                <a:latin typeface="+mj-lt"/>
              </a:rPr>
              <a:t>	Nanotopography </a:t>
            </a:r>
            <a:r>
              <a:rPr lang="tr-TR" sz="2400" dirty="0">
                <a:latin typeface="+mj-lt"/>
              </a:rPr>
              <a:t>cues have also been shown </a:t>
            </a:r>
            <a:r>
              <a:rPr lang="tr-TR" sz="2400" dirty="0" smtClean="0">
                <a:latin typeface="+mj-lt"/>
              </a:rPr>
              <a:t>important </a:t>
            </a:r>
            <a:r>
              <a:rPr lang="tr-TR" sz="2400" dirty="0">
                <a:latin typeface="+mj-lt"/>
              </a:rPr>
              <a:t>for directed differentiation of ESCs toward </a:t>
            </a:r>
            <a:r>
              <a:rPr lang="tr-TR" sz="2400" dirty="0" smtClean="0">
                <a:latin typeface="+mj-lt"/>
              </a:rPr>
              <a:t>neuralcells, osteoblasts, muscle cells, </a:t>
            </a:r>
            <a:r>
              <a:rPr lang="tr-TR" sz="2400" dirty="0">
                <a:latin typeface="+mj-lt"/>
              </a:rPr>
              <a:t>hematopoietic </a:t>
            </a:r>
            <a:r>
              <a:rPr lang="tr-TR" sz="2400" dirty="0" smtClean="0">
                <a:latin typeface="+mj-lt"/>
              </a:rPr>
              <a:t>cells, adipocytes, </a:t>
            </a:r>
            <a:r>
              <a:rPr lang="tr-TR" sz="2400" dirty="0">
                <a:latin typeface="+mj-lt"/>
              </a:rPr>
              <a:t>and </a:t>
            </a:r>
            <a:r>
              <a:rPr lang="tr-TR" sz="2400" dirty="0" smtClean="0">
                <a:latin typeface="+mj-lt"/>
              </a:rPr>
              <a:t>chondrocytes. </a:t>
            </a:r>
          </a:p>
          <a:p>
            <a:r>
              <a:rPr lang="tr-TR" sz="2200" b="1" dirty="0" err="1"/>
              <a:t>Neural</a:t>
            </a:r>
            <a:r>
              <a:rPr lang="tr-TR" sz="2200" b="1" dirty="0"/>
              <a:t> </a:t>
            </a:r>
            <a:r>
              <a:rPr lang="tr-TR" sz="2200" b="1" dirty="0" err="1" smtClean="0"/>
              <a:t>lineage</a:t>
            </a:r>
            <a:r>
              <a:rPr lang="tr-TR" sz="2200" b="1" dirty="0" smtClean="0"/>
              <a:t>:  </a:t>
            </a:r>
            <a:r>
              <a:rPr lang="tr-TR" sz="2200" dirty="0" err="1" smtClean="0"/>
              <a:t>Nanotopographical</a:t>
            </a:r>
            <a:r>
              <a:rPr lang="tr-TR" sz="2200" dirty="0" smtClean="0"/>
              <a:t> </a:t>
            </a:r>
            <a:r>
              <a:rPr lang="tr-TR" sz="2200" dirty="0" err="1"/>
              <a:t>materials</a:t>
            </a:r>
            <a:r>
              <a:rPr lang="tr-TR" sz="2200" dirty="0"/>
              <a:t> </a:t>
            </a:r>
            <a:r>
              <a:rPr lang="tr-TR" sz="2200" dirty="0" err="1"/>
              <a:t>have</a:t>
            </a:r>
            <a:r>
              <a:rPr lang="tr-TR" sz="2200" dirty="0"/>
              <a:t> </a:t>
            </a:r>
            <a:r>
              <a:rPr lang="tr-TR" sz="2200" dirty="0" err="1"/>
              <a:t>been</a:t>
            </a:r>
            <a:r>
              <a:rPr lang="tr-TR" sz="2200" dirty="0"/>
              <a:t> </a:t>
            </a:r>
            <a:r>
              <a:rPr lang="tr-TR" sz="2200" dirty="0" err="1"/>
              <a:t>widely</a:t>
            </a:r>
            <a:r>
              <a:rPr lang="tr-TR" sz="2200" dirty="0"/>
              <a:t> </a:t>
            </a:r>
            <a:r>
              <a:rPr lang="tr-TR" sz="2200" dirty="0" err="1"/>
              <a:t>demon-strated</a:t>
            </a:r>
            <a:r>
              <a:rPr lang="tr-TR" sz="2200" dirty="0"/>
              <a:t> </a:t>
            </a:r>
            <a:r>
              <a:rPr lang="tr-TR" sz="2200" dirty="0" err="1"/>
              <a:t>for</a:t>
            </a:r>
            <a:r>
              <a:rPr lang="tr-TR" sz="2200" dirty="0"/>
              <a:t> </a:t>
            </a:r>
            <a:r>
              <a:rPr lang="tr-TR" sz="2200" dirty="0" err="1"/>
              <a:t>promoting</a:t>
            </a:r>
            <a:r>
              <a:rPr lang="tr-TR" sz="2200" dirty="0"/>
              <a:t> </a:t>
            </a:r>
            <a:r>
              <a:rPr lang="tr-TR" sz="2200" dirty="0" err="1"/>
              <a:t>neural</a:t>
            </a:r>
            <a:r>
              <a:rPr lang="tr-TR" sz="2200" dirty="0"/>
              <a:t> </a:t>
            </a:r>
            <a:r>
              <a:rPr lang="tr-TR" sz="2200" dirty="0" err="1"/>
              <a:t>lineage</a:t>
            </a:r>
            <a:r>
              <a:rPr lang="tr-TR" sz="2200" dirty="0"/>
              <a:t> </a:t>
            </a:r>
            <a:r>
              <a:rPr lang="tr-TR" sz="2200" dirty="0" err="1"/>
              <a:t>commitments</a:t>
            </a:r>
            <a:r>
              <a:rPr lang="tr-TR" sz="2200" dirty="0"/>
              <a:t> of </a:t>
            </a:r>
            <a:r>
              <a:rPr lang="tr-TR" sz="2200" dirty="0" err="1"/>
              <a:t>PSCs</a:t>
            </a:r>
            <a:r>
              <a:rPr lang="tr-TR" sz="2200" dirty="0" smtClean="0"/>
              <a:t>.</a:t>
            </a:r>
          </a:p>
          <a:p>
            <a:r>
              <a:rPr lang="en-US" sz="2200" b="1" dirty="0" err="1"/>
              <a:t>Osteogenic</a:t>
            </a:r>
            <a:r>
              <a:rPr lang="en-US" sz="2200" b="1" dirty="0"/>
              <a:t> </a:t>
            </a:r>
            <a:r>
              <a:rPr lang="en-US" sz="2200" b="1" dirty="0" smtClean="0"/>
              <a:t>lineage</a:t>
            </a:r>
            <a:r>
              <a:rPr lang="tr-TR" sz="2200" b="1" dirty="0" smtClean="0"/>
              <a:t>: </a:t>
            </a:r>
            <a:r>
              <a:rPr lang="tr-TR" sz="2200" dirty="0" smtClean="0"/>
              <a:t>The other </a:t>
            </a:r>
            <a:r>
              <a:rPr lang="en-US" sz="2200" dirty="0" smtClean="0"/>
              <a:t>important direction </a:t>
            </a:r>
            <a:r>
              <a:rPr lang="en-US" sz="2200" dirty="0"/>
              <a:t>is the </a:t>
            </a:r>
            <a:r>
              <a:rPr lang="en-US" sz="2200" dirty="0" err="1"/>
              <a:t>osteogenesis</a:t>
            </a:r>
            <a:r>
              <a:rPr lang="en-US" sz="2200" dirty="0"/>
              <a:t> of </a:t>
            </a:r>
            <a:r>
              <a:rPr lang="en-US" sz="2200" dirty="0" smtClean="0"/>
              <a:t>PSC</a:t>
            </a:r>
            <a:r>
              <a:rPr lang="tr-TR" sz="2200" dirty="0" smtClean="0"/>
              <a:t> </a:t>
            </a:r>
            <a:r>
              <a:rPr lang="en-US" sz="2200" dirty="0" smtClean="0"/>
              <a:t>for </a:t>
            </a:r>
            <a:r>
              <a:rPr lang="en-US" sz="2200" dirty="0"/>
              <a:t>bone repair and regeneration. Enhanced </a:t>
            </a:r>
            <a:r>
              <a:rPr lang="en-US" sz="2200" dirty="0" smtClean="0"/>
              <a:t>osteogenic</a:t>
            </a:r>
            <a:r>
              <a:rPr lang="tr-TR" sz="2200" dirty="0" smtClean="0"/>
              <a:t> </a:t>
            </a:r>
            <a:r>
              <a:rPr lang="en-US" sz="2200" dirty="0" smtClean="0"/>
              <a:t>differentiation </a:t>
            </a:r>
            <a:r>
              <a:rPr lang="en-US" sz="2200" dirty="0"/>
              <a:t>of mouse ESCs has been observed on </a:t>
            </a:r>
            <a:r>
              <a:rPr lang="en-US" sz="2200" dirty="0" err="1" smtClean="0"/>
              <a:t>nanofibrous</a:t>
            </a:r>
            <a:r>
              <a:rPr lang="en-US" sz="2200" dirty="0" smtClean="0"/>
              <a:t> </a:t>
            </a:r>
            <a:r>
              <a:rPr lang="en-US" sz="2200" dirty="0"/>
              <a:t>matrices </a:t>
            </a:r>
            <a:r>
              <a:rPr lang="en-US" sz="2200" dirty="0" smtClean="0"/>
              <a:t>as </a:t>
            </a:r>
            <a:r>
              <a:rPr lang="en-US" sz="2200" dirty="0"/>
              <a:t>indicated by </a:t>
            </a:r>
            <a:r>
              <a:rPr lang="en-US" sz="2200" dirty="0" smtClean="0"/>
              <a:t>heightened</a:t>
            </a:r>
            <a:r>
              <a:rPr lang="tr-TR" sz="2200" dirty="0" smtClean="0"/>
              <a:t> </a:t>
            </a:r>
            <a:r>
              <a:rPr lang="en-US" sz="2200" dirty="0" smtClean="0"/>
              <a:t>expression </a:t>
            </a:r>
            <a:r>
              <a:rPr lang="en-US" sz="2200" dirty="0"/>
              <a:t>of osteogenic </a:t>
            </a:r>
            <a:r>
              <a:rPr lang="en-US" sz="2200" dirty="0" smtClean="0"/>
              <a:t>markers</a:t>
            </a:r>
            <a:r>
              <a:rPr lang="tr-TR" sz="2200" dirty="0" smtClean="0"/>
              <a:t>.</a:t>
            </a:r>
            <a:endParaRPr lang="tr-TR" sz="2200" dirty="0"/>
          </a:p>
        </p:txBody>
      </p:sp>
    </p:spTree>
    <p:extLst>
      <p:ext uri="{BB962C8B-B14F-4D97-AF65-F5344CB8AC3E}">
        <p14:creationId xmlns="" xmlns:p14="http://schemas.microsoft.com/office/powerpoint/2010/main" val="412426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/>
          <a:srcRect l="33084" t="15473" r="22139" b="7445"/>
          <a:stretch/>
        </p:blipFill>
        <p:spPr>
          <a:xfrm>
            <a:off x="2159758" y="163773"/>
            <a:ext cx="4957591" cy="64008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68890" y="682388"/>
            <a:ext cx="18270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(a)—(c) The differentiation of mouse ESCs on </a:t>
            </a:r>
            <a:r>
              <a:rPr lang="en-US" dirty="0" err="1"/>
              <a:t>electrospun</a:t>
            </a:r>
            <a:r>
              <a:rPr lang="en-US" dirty="0"/>
              <a:t> </a:t>
            </a:r>
            <a:r>
              <a:rPr lang="en-US" dirty="0" err="1" smtClean="0"/>
              <a:t>nanofibrous</a:t>
            </a:r>
            <a:r>
              <a:rPr lang="en-US" dirty="0" smtClean="0"/>
              <a:t> </a:t>
            </a:r>
            <a:r>
              <a:rPr lang="en-US" dirty="0"/>
              <a:t>surfaces into neural </a:t>
            </a:r>
            <a:r>
              <a:rPr lang="en-US" dirty="0" smtClean="0"/>
              <a:t>lineages. 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0" y="3821374"/>
            <a:ext cx="1995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(d) Direct </a:t>
            </a:r>
            <a:r>
              <a:rPr lang="tr-TR" dirty="0" err="1"/>
              <a:t>human</a:t>
            </a:r>
            <a:r>
              <a:rPr lang="tr-TR" dirty="0"/>
              <a:t> ESC </a:t>
            </a:r>
            <a:r>
              <a:rPr lang="tr-TR" dirty="0" err="1"/>
              <a:t>neural</a:t>
            </a:r>
            <a:r>
              <a:rPr lang="tr-TR" dirty="0"/>
              <a:t> </a:t>
            </a:r>
            <a:r>
              <a:rPr lang="tr-TR" dirty="0" err="1"/>
              <a:t>differentiation</a:t>
            </a:r>
            <a:r>
              <a:rPr lang="tr-TR" dirty="0"/>
              <a:t> on </a:t>
            </a:r>
            <a:r>
              <a:rPr lang="tr-TR" dirty="0" err="1"/>
              <a:t>collagen</a:t>
            </a:r>
            <a:r>
              <a:rPr lang="tr-TR" dirty="0"/>
              <a:t>/CNT </a:t>
            </a:r>
            <a:r>
              <a:rPr lang="tr-TR" dirty="0" err="1"/>
              <a:t>matrix</a:t>
            </a:r>
            <a:r>
              <a:rPr lang="tr-TR" dirty="0"/>
              <a:t> 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7281121" y="3616657"/>
            <a:ext cx="18628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(e) Direct </a:t>
            </a:r>
            <a:r>
              <a:rPr lang="en-US" dirty="0" smtClean="0"/>
              <a:t>differentiation </a:t>
            </a:r>
            <a:r>
              <a:rPr lang="en-US" dirty="0"/>
              <a:t>of human </a:t>
            </a:r>
            <a:r>
              <a:rPr lang="en-US" dirty="0" smtClean="0"/>
              <a:t>ESCs</a:t>
            </a:r>
            <a:r>
              <a:rPr lang="tr-TR" dirty="0" smtClean="0"/>
              <a:t> </a:t>
            </a:r>
            <a:r>
              <a:rPr lang="en-US" dirty="0" smtClean="0"/>
              <a:t>into </a:t>
            </a:r>
            <a:r>
              <a:rPr lang="en-US" dirty="0"/>
              <a:t>selective neurons on </a:t>
            </a:r>
            <a:r>
              <a:rPr lang="en-US" dirty="0" err="1" smtClean="0"/>
              <a:t>nanoscale</a:t>
            </a:r>
            <a:r>
              <a:rPr lang="tr-TR" dirty="0" smtClean="0"/>
              <a:t> </a:t>
            </a:r>
            <a:r>
              <a:rPr lang="en-US" dirty="0" smtClean="0"/>
              <a:t>ridge</a:t>
            </a:r>
            <a:r>
              <a:rPr lang="tr-TR" dirty="0" smtClean="0"/>
              <a:t> </a:t>
            </a:r>
            <a:r>
              <a:rPr lang="en-US" dirty="0" smtClean="0"/>
              <a:t>/</a:t>
            </a:r>
            <a:r>
              <a:rPr lang="en-US" dirty="0"/>
              <a:t>groove pattern arrays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81754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1676</Words>
  <Application>Microsoft Office PowerPoint</Application>
  <PresentationFormat>Ekran Gösterisi (4:3)</PresentationFormat>
  <Paragraphs>101</Paragraphs>
  <Slides>18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19" baseType="lpstr">
      <vt:lpstr>Ofis Teması</vt:lpstr>
      <vt:lpstr>Nanotopography controls stem cells fate</vt:lpstr>
      <vt:lpstr>Mesenchymal Stem Cells</vt:lpstr>
      <vt:lpstr>Slayt 3</vt:lpstr>
      <vt:lpstr>Neural Stem Cells</vt:lpstr>
      <vt:lpstr>Slayt 5</vt:lpstr>
      <vt:lpstr>Pluripotent Stem Cells</vt:lpstr>
      <vt:lpstr>Slayt 7</vt:lpstr>
      <vt:lpstr>Slayt 8</vt:lpstr>
      <vt:lpstr>Slayt 9</vt:lpstr>
      <vt:lpstr>Molecular insights for stem cell nanotopography sensitivity</vt:lpstr>
      <vt:lpstr>Slayt 11</vt:lpstr>
      <vt:lpstr>Adhesion-based mechanosensors and cytoplasmic transducers  </vt:lpstr>
      <vt:lpstr>Slayt 13</vt:lpstr>
      <vt:lpstr>Cytoskeletal integrators</vt:lpstr>
      <vt:lpstr>Slayt 15</vt:lpstr>
      <vt:lpstr>Nuclear mechanosensors and transcriptional actuators </vt:lpstr>
      <vt:lpstr>Slayt 17</vt:lpstr>
      <vt:lpstr>Slayt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Nanotopography controls stem cells fate</dc:title>
  <dc:creator>Pc Hp</dc:creator>
  <cp:lastModifiedBy>Pc Hp</cp:lastModifiedBy>
  <cp:revision>2</cp:revision>
  <dcterms:created xsi:type="dcterms:W3CDTF">2019-12-30T09:25:08Z</dcterms:created>
  <dcterms:modified xsi:type="dcterms:W3CDTF">2019-12-30T09:37:24Z</dcterms:modified>
</cp:coreProperties>
</file>