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  <p:sldId id="268" r:id="rId12"/>
    <p:sldId id="26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8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A78F8-B80D-4AEA-B8F3-A5982438474A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9333" y="942945"/>
            <a:ext cx="894737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tr-TR" sz="5400" b="1" dirty="0" smtClean="0">
                <a:latin typeface="Times New Roman" pitchFamily="18" charset="0"/>
                <a:cs typeface="Times New Roman" pitchFamily="18" charset="0"/>
              </a:rPr>
              <a:t>VI. TEMEL HAK VE ÖZGÜRLÜKLER</a:t>
            </a:r>
            <a:r>
              <a:rPr lang="tr-TR" sz="5400" b="1" dirty="0">
                <a:latin typeface="Helvetica"/>
                <a:cs typeface="Helvetica"/>
              </a:rPr>
              <a:t/>
            </a:r>
            <a:br>
              <a:rPr lang="tr-TR" sz="5400" b="1" dirty="0">
                <a:latin typeface="Helvetica"/>
                <a:cs typeface="Helvetica"/>
              </a:rPr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0565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1469571" y="750336"/>
          <a:ext cx="9180287" cy="5167956"/>
        </p:xfrm>
        <a:graphic>
          <a:graphicData uri="http://schemas.openxmlformats.org/drawingml/2006/table">
            <a:tbl>
              <a:tblPr/>
              <a:tblGrid>
                <a:gridCol w="2743070"/>
                <a:gridCol w="2741234"/>
                <a:gridCol w="3695983"/>
              </a:tblGrid>
              <a:tr h="96657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“Temel Hak ve Özgürlükler” Konusu için Genel Kaynakça</a:t>
                      </a:r>
                      <a:endParaRPr lang="tr-TR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latin typeface="Times New Roman"/>
                          <a:ea typeface="Times New Roman"/>
                          <a:cs typeface="Times New Roman"/>
                        </a:rPr>
                        <a:t>Eserin</a:t>
                      </a:r>
                      <a:r>
                        <a:rPr lang="tr-TR" sz="2400" b="1" baseline="0" smtClean="0">
                          <a:latin typeface="Times New Roman"/>
                          <a:ea typeface="Times New Roman"/>
                          <a:cs typeface="Times New Roman"/>
                        </a:rPr>
                        <a:t> Künyesi</a:t>
                      </a:r>
                      <a:r>
                        <a:rPr lang="tr-TR" sz="2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tr-TR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Erdoğan </a:t>
                      </a:r>
                      <a:r>
                        <a:rPr lang="tr-TR" sz="2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Teziç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tr-TR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19.b. , Beta, İstanbul 2015. </a:t>
                      </a:r>
                      <a:endParaRPr lang="tr-TR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Kemal Gözler, </a:t>
                      </a:r>
                      <a:r>
                        <a:rPr lang="tr-TR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Hukukunun Genel Esasları,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7.b. , Ekin, Bursa 2015</a:t>
                      </a:r>
                      <a:endParaRPr lang="tr-TR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u="none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Sayfa Sayıları:</a:t>
                      </a:r>
                      <a:endParaRPr lang="tr-TR" sz="28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236-243</a:t>
                      </a:r>
                      <a:endParaRPr lang="tr-TR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400-436</a:t>
                      </a:r>
                      <a:endParaRPr lang="tr-TR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4083">
                <a:tc grid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Not:</a:t>
                      </a:r>
                      <a:r>
                        <a:rPr lang="tr-TR" sz="1800" b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“Okuma Çizelgesi”, öğrencilerin </a:t>
                      </a:r>
                      <a:r>
                        <a:rPr lang="tr-TR" sz="18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2017-2018 güz yarı yılında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anılan eserlerden yararlanmalarını kolaylaştırmak amacıyla düzenlenmiş olup, </a:t>
                      </a:r>
                      <a:r>
                        <a:rPr lang="tr-TR" sz="18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derslerde işlenen konuların hepsini kapsamamaktadır.</a:t>
                      </a:r>
                      <a:endParaRPr lang="tr-TR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540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0775" y="270908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u="sng" dirty="0"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sz="4200" dirty="0" err="1">
                <a:latin typeface="Times New Roman" pitchFamily="18" charset="0"/>
                <a:cs typeface="Times New Roman" pitchFamily="18" charset="0"/>
              </a:rPr>
              <a:t>Münci</a:t>
            </a: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200" dirty="0" err="1">
                <a:latin typeface="Times New Roman" pitchFamily="18" charset="0"/>
                <a:cs typeface="Times New Roman" pitchFamily="18" charset="0"/>
              </a:rPr>
              <a:t>Kapani</a:t>
            </a: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4200" b="1" dirty="0">
                <a:latin typeface="Times New Roman" pitchFamily="18" charset="0"/>
                <a:cs typeface="Times New Roman" pitchFamily="18" charset="0"/>
              </a:rPr>
              <a:t>Kamu Hürriyetleri</a:t>
            </a: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, 7.b., Yetkin </a:t>
            </a:r>
            <a:r>
              <a:rPr lang="tr-TR" sz="4200" dirty="0" smtClean="0">
                <a:latin typeface="Times New Roman" pitchFamily="18" charset="0"/>
                <a:cs typeface="Times New Roman" pitchFamily="18" charset="0"/>
              </a:rPr>
              <a:t>	Yayınları</a:t>
            </a: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, Ankara 2013.</a:t>
            </a:r>
            <a:br>
              <a:rPr lang="tr-TR" sz="4200" dirty="0">
                <a:latin typeface="Times New Roman" pitchFamily="18" charset="0"/>
                <a:cs typeface="Times New Roman" pitchFamily="18" charset="0"/>
              </a:rPr>
            </a:b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200" dirty="0">
                <a:latin typeface="Times New Roman" pitchFamily="18" charset="0"/>
                <a:cs typeface="Times New Roman" pitchFamily="18" charset="0"/>
              </a:rPr>
            </a:b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İbrahim Ö. Kaboğlu, </a:t>
            </a:r>
            <a:r>
              <a:rPr lang="tr-TR" sz="4200" b="1" dirty="0">
                <a:latin typeface="Times New Roman" pitchFamily="18" charset="0"/>
                <a:cs typeface="Times New Roman" pitchFamily="18" charset="0"/>
              </a:rPr>
              <a:t>Özgürlükler Hukuku</a:t>
            </a: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, 7.b., </a:t>
            </a:r>
            <a:r>
              <a:rPr lang="tr-TR" sz="4200" dirty="0" smtClean="0">
                <a:latin typeface="Times New Roman" pitchFamily="18" charset="0"/>
                <a:cs typeface="Times New Roman" pitchFamily="18" charset="0"/>
              </a:rPr>
              <a:t>	İmge </a:t>
            </a: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Kitabevi, Ankara 2013.</a:t>
            </a:r>
            <a:br>
              <a:rPr lang="tr-TR" sz="4200" dirty="0">
                <a:latin typeface="Times New Roman" pitchFamily="18" charset="0"/>
                <a:cs typeface="Times New Roman" pitchFamily="18" charset="0"/>
              </a:rPr>
            </a:b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200" dirty="0">
                <a:latin typeface="Times New Roman" pitchFamily="18" charset="0"/>
                <a:cs typeface="Times New Roman" pitchFamily="18" charset="0"/>
              </a:rPr>
            </a:b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Fazıl Sağlam, </a:t>
            </a:r>
            <a:r>
              <a:rPr lang="tr-TR" sz="4200" b="1" dirty="0">
                <a:latin typeface="Times New Roman" pitchFamily="18" charset="0"/>
                <a:cs typeface="Times New Roman" pitchFamily="18" charset="0"/>
              </a:rPr>
              <a:t>Temel Hakların Sınırlanması ve </a:t>
            </a:r>
            <a:r>
              <a:rPr lang="tr-TR" sz="4200" b="1" dirty="0" smtClean="0">
                <a:latin typeface="Times New Roman" pitchFamily="18" charset="0"/>
                <a:cs typeface="Times New Roman" pitchFamily="18" charset="0"/>
              </a:rPr>
              <a:t>	Özü</a:t>
            </a:r>
            <a:r>
              <a:rPr lang="tr-TR" sz="4200" dirty="0">
                <a:latin typeface="Times New Roman" pitchFamily="18" charset="0"/>
                <a:cs typeface="Times New Roman" pitchFamily="18" charset="0"/>
              </a:rPr>
              <a:t>, AÜSBF Yayını, Ankara, 1982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702129" y="391886"/>
            <a:ext cx="10172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“Temel Hak ve Özgürlükler” Konusu için Seçilmiş Kaynakça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99581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3335" y="3198479"/>
            <a:ext cx="11908665" cy="1325563"/>
          </a:xfrm>
        </p:spPr>
        <p:txBody>
          <a:bodyPr>
            <a:noAutofit/>
          </a:bodyPr>
          <a:lstStyle/>
          <a:p>
            <a:r>
              <a:rPr lang="tr-TR" sz="4000" b="1" u="sng" dirty="0" smtClean="0">
                <a:latin typeface="Times New Roman" pitchFamily="18" charset="0"/>
                <a:cs typeface="Times New Roman" pitchFamily="18" charset="0"/>
              </a:rPr>
              <a:t>SORU ÖRNEKLERİ</a:t>
            </a: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Aşağıdaki kavramları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açıklayınız: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dirty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Pozitif statü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hakları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dirty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Kollektif Haklar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dirty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Üçüncü kuşak insan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hakları</a:t>
            </a:r>
            <a:br>
              <a:rPr lang="tr-TR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e. Hakların monizmi ilkesi</a:t>
            </a:r>
            <a:r>
              <a:rPr lang="tr-TR" sz="3000" dirty="0"/>
              <a:t/>
            </a:r>
            <a:br>
              <a:rPr lang="tr-TR" sz="3000" dirty="0"/>
            </a:br>
            <a:r>
              <a:rPr lang="tr-TR" sz="3000" dirty="0"/>
              <a:t/>
            </a:r>
            <a:br>
              <a:rPr lang="tr-TR" sz="3000" dirty="0"/>
            </a:b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25818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6897" y="270558"/>
            <a:ext cx="107945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VI. Temel Hak ve Özgürlükler</a:t>
            </a:r>
            <a:endParaRPr lang="tr-TR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	A.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Temel Hak ve Özgürlüklere İlişkin Temel Kavram ve Terimler</a:t>
            </a:r>
          </a:p>
          <a:p>
            <a:pPr>
              <a:lnSpc>
                <a:spcPct val="20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	B. Hak ve Özgürlük Anlayışları</a:t>
            </a:r>
            <a:endParaRPr lang="tr-TR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	C. Hakların Sınıflandırılması</a:t>
            </a:r>
          </a:p>
          <a:p>
            <a:pPr>
              <a:lnSpc>
                <a:spcPct val="20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	D. </a:t>
            </a:r>
            <a:r>
              <a:rPr lang="tr-TR" sz="3000" smtClean="0">
                <a:latin typeface="Times New Roman" pitchFamily="18" charset="0"/>
                <a:cs typeface="Times New Roman" pitchFamily="18" charset="0"/>
              </a:rPr>
              <a:t>Hakların Monizmi</a:t>
            </a: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	E. Temel Hak ve Özgürlüklere İlişkin Anayasal Sorunlar</a:t>
            </a: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0426" y="923701"/>
            <a:ext cx="107945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A. Temel Hak ve Özgürlüklere İlişkin Temel Kavram ve Terimler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1. İnsan Hakları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. Kamu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Özgürlükleri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3. Temel Hak ve Özgürlükler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4. Anayasal Haklar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5. Kişi Hak ve Özgürlükleri</a:t>
            </a:r>
          </a:p>
          <a:p>
            <a:pPr>
              <a:lnSpc>
                <a:spcPct val="15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6. Yurttaş/Vatandaş Hakları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0426" y="923701"/>
            <a:ext cx="10794574" cy="4639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C. Hakların Sınıflandırılması</a:t>
            </a:r>
            <a:endParaRPr lang="tr-TR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1. Devletin Edimine (Yükümlülüğüne) Göre Haklar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Kullanım Alanlarına Göre Haklar</a:t>
            </a:r>
          </a:p>
          <a:p>
            <a:pPr>
              <a:lnSpc>
                <a:spcPct val="20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3. Hak Öznelerine Göre Haklar</a:t>
            </a:r>
          </a:p>
          <a:p>
            <a:pPr>
              <a:lnSpc>
                <a:spcPct val="200000"/>
              </a:lnSpc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4. Tarihsel Doğuş Dinamiklerine Göre Haklar</a:t>
            </a: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0426" y="923701"/>
            <a:ext cx="10794574" cy="3881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1. Devletin Edimine (Yükümlülüğüne) Göre Haklar </a:t>
            </a:r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a. Negatif Statü Hakları / Koruyucu Haklar</a:t>
            </a:r>
          </a:p>
          <a:p>
            <a:pPr marL="0" lvl="1"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b. Pozitif Statü Hakları / İsteme Hakları</a:t>
            </a:r>
          </a:p>
          <a:p>
            <a:pPr marL="0" lvl="1"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c. Aktif Statü Hakları / Katılma Hakları</a:t>
            </a: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0426" y="923701"/>
            <a:ext cx="107945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2. Kullanım Alanlarına Göre Haklar</a:t>
            </a:r>
            <a:endParaRPr lang="tr-TR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	a. Kişi Hakları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	b. Ekonomik Haklar</a:t>
            </a:r>
          </a:p>
          <a:p>
            <a:pPr marL="0" lvl="1">
              <a:lnSpc>
                <a:spcPct val="20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	c. Sosyal ve Kültürel Haklar</a:t>
            </a: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0426" y="923701"/>
            <a:ext cx="10794574" cy="3948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3. Hak Öznelerine Göre Haklar</a:t>
            </a:r>
            <a:endParaRPr lang="tr-TR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	a. Bireysel Haklar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	b. </a:t>
            </a:r>
            <a:r>
              <a:rPr lang="tr-TR" sz="4400" dirty="0" err="1" smtClean="0">
                <a:latin typeface="Times New Roman" pitchFamily="18" charset="0"/>
                <a:cs typeface="Times New Roman" pitchFamily="18" charset="0"/>
              </a:rPr>
              <a:t>Kollektif</a:t>
            </a:r>
            <a:r>
              <a:rPr lang="tr-TR" sz="4400" dirty="0" smtClean="0">
                <a:latin typeface="Times New Roman" pitchFamily="18" charset="0"/>
                <a:cs typeface="Times New Roman" pitchFamily="18" charset="0"/>
              </a:rPr>
              <a:t> Haklar</a:t>
            </a: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4543" y="375558"/>
            <a:ext cx="1100615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4. Tarihsel Doğuş Dinamiklerine Göre Haklar</a:t>
            </a:r>
            <a:endParaRPr lang="tr-TR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	a. Birinci Kuşak İnsan Hakları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	b. İkinci Kuşak İnsan Hakları</a:t>
            </a:r>
          </a:p>
          <a:p>
            <a:pPr marL="0" lvl="1">
              <a:lnSpc>
                <a:spcPct val="20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	c. Üçüncü Kuşak İnsan Hakları</a:t>
            </a:r>
          </a:p>
          <a:p>
            <a:pPr marL="0" lvl="1">
              <a:lnSpc>
                <a:spcPct val="20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	d. Dördüncü Kuşak İnsan Hakları</a:t>
            </a: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0426" y="923701"/>
            <a:ext cx="10794574" cy="3644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E. Temel Hak ve Özgürlüklere İlişkin Anayasal Sorunlar</a:t>
            </a: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	1. Temel Hak ve Özgürlüklerin Tanınması</a:t>
            </a:r>
            <a:endParaRPr lang="tr-TR" sz="3000" dirty="0">
              <a:latin typeface="Times New Roman" pitchFamily="18" charset="0"/>
              <a:cs typeface="Times New Roman" pitchFamily="18" charset="0"/>
            </a:endParaRPr>
          </a:p>
          <a:p>
            <a:pPr marL="0" lvl="1">
              <a:lnSpc>
                <a:spcPct val="20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	2. Temel Hak ve Özgürlüklerin Düzenlenmesi ve Sınırlanması</a:t>
            </a:r>
          </a:p>
          <a:p>
            <a:pPr marL="0" lvl="1">
              <a:lnSpc>
                <a:spcPct val="200000"/>
              </a:lnSpc>
            </a:pP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	3. Temel Hak ve Özgürlüklerin Korunması</a:t>
            </a:r>
          </a:p>
        </p:txBody>
      </p:sp>
    </p:spTree>
    <p:extLst>
      <p:ext uri="{BB962C8B-B14F-4D97-AF65-F5344CB8AC3E}">
        <p14:creationId xmlns:p14="http://schemas.microsoft.com/office/powerpoint/2010/main" val="1520432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148</Words>
  <Application>Microsoft Office PowerPoint</Application>
  <PresentationFormat>Custom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Münci Kapani, Kamu Hürriyetleri, 7.b., Yetkin  Yayınları, Ankara 2013.  İbrahim Ö. Kaboğlu, Özgürlükler Hukuku, 7.b.,  İmge Kitabevi, Ankara 2013.  Fazıl Sağlam, Temel Hakların Sınırlanması ve  Özü, AÜSBF Yayını, Ankara, 1982</vt:lpstr>
      <vt:lpstr>SORU ÖRNEKLERİ  1. Aşağıdaki kavramları açıklayınız:  a. Pozitif statü hakları b. Kollektif Haklar c. Üçüncü kuşak insan hakları e. Hakların monizmi ilkesi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Oden</cp:lastModifiedBy>
  <cp:revision>20</cp:revision>
  <dcterms:created xsi:type="dcterms:W3CDTF">2017-10-23T13:21:40Z</dcterms:created>
  <dcterms:modified xsi:type="dcterms:W3CDTF">2017-11-27T15:11:52Z</dcterms:modified>
</cp:coreProperties>
</file>