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3" r:id="rId5"/>
    <p:sldId id="258" r:id="rId6"/>
    <p:sldId id="262" r:id="rId7"/>
    <p:sldId id="259" r:id="rId8"/>
    <p:sldId id="264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6347F-F502-48B6-A2BB-621E30C4EE6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37BEE-DA98-4E1C-8EA5-3E40DC03E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17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20636-6968-400F-A8E1-AE07E1EF2756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Karstik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kayaların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çözünmesi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3. Hafta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67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692696"/>
            <a:ext cx="8229600" cy="558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1" hangingPunct="1"/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Karbonatlı kayaların çözünmesinde en </a:t>
            </a:r>
            <a:r>
              <a:rPr kumimoji="0" lang="tr-TR" alt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önmeli</a:t>
            </a: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etken olan CO</a:t>
            </a:r>
            <a:r>
              <a:rPr kumimoji="0" lang="tr-TR" altLang="tr-TR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gaz halinde atmosferde, çözünmüş durumda </a:t>
            </a:r>
            <a:r>
              <a:rPr kumimoji="0" lang="tr-TR" alt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okyanuslardabulunur</a:t>
            </a: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 Oksijenin deposu atmosfer CO</a:t>
            </a:r>
            <a:r>
              <a:rPr kumimoji="0" lang="tr-TR" altLang="tr-TR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in deposu okyanuslardır. Sularda depo edilen CO</a:t>
            </a:r>
            <a:r>
              <a:rPr kumimoji="0" lang="tr-TR" altLang="tr-TR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atmosferdekinin yaklaşık 100 </a:t>
            </a:r>
            <a:r>
              <a:rPr lang="tr-TR" altLang="tr-TR" sz="2800" dirty="0">
                <a:solidFill>
                  <a:srgbClr val="000000"/>
                </a:solidFill>
                <a:latin typeface="Arial"/>
              </a:rPr>
              <a:t>katıdır. Atmosferde CO</a:t>
            </a:r>
            <a:r>
              <a:rPr lang="tr-TR" altLang="tr-TR" sz="2800" baseline="-25000" dirty="0">
                <a:solidFill>
                  <a:srgbClr val="000000"/>
                </a:solidFill>
                <a:latin typeface="Arial"/>
              </a:rPr>
              <a:t>2  </a:t>
            </a:r>
            <a:r>
              <a:rPr lang="tr-TR" altLang="tr-TR" sz="2800" dirty="0">
                <a:solidFill>
                  <a:srgbClr val="000000"/>
                </a:solidFill>
                <a:latin typeface="Arial"/>
              </a:rPr>
              <a:t>serbest </a:t>
            </a:r>
            <a:r>
              <a:rPr lang="tr-TR" altLang="tr-TR" sz="2800" dirty="0" smtClean="0">
                <a:solidFill>
                  <a:srgbClr val="000000"/>
                </a:solidFill>
                <a:latin typeface="Arial"/>
              </a:rPr>
              <a:t>bulunurken, okyanuslarda CO</a:t>
            </a:r>
            <a:r>
              <a:rPr lang="tr-TR" altLang="tr-TR" sz="280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tr-TR" altLang="tr-TR" sz="2800" dirty="0" smtClean="0">
                <a:solidFill>
                  <a:srgbClr val="000000"/>
                </a:solidFill>
                <a:latin typeface="Arial"/>
              </a:rPr>
              <a:t>+H</a:t>
            </a:r>
            <a:r>
              <a:rPr lang="tr-TR" altLang="tr-TR" sz="280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tr-TR" altLang="tr-TR" sz="2800" dirty="0" smtClean="0">
                <a:solidFill>
                  <a:srgbClr val="000000"/>
                </a:solidFill>
                <a:latin typeface="Arial"/>
              </a:rPr>
              <a:t>O=H</a:t>
            </a:r>
            <a:r>
              <a:rPr lang="tr-TR" altLang="tr-TR" sz="280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tr-TR" altLang="tr-TR" sz="2800" dirty="0" smtClean="0">
                <a:solidFill>
                  <a:srgbClr val="000000"/>
                </a:solidFill>
                <a:latin typeface="Arial"/>
              </a:rPr>
              <a:t>CO</a:t>
            </a:r>
            <a:r>
              <a:rPr lang="tr-TR" altLang="tr-TR" sz="2800" baseline="-25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tr-TR" altLang="tr-TR" sz="2800" dirty="0" smtClean="0">
                <a:solidFill>
                  <a:srgbClr val="000000"/>
                </a:solidFill>
                <a:latin typeface="Arial"/>
              </a:rPr>
              <a:t>=H</a:t>
            </a:r>
            <a:r>
              <a:rPr lang="tr-TR" altLang="tr-TR" sz="2800" baseline="30000" dirty="0">
                <a:solidFill>
                  <a:srgbClr val="000000"/>
                </a:solidFill>
                <a:latin typeface="Arial"/>
              </a:rPr>
              <a:t>+</a:t>
            </a:r>
            <a:r>
              <a:rPr lang="tr-TR" altLang="tr-TR" sz="2800" dirty="0">
                <a:solidFill>
                  <a:srgbClr val="000000"/>
                </a:solidFill>
                <a:latin typeface="Arial"/>
              </a:rPr>
              <a:t>+</a:t>
            </a:r>
            <a:r>
              <a:rPr lang="tr-TR" altLang="tr-TR" sz="2800" dirty="0" smtClean="0">
                <a:solidFill>
                  <a:srgbClr val="000000"/>
                </a:solidFill>
                <a:latin typeface="Arial"/>
              </a:rPr>
              <a:t>HCO</a:t>
            </a:r>
            <a:r>
              <a:rPr lang="tr-TR" altLang="tr-TR" sz="2800" baseline="-25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tr-TR" altLang="tr-TR" sz="2800" baseline="30000" dirty="0" smtClean="0">
                <a:solidFill>
                  <a:srgbClr val="000000"/>
                </a:solidFill>
                <a:latin typeface="Arial"/>
              </a:rPr>
              <a:t>- </a:t>
            </a:r>
            <a:endParaRPr lang="tr-TR" altLang="tr-TR" sz="2800" baseline="30000" dirty="0">
              <a:solidFill>
                <a:srgbClr val="000000"/>
              </a:solidFill>
              <a:latin typeface="Arial"/>
            </a:endParaRPr>
          </a:p>
          <a:p>
            <a:pPr lvl="0" algn="just" eaLnBrk="1" hangingPunct="1">
              <a:buNone/>
            </a:pPr>
            <a:endParaRPr lang="tr-TR" altLang="tr-TR" sz="2800" dirty="0" smtClean="0">
              <a:solidFill>
                <a:srgbClr val="000000"/>
              </a:solidFill>
              <a:latin typeface="Arial"/>
            </a:endParaRPr>
          </a:p>
          <a:p>
            <a:pPr lvl="0" algn="just" eaLnBrk="1" hangingPunct="1">
              <a:buNone/>
            </a:pPr>
            <a:r>
              <a:rPr lang="tr-TR" altLang="tr-TR" sz="2800" dirty="0" smtClean="0">
                <a:solidFill>
                  <a:srgbClr val="000000"/>
                </a:solidFill>
                <a:latin typeface="Arial"/>
              </a:rPr>
              <a:t>Kimyasal </a:t>
            </a:r>
            <a:r>
              <a:rPr lang="tr-TR" altLang="tr-TR" sz="2800" dirty="0">
                <a:solidFill>
                  <a:srgbClr val="000000"/>
                </a:solidFill>
                <a:latin typeface="Arial"/>
              </a:rPr>
              <a:t>dengesinde bulunur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tr-TR" alt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7437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tr-TR" alt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Saf suda CaCO</a:t>
            </a:r>
            <a:r>
              <a:rPr kumimoji="0" lang="tr-TR" altLang="tr-TR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</a:t>
            </a:r>
            <a:r>
              <a:rPr kumimoji="0" lang="tr-TR" alt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çok az miktarda çözünür. Eğer su içerisinde çözünmüş halde CO</a:t>
            </a:r>
            <a:r>
              <a:rPr kumimoji="0" lang="tr-TR" altLang="tr-TR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tr-TR" alt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gazı varsa CaCO</a:t>
            </a:r>
            <a:r>
              <a:rPr kumimoji="0" lang="tr-TR" altLang="tr-TR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tr-TR" alt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tr-TR" alt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ın</a:t>
            </a:r>
            <a:r>
              <a:rPr kumimoji="0" lang="tr-TR" alt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çözünmesi artar. </a:t>
            </a:r>
          </a:p>
        </p:txBody>
      </p:sp>
    </p:spTree>
    <p:extLst>
      <p:ext uri="{BB962C8B-B14F-4D97-AF65-F5344CB8AC3E}">
        <p14:creationId xmlns:p14="http://schemas.microsoft.com/office/powerpoint/2010/main" xmlns="" val="51844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2332037"/>
            <a:ext cx="8229600" cy="4525963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tr-TR" altLang="tr-TR" sz="2800" dirty="0" smtClean="0">
                <a:solidFill>
                  <a:srgbClr val="000000"/>
                </a:solidFill>
                <a:latin typeface="Arial"/>
              </a:rPr>
              <a:t>Kireçtaşının çözünme denkliği şöyledir:</a:t>
            </a:r>
          </a:p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tr-TR" altLang="tr-TR" sz="2800" dirty="0" smtClean="0">
                <a:solidFill>
                  <a:srgbClr val="FF0000"/>
                </a:solidFill>
                <a:latin typeface="Arial"/>
              </a:rPr>
              <a:t>CaCO</a:t>
            </a:r>
            <a:r>
              <a:rPr lang="tr-TR" altLang="tr-TR" sz="2800" baseline="-25000" dirty="0" smtClean="0">
                <a:solidFill>
                  <a:srgbClr val="FF0000"/>
                </a:solidFill>
                <a:latin typeface="Arial"/>
              </a:rPr>
              <a:t>3</a:t>
            </a:r>
            <a:r>
              <a:rPr lang="tr-TR" altLang="tr-TR" sz="2800" dirty="0" smtClean="0">
                <a:solidFill>
                  <a:srgbClr val="FF0000"/>
                </a:solidFill>
                <a:latin typeface="Arial"/>
              </a:rPr>
              <a:t> + CO</a:t>
            </a:r>
            <a:r>
              <a:rPr lang="tr-TR" altLang="tr-TR" sz="2800" baseline="-25000" dirty="0" smtClean="0">
                <a:solidFill>
                  <a:srgbClr val="FF0000"/>
                </a:solidFill>
                <a:latin typeface="Arial"/>
              </a:rPr>
              <a:t>2</a:t>
            </a:r>
            <a:r>
              <a:rPr lang="tr-TR" altLang="tr-TR" sz="2800" dirty="0" smtClean="0">
                <a:solidFill>
                  <a:srgbClr val="FF0000"/>
                </a:solidFill>
                <a:latin typeface="Arial"/>
              </a:rPr>
              <a:t> + H</a:t>
            </a:r>
            <a:r>
              <a:rPr lang="tr-TR" altLang="tr-TR" sz="2800" baseline="-25000" dirty="0" smtClean="0">
                <a:solidFill>
                  <a:srgbClr val="FF0000"/>
                </a:solidFill>
                <a:latin typeface="Arial"/>
              </a:rPr>
              <a:t>2</a:t>
            </a:r>
            <a:r>
              <a:rPr lang="tr-TR" altLang="tr-TR" sz="2800" dirty="0" smtClean="0">
                <a:solidFill>
                  <a:srgbClr val="FF0000"/>
                </a:solidFill>
                <a:latin typeface="Arial"/>
              </a:rPr>
              <a:t>O = </a:t>
            </a:r>
            <a:r>
              <a:rPr lang="tr-TR" altLang="tr-TR" sz="2800" dirty="0" err="1" smtClean="0">
                <a:solidFill>
                  <a:srgbClr val="FF0000"/>
                </a:solidFill>
                <a:latin typeface="Arial"/>
              </a:rPr>
              <a:t>Ca</a:t>
            </a:r>
            <a:r>
              <a:rPr lang="tr-TR" altLang="tr-TR" sz="2800" dirty="0" smtClean="0">
                <a:solidFill>
                  <a:srgbClr val="FF0000"/>
                </a:solidFill>
                <a:latin typeface="Arial"/>
              </a:rPr>
              <a:t>(HCO</a:t>
            </a:r>
            <a:r>
              <a:rPr lang="tr-TR" altLang="tr-TR" sz="2800" baseline="-25000" dirty="0" smtClean="0">
                <a:solidFill>
                  <a:srgbClr val="FF0000"/>
                </a:solidFill>
                <a:latin typeface="Arial"/>
              </a:rPr>
              <a:t>3</a:t>
            </a:r>
            <a:r>
              <a:rPr lang="tr-TR" altLang="tr-TR" sz="2800" dirty="0" smtClean="0">
                <a:solidFill>
                  <a:srgbClr val="FF0000"/>
                </a:solidFill>
                <a:latin typeface="Arial"/>
              </a:rPr>
              <a:t>)</a:t>
            </a:r>
            <a:r>
              <a:rPr lang="tr-TR" altLang="tr-TR" sz="2800" baseline="-25000" dirty="0" smtClean="0">
                <a:solidFill>
                  <a:srgbClr val="FF0000"/>
                </a:solidFill>
                <a:latin typeface="Arial"/>
              </a:rPr>
              <a:t>2</a:t>
            </a:r>
            <a:endParaRPr lang="tr-TR" altLang="tr-TR" sz="2800" dirty="0" smtClean="0">
              <a:solidFill>
                <a:srgbClr val="FF0000"/>
              </a:solidFill>
              <a:latin typeface="Arial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10"/>
          <p:cNvPicPr>
            <a:picLocks noChangeAspect="1" noChangeArrowheads="1"/>
          </p:cNvPicPr>
          <p:nvPr/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977285" cy="580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179512" y="6021288"/>
            <a:ext cx="880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Wihite</a:t>
            </a:r>
            <a:r>
              <a:rPr lang="tr-TR" dirty="0" smtClean="0"/>
              <a:t>, W. B., 1988. </a:t>
            </a:r>
            <a:r>
              <a:rPr lang="tr-TR" dirty="0" err="1" smtClean="0"/>
              <a:t>Geomorphology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hydrology</a:t>
            </a:r>
            <a:r>
              <a:rPr lang="tr-TR" dirty="0" smtClean="0"/>
              <a:t> of karst </a:t>
            </a:r>
            <a:r>
              <a:rPr lang="tr-TR" dirty="0" err="1" smtClean="0"/>
              <a:t>terrains</a:t>
            </a:r>
            <a:r>
              <a:rPr lang="tr-TR" dirty="0" smtClean="0"/>
              <a:t>. Oxford </a:t>
            </a:r>
            <a:r>
              <a:rPr lang="tr-TR" dirty="0" err="1" smtClean="0"/>
              <a:t>University</a:t>
            </a:r>
            <a:r>
              <a:rPr lang="tr-TR" dirty="0" smtClean="0"/>
              <a:t> </a:t>
            </a:r>
            <a:r>
              <a:rPr lang="tr-TR" dirty="0" err="1" smtClean="0"/>
              <a:t>press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60206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40768"/>
            <a:ext cx="9144000" cy="387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1403648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Ford, D.C., Williams, P.W., 2007. Karst </a:t>
            </a:r>
            <a:r>
              <a:rPr lang="tr-TR" dirty="0" err="1" smtClean="0"/>
              <a:t>Hydrogeology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Geomorphology</a:t>
            </a:r>
            <a:r>
              <a:rPr lang="tr-TR" dirty="0" smtClean="0"/>
              <a:t>. John </a:t>
            </a:r>
            <a:r>
              <a:rPr lang="tr-TR" dirty="0" err="1" smtClean="0"/>
              <a:t>Wiley</a:t>
            </a:r>
            <a:r>
              <a:rPr lang="tr-TR" dirty="0" smtClean="0"/>
              <a:t> </a:t>
            </a:r>
            <a:r>
              <a:rPr lang="tr-TR" dirty="0" smtClean="0"/>
              <a:t>&amp; </a:t>
            </a:r>
            <a:r>
              <a:rPr lang="tr-TR" dirty="0" err="1" smtClean="0"/>
              <a:t>Sons</a:t>
            </a:r>
            <a:r>
              <a:rPr lang="tr-TR" dirty="0" smtClean="0"/>
              <a:t> </a:t>
            </a:r>
            <a:r>
              <a:rPr lang="tr-TR" dirty="0" smtClean="0"/>
              <a:t>Ltd., </a:t>
            </a:r>
            <a:r>
              <a:rPr lang="tr-TR" dirty="0" err="1" smtClean="0"/>
              <a:t>Chichester</a:t>
            </a:r>
            <a:r>
              <a:rPr lang="tr-TR" dirty="0" smtClean="0"/>
              <a:t>, UK (576 </a:t>
            </a:r>
            <a:r>
              <a:rPr lang="tr-TR" dirty="0" err="1" smtClean="0"/>
              <a:t>pp</a:t>
            </a:r>
            <a:r>
              <a:rPr lang="tr-TR" dirty="0" smtClean="0"/>
              <a:t>).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8343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ra0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6096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0" y="3933056"/>
            <a:ext cx="2843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Ford, D.C., Williams, P.W., 2007. Karst </a:t>
            </a:r>
            <a:r>
              <a:rPr lang="tr-TR" dirty="0" err="1" smtClean="0"/>
              <a:t>Hydrogeology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Geomorphology</a:t>
            </a:r>
            <a:r>
              <a:rPr lang="tr-TR" dirty="0" smtClean="0"/>
              <a:t>. John </a:t>
            </a:r>
            <a:r>
              <a:rPr lang="tr-TR" dirty="0" err="1" smtClean="0"/>
              <a:t>Wiley</a:t>
            </a:r>
            <a:r>
              <a:rPr lang="tr-TR" dirty="0" smtClean="0"/>
              <a:t> </a:t>
            </a:r>
            <a:r>
              <a:rPr lang="tr-TR" dirty="0" smtClean="0"/>
              <a:t>&amp; </a:t>
            </a:r>
            <a:r>
              <a:rPr lang="tr-TR" dirty="0" err="1" smtClean="0"/>
              <a:t>Sons</a:t>
            </a:r>
            <a:r>
              <a:rPr lang="tr-TR" dirty="0" smtClean="0"/>
              <a:t> </a:t>
            </a:r>
            <a:r>
              <a:rPr lang="tr-TR" dirty="0" smtClean="0"/>
              <a:t>Ltd., </a:t>
            </a:r>
            <a:r>
              <a:rPr lang="tr-TR" dirty="0" err="1" smtClean="0"/>
              <a:t>Chichester</a:t>
            </a:r>
            <a:r>
              <a:rPr lang="tr-TR" dirty="0" smtClean="0"/>
              <a:t>, UK (576 </a:t>
            </a:r>
            <a:r>
              <a:rPr lang="tr-TR" dirty="0" err="1" smtClean="0"/>
              <a:t>pp</a:t>
            </a:r>
            <a:r>
              <a:rPr lang="tr-TR" dirty="0" smtClean="0"/>
              <a:t>).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9368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161</Words>
  <Application>Microsoft Office PowerPoint</Application>
  <PresentationFormat>Ekran Gösterisi (4:3)</PresentationFormat>
  <Paragraphs>13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Karstik kayaların çözünmesi</vt:lpstr>
      <vt:lpstr>Slayt 2</vt:lpstr>
      <vt:lpstr>Slayt 3</vt:lpstr>
      <vt:lpstr>Slayt 4</vt:lpstr>
      <vt:lpstr>Slayt 5</vt:lpstr>
      <vt:lpstr>Slayt 6</vt:lpstr>
      <vt:lpstr>Slayt 7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Karstik kayaların çözünmesi</dc:title>
  <dc:creator>Kullanıcı</dc:creator>
  <cp:lastModifiedBy>-</cp:lastModifiedBy>
  <cp:revision>8</cp:revision>
  <dcterms:created xsi:type="dcterms:W3CDTF">2020-01-29T15:18:25Z</dcterms:created>
  <dcterms:modified xsi:type="dcterms:W3CDTF">2020-02-03T10:08:22Z</dcterms:modified>
</cp:coreProperties>
</file>