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56" r:id="rId3"/>
    <p:sldId id="257" r:id="rId4"/>
    <p:sldId id="258" r:id="rId5"/>
    <p:sldId id="270" r:id="rId6"/>
    <p:sldId id="259" r:id="rId7"/>
    <p:sldId id="261" r:id="rId8"/>
    <p:sldId id="269" r:id="rId9"/>
    <p:sldId id="263" r:id="rId10"/>
    <p:sldId id="260" r:id="rId11"/>
    <p:sldId id="268" r:id="rId12"/>
    <p:sldId id="264" r:id="rId13"/>
    <p:sldId id="267" r:id="rId14"/>
    <p:sldId id="262" r:id="rId15"/>
    <p:sldId id="266" r:id="rId16"/>
    <p:sldId id="271" r:id="rId17"/>
    <p:sldId id="272" r:id="rId18"/>
    <p:sldId id="273"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A17F61D-9F98-41F6-88AE-A3189F17DA4D}" type="datetimeFigureOut">
              <a:rPr lang="tr-TR" smtClean="0"/>
              <a:t>18.05.2018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6AE851D-4FE2-4257-9DE4-6D44FE27660D}"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A17F61D-9F98-41F6-88AE-A3189F17DA4D}" type="datetimeFigureOut">
              <a:rPr lang="tr-TR" smtClean="0"/>
              <a:t>18.05.2018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6AE851D-4FE2-4257-9DE4-6D44FE27660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A17F61D-9F98-41F6-88AE-A3189F17DA4D}" type="datetimeFigureOut">
              <a:rPr lang="tr-TR" smtClean="0"/>
              <a:t>18.05.2018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6AE851D-4FE2-4257-9DE4-6D44FE27660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A17F61D-9F98-41F6-88AE-A3189F17DA4D}" type="datetimeFigureOut">
              <a:rPr lang="tr-TR" smtClean="0"/>
              <a:t>18.05.2018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6AE851D-4FE2-4257-9DE4-6D44FE27660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A17F61D-9F98-41F6-88AE-A3189F17DA4D}" type="datetimeFigureOut">
              <a:rPr lang="tr-TR" smtClean="0"/>
              <a:t>18.05.2018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6AE851D-4FE2-4257-9DE4-6D44FE27660D}"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FA17F61D-9F98-41F6-88AE-A3189F17DA4D}" type="datetimeFigureOut">
              <a:rPr lang="tr-TR" smtClean="0"/>
              <a:t>18.05.2018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6AE851D-4FE2-4257-9DE4-6D44FE27660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A17F61D-9F98-41F6-88AE-A3189F17DA4D}" type="datetimeFigureOut">
              <a:rPr lang="tr-TR" smtClean="0"/>
              <a:t>18.05.2018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6AE851D-4FE2-4257-9DE4-6D44FE27660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A17F61D-9F98-41F6-88AE-A3189F17DA4D}" type="datetimeFigureOut">
              <a:rPr lang="tr-TR" smtClean="0"/>
              <a:t>18.05.2018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6AE851D-4FE2-4257-9DE4-6D44FE27660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A17F61D-9F98-41F6-88AE-A3189F17DA4D}" type="datetimeFigureOut">
              <a:rPr lang="tr-TR" smtClean="0"/>
              <a:t>18.05.2018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6AE851D-4FE2-4257-9DE4-6D44FE27660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A17F61D-9F98-41F6-88AE-A3189F17DA4D}" type="datetimeFigureOut">
              <a:rPr lang="tr-TR" smtClean="0"/>
              <a:t>18.05.2018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6AE851D-4FE2-4257-9DE4-6D44FE27660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A17F61D-9F98-41F6-88AE-A3189F17DA4D}" type="datetimeFigureOut">
              <a:rPr lang="tr-TR" smtClean="0"/>
              <a:t>18.05.2018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6AE851D-4FE2-4257-9DE4-6D44FE27660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17F61D-9F98-41F6-88AE-A3189F17DA4D}" type="datetimeFigureOut">
              <a:rPr lang="tr-TR" smtClean="0"/>
              <a:t>18.05.2018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AE851D-4FE2-4257-9DE4-6D44FE27660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HAZIRLAYANLAR</a:t>
            </a:r>
            <a:endParaRPr lang="tr-TR" dirty="0">
              <a:solidFill>
                <a:srgbClr val="FF0000"/>
              </a:solidFill>
            </a:endParaRPr>
          </a:p>
        </p:txBody>
      </p:sp>
      <p:sp>
        <p:nvSpPr>
          <p:cNvPr id="3" name="2 İçerik Yer Tutucusu"/>
          <p:cNvSpPr>
            <a:spLocks noGrp="1"/>
          </p:cNvSpPr>
          <p:nvPr>
            <p:ph idx="1"/>
          </p:nvPr>
        </p:nvSpPr>
        <p:spPr/>
        <p:txBody>
          <a:bodyPr/>
          <a:lstStyle/>
          <a:p>
            <a:r>
              <a:rPr lang="tr-TR" dirty="0" err="1" smtClean="0"/>
              <a:t>Fatmanur</a:t>
            </a:r>
            <a:r>
              <a:rPr lang="tr-TR" dirty="0" smtClean="0"/>
              <a:t> KAMAN</a:t>
            </a:r>
          </a:p>
          <a:p>
            <a:r>
              <a:rPr lang="tr-TR" dirty="0" smtClean="0"/>
              <a:t>Dilara ŞAHİN</a:t>
            </a:r>
          </a:p>
          <a:p>
            <a:r>
              <a:rPr lang="tr-TR" dirty="0" smtClean="0"/>
              <a:t>Ayşenur YILDIZ</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Tedavisi</a:t>
            </a:r>
            <a:endParaRPr lang="tr-TR" dirty="0">
              <a:solidFill>
                <a:srgbClr val="FF0000"/>
              </a:solidFill>
            </a:endParaRPr>
          </a:p>
        </p:txBody>
      </p:sp>
      <p:sp>
        <p:nvSpPr>
          <p:cNvPr id="3" name="2 İçerik Yer Tutucusu"/>
          <p:cNvSpPr>
            <a:spLocks noGrp="1"/>
          </p:cNvSpPr>
          <p:nvPr>
            <p:ph idx="1"/>
          </p:nvPr>
        </p:nvSpPr>
        <p:spPr/>
        <p:txBody>
          <a:bodyPr>
            <a:normAutofit fontScale="55000" lnSpcReduction="20000"/>
          </a:bodyPr>
          <a:lstStyle/>
          <a:p>
            <a:pPr fontAlgn="base"/>
            <a:r>
              <a:rPr lang="tr-TR" dirty="0"/>
              <a:t>Hemofilinin tedavisi ömür boyu sürer. Çünkü bu hastalık genetik bir hastalıktır ve henüz tedaviler bu aşamaya gelmemiştir. Hastalıkta eksik olan faktörler (proteinler) enjeksiyonla yerine konur. Bu şekilde, hastada kanama olduğunda pıhtılaşmanın oluşması sağlanır. Fakat bu kalıcı bir tedavi şekli değildir. Sürekli ve düzenli bir şekilde uygulanması gerekir. Bir müddet sonra hastada bu kalıcı faktörler yine azalacaktır ve eski seviyesine inecektir. Ayrıca Avrupa’da kullanılan suni faktör ilacı da ülkemizde de satılmaya başlanmıştır.</a:t>
            </a:r>
          </a:p>
          <a:p>
            <a:pPr fontAlgn="base"/>
            <a:r>
              <a:rPr lang="tr-TR" dirty="0"/>
              <a:t>Hastalığın tanısı erken konduğunda, bu yöntemle kişi, günlük yaşamını diğer insanlardan farksız bir şekilde sürdürebilmektedir. Bu hastalığın tedavisi için çalışmalar devam etmektedir. Özellikle Amerika’da 40 gönüllü hasta üzerinde gen tedavisi uygulanmaktadır. Hastalara zayıflatılmış virüs verilmekte ve bu virüs karaciğere yerleşerek, faktör 8 üretmektedir. Fazla miktarda verilmediğinden, henüz yan etkisi görülmemiştir. Amaç, hastalığı tamamen ortadan kaldırmaktır.</a:t>
            </a:r>
          </a:p>
          <a:p>
            <a:pPr fontAlgn="base"/>
            <a:r>
              <a:rPr lang="tr-TR" dirty="0"/>
              <a:t>Ayrıca hastanın spor yapması, kasların güçlenmesi, sağlıklı bir yaşam sürmesi için gereklidir. </a:t>
            </a:r>
            <a:r>
              <a:rPr lang="tr-TR" dirty="0" smtClean="0"/>
              <a:t>Yüzme, </a:t>
            </a:r>
            <a:r>
              <a:rPr lang="tr-TR" dirty="0"/>
              <a:t>masa tenisi, yürüyüş hemofili hastaları için faydalıdır. Sadece ileri derecede hemofili hastası olanlar, doktorun önerdiği egzersiz programını uygulamaları daha faydalıdır. Bazı sporlar bu hastalar için risk oluşturabilir.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GENEL\Desktop\hgjfgh.jpg"/>
          <p:cNvPicPr>
            <a:picLocks noChangeAspect="1" noChangeArrowheads="1"/>
          </p:cNvPicPr>
          <p:nvPr/>
        </p:nvPicPr>
        <p:blipFill>
          <a:blip r:embed="rId2"/>
          <a:srcRect/>
          <a:stretch>
            <a:fillRect/>
          </a:stretch>
        </p:blipFill>
        <p:spPr bwMode="auto">
          <a:xfrm>
            <a:off x="1071538" y="785794"/>
            <a:ext cx="7443815" cy="4071966"/>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Taşıyıcılığı</a:t>
            </a:r>
            <a:endParaRPr lang="tr-TR" dirty="0">
              <a:solidFill>
                <a:srgbClr val="FF0000"/>
              </a:solidFill>
            </a:endParaRPr>
          </a:p>
        </p:txBody>
      </p:sp>
      <p:sp>
        <p:nvSpPr>
          <p:cNvPr id="3" name="2 İçerik Yer Tutucusu"/>
          <p:cNvSpPr>
            <a:spLocks noGrp="1"/>
          </p:cNvSpPr>
          <p:nvPr>
            <p:ph idx="1"/>
          </p:nvPr>
        </p:nvSpPr>
        <p:spPr/>
        <p:txBody>
          <a:bodyPr>
            <a:normAutofit fontScale="55000" lnSpcReduction="20000"/>
          </a:bodyPr>
          <a:lstStyle/>
          <a:p>
            <a:r>
              <a:rPr lang="tr-TR" dirty="0"/>
              <a:t>Hemofili taşıyıcısı kadınlarda iki X kromozomundan biri bozuktur. Bu sebeple faktör düzeyleri normalin  %50 si kadardır. Normal yetişkin kadınlarda faktör düzeyi %50 ile %150 arasında değişir. Hemofili taşıyıcılarında faktör düzeyi bunu yarısı kadar yani  %25 ile %75 arasında değişir. Faktör düzeyi %50 </a:t>
            </a:r>
            <a:r>
              <a:rPr lang="tr-TR" dirty="0" err="1"/>
              <a:t>nin</a:t>
            </a:r>
            <a:r>
              <a:rPr lang="tr-TR" dirty="0"/>
              <a:t> üstünde olan taşıyıcılarda kanama belirtisi görülmez fakat %50 </a:t>
            </a:r>
            <a:r>
              <a:rPr lang="tr-TR" dirty="0" err="1"/>
              <a:t>nin</a:t>
            </a:r>
            <a:r>
              <a:rPr lang="tr-TR" dirty="0"/>
              <a:t> altında olan taşıyıcılarda doğum sırasında ve sonrasında fazla kanama,  ameliyatlardan sonra fazla kan kaybı ve adet kanamalarının fazla olması gibi kanama belirtileri görülebilir. Faktör düzeyi %50 den az olan taşıyıcıların ameliyat ve doğum sırasında faktör tedavisine ihtiyacı vardır.</a:t>
            </a:r>
          </a:p>
          <a:p>
            <a:r>
              <a:rPr lang="tr-TR" dirty="0"/>
              <a:t> Taşıyıcılık riski taşıyan kadınlar 18 yaşını geçtiklerinde kendileri isterlerse test yaptırarak taşıyıcı olup olmadıklarını öğrenebilirler. Ailesinde hemofili olan 18 yaşından küçük kız çocuklarda salt ebeveynlerin merakını gidermek için taşıyıcılık testi yapılması, çocuğun ailevi ve toplumsal konumunu, ilişkilerini ve ruh sağlığını olumsuz etkileyebileceğinden, etik bulunmamakta ve önerilmemektedir. Erkek kardeşinde hemofili tanısı konulan veya babası hemofili olan kızların, eğer evli veya nişanlı iseler eşleri ile birlikte hemofili uzmanına başvurmaları ve hekim tarafından bilgilendirilmeleri ve açıklamaları anladığından emin olduktan sonra genetik danışma almaları sağlanmalıdır</a:t>
            </a:r>
          </a:p>
          <a:p>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GENEL\Desktop\HDHFDHHD.jpg"/>
          <p:cNvPicPr>
            <a:picLocks noChangeAspect="1" noChangeArrowheads="1"/>
          </p:cNvPicPr>
          <p:nvPr/>
        </p:nvPicPr>
        <p:blipFill>
          <a:blip r:embed="rId2"/>
          <a:srcRect/>
          <a:stretch>
            <a:fillRect/>
          </a:stretch>
        </p:blipFill>
        <p:spPr bwMode="auto">
          <a:xfrm>
            <a:off x="1778000" y="714356"/>
            <a:ext cx="6151586" cy="500066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Genetik</a:t>
            </a:r>
            <a:r>
              <a:rPr lang="tr-TR" dirty="0" smtClean="0"/>
              <a:t> </a:t>
            </a:r>
            <a:r>
              <a:rPr lang="tr-TR" dirty="0" smtClean="0">
                <a:solidFill>
                  <a:srgbClr val="FF0000"/>
                </a:solidFill>
              </a:rPr>
              <a:t>Danışma</a:t>
            </a:r>
            <a:endParaRPr lang="tr-TR" dirty="0">
              <a:solidFill>
                <a:srgbClr val="FF0000"/>
              </a:solidFill>
            </a:endParaRPr>
          </a:p>
        </p:txBody>
      </p:sp>
      <p:sp>
        <p:nvSpPr>
          <p:cNvPr id="3" name="2 İçerik Yer Tutucusu"/>
          <p:cNvSpPr>
            <a:spLocks noGrp="1"/>
          </p:cNvSpPr>
          <p:nvPr>
            <p:ph idx="1"/>
          </p:nvPr>
        </p:nvSpPr>
        <p:spPr/>
        <p:txBody>
          <a:bodyPr>
            <a:normAutofit fontScale="70000" lnSpcReduction="20000"/>
          </a:bodyPr>
          <a:lstStyle/>
          <a:p>
            <a:r>
              <a:rPr lang="tr-TR" dirty="0" smtClean="0"/>
              <a:t>Genetik </a:t>
            </a:r>
            <a:r>
              <a:rPr lang="tr-TR" dirty="0"/>
              <a:t>danışmada hastalığın ne olduğu, nasıl oluştuğu, nasıl tedavi edileceği, yaşam boyu nasıl seyir izleyeceği, ilerde ne gibi komplikasyonlar gelişebileceği, hasta ve taşıyıcının günlük yaşamını, eğitimini, sosyal ilişkilerini nasıl etkileyeceği,  hasta bireyin aileye getireceği  ekonomik sosyal ve ruhsal yüklerin neler olabileceği ve  doğacak çocukların  taşıyıcı, hasta ve sağlam olma riskleri  doğru ve anlaşılır bir ifade ile anlatılır,  danışma alan kişilerin anlatılanları doğru algıladıklarından emin oluncaya kadar uğraşılır. Genetik danışmanın ana kuralı, ilgili kişiye doğru bilgiyi tam  ve eksiksiz olarak  vermek ve onların özgür iradeleri ile en uygun seçimi yapmalarıma olanak sağlamaktır. Ancak, genetik danışma verirken ilgili kişiden başkasına bilgi verilmemeli, onların ruh sağlığına, aile ve sosyal ilişkilerine zarar vermemeye dikkat edilmelidir.</a:t>
            </a:r>
          </a:p>
          <a:p>
            <a:r>
              <a:rPr lang="tr-TR" dirty="0"/>
              <a:t/>
            </a:r>
            <a:br>
              <a:rPr lang="tr-TR" dirty="0"/>
            </a:b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GENEL\Desktop\AGVHGSFHASG.jpg"/>
          <p:cNvPicPr>
            <a:picLocks noChangeAspect="1" noChangeArrowheads="1"/>
          </p:cNvPicPr>
          <p:nvPr/>
        </p:nvPicPr>
        <p:blipFill>
          <a:blip r:embed="rId2"/>
          <a:srcRect/>
          <a:stretch>
            <a:fillRect/>
          </a:stretch>
        </p:blipFill>
        <p:spPr bwMode="auto">
          <a:xfrm>
            <a:off x="928662" y="857232"/>
            <a:ext cx="7192979" cy="5098023"/>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7030A0"/>
                </a:solidFill>
              </a:rPr>
              <a:t>SORULAR</a:t>
            </a:r>
            <a:endParaRPr lang="tr-TR" dirty="0">
              <a:solidFill>
                <a:srgbClr val="7030A0"/>
              </a:solidFill>
            </a:endParaRPr>
          </a:p>
        </p:txBody>
      </p:sp>
      <p:sp>
        <p:nvSpPr>
          <p:cNvPr id="3" name="İçerik Yer Tutucusu 2"/>
          <p:cNvSpPr>
            <a:spLocks noGrp="1"/>
          </p:cNvSpPr>
          <p:nvPr>
            <p:ph idx="1"/>
          </p:nvPr>
        </p:nvSpPr>
        <p:spPr>
          <a:xfrm>
            <a:off x="0" y="1600200"/>
            <a:ext cx="8892480" cy="4525963"/>
          </a:xfrm>
        </p:spPr>
        <p:txBody>
          <a:bodyPr/>
          <a:lstStyle/>
          <a:p>
            <a:pPr marL="0" indent="0">
              <a:buNone/>
            </a:pPr>
            <a:r>
              <a:rPr lang="tr-TR" dirty="0" smtClean="0"/>
              <a:t>1- Hemofilinin başlıca iki tipinden biri olan hemofili A da hangi faktör eksik veya çok düşüktür?</a:t>
            </a:r>
          </a:p>
          <a:p>
            <a:pPr marL="0" indent="0">
              <a:buNone/>
            </a:pPr>
            <a:r>
              <a:rPr lang="tr-TR" dirty="0" smtClean="0">
                <a:solidFill>
                  <a:srgbClr val="7030A0"/>
                </a:solidFill>
              </a:rPr>
              <a:t>*A)Faktör 8</a:t>
            </a:r>
          </a:p>
          <a:p>
            <a:pPr marL="0" indent="0">
              <a:buNone/>
            </a:pPr>
            <a:r>
              <a:rPr lang="tr-TR" dirty="0" smtClean="0"/>
              <a:t>B)Faktör 9</a:t>
            </a:r>
          </a:p>
          <a:p>
            <a:pPr marL="0" indent="0">
              <a:buNone/>
            </a:pPr>
            <a:r>
              <a:rPr lang="tr-TR" dirty="0" smtClean="0"/>
              <a:t>C)Faktör 11</a:t>
            </a:r>
          </a:p>
          <a:p>
            <a:pPr marL="0" indent="0">
              <a:buNone/>
            </a:pPr>
            <a:r>
              <a:rPr lang="tr-TR" dirty="0" smtClean="0"/>
              <a:t>D)Faktör 15</a:t>
            </a:r>
          </a:p>
          <a:p>
            <a:pPr marL="0" indent="0">
              <a:buNone/>
            </a:pPr>
            <a:r>
              <a:rPr lang="tr-TR" dirty="0" smtClean="0"/>
              <a:t>E)Faktör 33</a:t>
            </a:r>
            <a:endParaRPr lang="tr-TR" dirty="0"/>
          </a:p>
        </p:txBody>
      </p:sp>
    </p:spTree>
    <p:extLst>
      <p:ext uri="{BB962C8B-B14F-4D97-AF65-F5344CB8AC3E}">
        <p14:creationId xmlns:p14="http://schemas.microsoft.com/office/powerpoint/2010/main" val="29484988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692696"/>
            <a:ext cx="8229600" cy="4525963"/>
          </a:xfrm>
        </p:spPr>
        <p:txBody>
          <a:bodyPr>
            <a:normAutofit fontScale="85000" lnSpcReduction="10000"/>
          </a:bodyPr>
          <a:lstStyle/>
          <a:p>
            <a:pPr marL="0" indent="0">
              <a:buNone/>
            </a:pPr>
            <a:r>
              <a:rPr lang="tr-TR" dirty="0" smtClean="0"/>
              <a:t>2-Hemofili taşıyıcılarında normal bireylerden farklı olarak hangisi yanlıştır?</a:t>
            </a:r>
          </a:p>
          <a:p>
            <a:pPr marL="0" indent="0">
              <a:buNone/>
            </a:pPr>
            <a:r>
              <a:rPr lang="tr-TR" dirty="0" smtClean="0"/>
              <a:t>A)Taşıyıcı kadınlarda iki X kromozomundan biri bozuktur.</a:t>
            </a:r>
          </a:p>
          <a:p>
            <a:pPr marL="0" indent="0">
              <a:buNone/>
            </a:pPr>
            <a:r>
              <a:rPr lang="tr-TR" dirty="0" smtClean="0"/>
              <a:t>B)Normal bireylere göre faktör düzeyi %50 si kadardır.</a:t>
            </a:r>
          </a:p>
          <a:p>
            <a:pPr marL="0" indent="0">
              <a:buNone/>
            </a:pPr>
            <a:r>
              <a:rPr lang="tr-TR" dirty="0" smtClean="0"/>
              <a:t>C)Hemofili taşıyıcılarında faktör düzeyi %25 %75 arası değişir.</a:t>
            </a:r>
          </a:p>
          <a:p>
            <a:pPr marL="0" indent="0">
              <a:buNone/>
            </a:pPr>
            <a:r>
              <a:rPr lang="tr-TR" dirty="0" smtClean="0">
                <a:solidFill>
                  <a:srgbClr val="7030A0"/>
                </a:solidFill>
              </a:rPr>
              <a:t>*D)Faktör düzeyi %50 </a:t>
            </a:r>
            <a:r>
              <a:rPr lang="tr-TR" dirty="0" err="1" smtClean="0">
                <a:solidFill>
                  <a:srgbClr val="7030A0"/>
                </a:solidFill>
              </a:rPr>
              <a:t>nin</a:t>
            </a:r>
            <a:r>
              <a:rPr lang="tr-TR" dirty="0" smtClean="0">
                <a:solidFill>
                  <a:srgbClr val="7030A0"/>
                </a:solidFill>
              </a:rPr>
              <a:t> üzerinde olan taşıyıcılarda kanama görülür.</a:t>
            </a:r>
          </a:p>
          <a:p>
            <a:pPr marL="0" indent="0">
              <a:buNone/>
            </a:pPr>
            <a:r>
              <a:rPr lang="tr-TR" dirty="0" smtClean="0"/>
              <a:t> E)Faktör düzeyi %50 den az olan taşıyıcılarda ameliyat ve doğum sırasında faktör tedavisine ihtiyaç vardır.</a:t>
            </a:r>
            <a:endParaRPr lang="tr-TR" dirty="0"/>
          </a:p>
        </p:txBody>
      </p:sp>
    </p:spTree>
    <p:extLst>
      <p:ext uri="{BB962C8B-B14F-4D97-AF65-F5344CB8AC3E}">
        <p14:creationId xmlns:p14="http://schemas.microsoft.com/office/powerpoint/2010/main" val="3906957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16632"/>
            <a:ext cx="8229600" cy="6009531"/>
          </a:xfrm>
        </p:spPr>
        <p:txBody>
          <a:bodyPr/>
          <a:lstStyle/>
          <a:p>
            <a:pPr marL="0" indent="0">
              <a:buNone/>
            </a:pPr>
            <a:r>
              <a:rPr lang="tr-TR" dirty="0" smtClean="0"/>
              <a:t>3-Hemofili tanısı için hangi testler yapılır?</a:t>
            </a:r>
          </a:p>
          <a:p>
            <a:pPr marL="0" indent="0">
              <a:buNone/>
            </a:pPr>
            <a:r>
              <a:rPr lang="tr-TR" dirty="0" smtClean="0"/>
              <a:t>A)Hemoglobin</a:t>
            </a:r>
          </a:p>
          <a:p>
            <a:pPr marL="0" indent="0">
              <a:buNone/>
            </a:pPr>
            <a:r>
              <a:rPr lang="tr-TR" dirty="0" smtClean="0"/>
              <a:t>B)</a:t>
            </a:r>
            <a:r>
              <a:rPr lang="tr-TR" dirty="0" err="1" smtClean="0"/>
              <a:t>Protrombin</a:t>
            </a:r>
            <a:r>
              <a:rPr lang="tr-TR" dirty="0" smtClean="0"/>
              <a:t> zamanı ve hemoglobin</a:t>
            </a:r>
          </a:p>
          <a:p>
            <a:pPr marL="0" indent="0">
              <a:buNone/>
            </a:pPr>
            <a:r>
              <a:rPr lang="tr-TR" dirty="0" smtClean="0">
                <a:solidFill>
                  <a:srgbClr val="7030A0"/>
                </a:solidFill>
              </a:rPr>
              <a:t>*C)</a:t>
            </a:r>
            <a:r>
              <a:rPr lang="tr-TR" dirty="0" err="1" smtClean="0">
                <a:solidFill>
                  <a:srgbClr val="7030A0"/>
                </a:solidFill>
              </a:rPr>
              <a:t>Protrombin</a:t>
            </a:r>
            <a:r>
              <a:rPr lang="tr-TR" dirty="0" smtClean="0">
                <a:solidFill>
                  <a:srgbClr val="7030A0"/>
                </a:solidFill>
              </a:rPr>
              <a:t> zamanı ve aktive </a:t>
            </a:r>
            <a:r>
              <a:rPr lang="tr-TR" dirty="0" err="1" smtClean="0">
                <a:solidFill>
                  <a:srgbClr val="7030A0"/>
                </a:solidFill>
              </a:rPr>
              <a:t>parsiyel</a:t>
            </a:r>
            <a:r>
              <a:rPr lang="tr-TR" dirty="0" smtClean="0">
                <a:solidFill>
                  <a:srgbClr val="7030A0"/>
                </a:solidFill>
              </a:rPr>
              <a:t> </a:t>
            </a:r>
            <a:r>
              <a:rPr lang="tr-TR" dirty="0" err="1" smtClean="0">
                <a:solidFill>
                  <a:srgbClr val="7030A0"/>
                </a:solidFill>
              </a:rPr>
              <a:t>tromboplastin</a:t>
            </a:r>
            <a:r>
              <a:rPr lang="tr-TR" dirty="0" smtClean="0">
                <a:solidFill>
                  <a:srgbClr val="7030A0"/>
                </a:solidFill>
              </a:rPr>
              <a:t> zamanı</a:t>
            </a:r>
          </a:p>
          <a:p>
            <a:pPr marL="0" indent="0">
              <a:buNone/>
            </a:pPr>
            <a:r>
              <a:rPr lang="tr-TR" dirty="0" smtClean="0"/>
              <a:t>D)Hemoglobin ve </a:t>
            </a:r>
            <a:r>
              <a:rPr lang="tr-TR" dirty="0" err="1" smtClean="0"/>
              <a:t>trombosit</a:t>
            </a:r>
            <a:endParaRPr lang="tr-TR" dirty="0" smtClean="0"/>
          </a:p>
          <a:p>
            <a:pPr marL="0" indent="0">
              <a:buNone/>
            </a:pPr>
            <a:r>
              <a:rPr lang="tr-TR" dirty="0" smtClean="0"/>
              <a:t>E)</a:t>
            </a:r>
            <a:r>
              <a:rPr lang="tr-TR" dirty="0" err="1" smtClean="0"/>
              <a:t>Protrombin</a:t>
            </a:r>
            <a:r>
              <a:rPr lang="tr-TR" dirty="0" smtClean="0"/>
              <a:t> zamanı ve </a:t>
            </a:r>
            <a:r>
              <a:rPr lang="tr-TR" dirty="0" err="1" smtClean="0"/>
              <a:t>trombosit</a:t>
            </a:r>
            <a:endParaRPr lang="tr-TR" dirty="0"/>
          </a:p>
        </p:txBody>
      </p:sp>
    </p:spTree>
    <p:extLst>
      <p:ext uri="{BB962C8B-B14F-4D97-AF65-F5344CB8AC3E}">
        <p14:creationId xmlns:p14="http://schemas.microsoft.com/office/powerpoint/2010/main" val="4112849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285728"/>
            <a:ext cx="7772400" cy="2428892"/>
          </a:xfrm>
        </p:spPr>
        <p:txBody>
          <a:bodyPr>
            <a:normAutofit/>
          </a:bodyPr>
          <a:lstStyle/>
          <a:p>
            <a:r>
              <a:rPr lang="tr-TR" sz="6600" b="1" u="sng" dirty="0" smtClean="0">
                <a:solidFill>
                  <a:srgbClr val="FF0000"/>
                </a:solidFill>
                <a:effectLst>
                  <a:outerShdw blurRad="38100" dist="38100" dir="2700000" algn="tl">
                    <a:srgbClr val="000000">
                      <a:alpha val="43137"/>
                    </a:srgbClr>
                  </a:outerShdw>
                </a:effectLst>
              </a:rPr>
              <a:t>HEMOFİLİ</a:t>
            </a:r>
            <a:endParaRPr lang="tr-TR" sz="6600" b="1" u="sng" dirty="0">
              <a:solidFill>
                <a:srgbClr val="FF0000"/>
              </a:solidFill>
              <a:effectLst>
                <a:outerShdw blurRad="38100" dist="38100" dir="2700000" algn="tl">
                  <a:srgbClr val="000000">
                    <a:alpha val="43137"/>
                  </a:srgbClr>
                </a:outerShdw>
              </a:effectLst>
            </a:endParaRPr>
          </a:p>
        </p:txBody>
      </p:sp>
      <p:pic>
        <p:nvPicPr>
          <p:cNvPr id="1026" name="Picture 2" descr="C:\Users\GENEL\Desktop\HGJHH.Jpeg"/>
          <p:cNvPicPr>
            <a:picLocks noChangeAspect="1" noChangeArrowheads="1"/>
          </p:cNvPicPr>
          <p:nvPr/>
        </p:nvPicPr>
        <p:blipFill>
          <a:blip r:embed="rId2"/>
          <a:srcRect/>
          <a:stretch>
            <a:fillRect/>
          </a:stretch>
        </p:blipFill>
        <p:spPr bwMode="auto">
          <a:xfrm>
            <a:off x="1428729" y="2428869"/>
            <a:ext cx="6072230" cy="3643338"/>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Hemofili Nedir?</a:t>
            </a:r>
            <a:endParaRPr lang="tr-TR" dirty="0">
              <a:solidFill>
                <a:srgbClr val="FF0000"/>
              </a:solidFill>
            </a:endParaRPr>
          </a:p>
        </p:txBody>
      </p:sp>
      <p:sp>
        <p:nvSpPr>
          <p:cNvPr id="3" name="2 İçerik Yer Tutucusu"/>
          <p:cNvSpPr>
            <a:spLocks noGrp="1"/>
          </p:cNvSpPr>
          <p:nvPr>
            <p:ph idx="1"/>
          </p:nvPr>
        </p:nvSpPr>
        <p:spPr/>
        <p:txBody>
          <a:bodyPr>
            <a:normAutofit fontScale="70000" lnSpcReduction="20000"/>
          </a:bodyPr>
          <a:lstStyle/>
          <a:p>
            <a:r>
              <a:rPr lang="tr-TR" dirty="0"/>
              <a:t>Hemofili "pıhtılaşma faktörü" adı verilen bir proteinin eksikliği sonucu, kanın normal olarak pıhtılaşamamasıdır. Hastalarda normalden çok daha kolay ya da çok daha fazla kanama görülür ve hatta bazen kanama yaşamı tehdit edecek düzeyde olabilir</a:t>
            </a:r>
            <a:r>
              <a:rPr lang="tr-TR" dirty="0" smtClean="0"/>
              <a:t>.</a:t>
            </a:r>
          </a:p>
          <a:p>
            <a:r>
              <a:rPr lang="tr-TR" dirty="0" smtClean="0"/>
              <a:t> </a:t>
            </a:r>
            <a:r>
              <a:rPr lang="tr-TR" dirty="0"/>
              <a:t>Başlıca 2 tip hemofili vardır: </a:t>
            </a:r>
            <a:endParaRPr lang="tr-TR" dirty="0" smtClean="0"/>
          </a:p>
          <a:p>
            <a:r>
              <a:rPr lang="tr-TR" dirty="0" smtClean="0"/>
              <a:t>Hemofili </a:t>
            </a:r>
            <a:r>
              <a:rPr lang="tr-TR" dirty="0" err="1"/>
              <a:t>A'da</a:t>
            </a:r>
            <a:r>
              <a:rPr lang="tr-TR" dirty="0"/>
              <a:t> faktör 8 (faktör VIII), hemofili </a:t>
            </a:r>
            <a:r>
              <a:rPr lang="tr-TR" dirty="0" err="1"/>
              <a:t>B'de</a:t>
            </a:r>
            <a:r>
              <a:rPr lang="tr-TR" dirty="0"/>
              <a:t> ise faktör 9 (faktör IX) eksik veya çok düşüktür</a:t>
            </a:r>
            <a:r>
              <a:rPr lang="tr-TR" dirty="0" smtClean="0"/>
              <a:t>.</a:t>
            </a:r>
          </a:p>
          <a:p>
            <a:r>
              <a:rPr lang="tr-TR" dirty="0" smtClean="0"/>
              <a:t> </a:t>
            </a:r>
            <a:r>
              <a:rPr lang="tr-TR" dirty="0"/>
              <a:t>Hemofili, yaşam boyu süren bir durumdur. Buna anormal bir gen neden olur. Anne-babalar bu anormal geni çocuğuna geçirir. Bu vakalardan bazılarında ebeveynler yalnızca taşıyıcı olup, hastalığa ait belirtileri olmadığından bu anormal genin kendilerinde bulunduğunu bilmiyor olabilirler. </a:t>
            </a:r>
            <a:endParaRPr lang="tr-TR" dirty="0" smtClean="0"/>
          </a:p>
          <a:p>
            <a:r>
              <a:rPr lang="tr-TR" dirty="0" smtClean="0"/>
              <a:t>Hemofili </a:t>
            </a:r>
            <a:r>
              <a:rPr lang="tr-TR" dirty="0"/>
              <a:t>erkeklerde daha sık görülür, buna karşın kadınlarda çok nadirdir. </a:t>
            </a:r>
            <a:endParaRPr lang="tr-TR" dirty="0" smtClean="0"/>
          </a:p>
          <a:p>
            <a:r>
              <a:rPr lang="tr-TR" dirty="0" smtClean="0"/>
              <a:t>Kalıtsaldır ve nesilden </a:t>
            </a:r>
            <a:r>
              <a:rPr lang="tr-TR" dirty="0" err="1" smtClean="0"/>
              <a:t>nesile</a:t>
            </a:r>
            <a:r>
              <a:rPr lang="tr-TR" dirty="0" smtClean="0"/>
              <a:t> aktarılır.</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Belirtileri</a:t>
            </a:r>
            <a:endParaRPr lang="tr-TR" dirty="0">
              <a:solidFill>
                <a:srgbClr val="FF0000"/>
              </a:solidFill>
            </a:endParaRPr>
          </a:p>
        </p:txBody>
      </p:sp>
      <p:sp>
        <p:nvSpPr>
          <p:cNvPr id="3" name="2 İçerik Yer Tutucusu"/>
          <p:cNvSpPr>
            <a:spLocks noGrp="1"/>
          </p:cNvSpPr>
          <p:nvPr>
            <p:ph idx="1"/>
          </p:nvPr>
        </p:nvSpPr>
        <p:spPr/>
        <p:txBody>
          <a:bodyPr>
            <a:normAutofit fontScale="70000" lnSpcReduction="20000"/>
          </a:bodyPr>
          <a:lstStyle/>
          <a:p>
            <a:pPr fontAlgn="base"/>
            <a:r>
              <a:rPr lang="tr-TR" dirty="0"/>
              <a:t>Hemofilinin belirtilerinin şiddeti, kanda bulunan faktörlerin ne kadar eksik olduğuna bağlıdır.</a:t>
            </a:r>
          </a:p>
          <a:p>
            <a:pPr fontAlgn="base"/>
            <a:r>
              <a:rPr lang="tr-TR" dirty="0"/>
              <a:t>Belirtisi kanamadır. Çocukluk çağında ortaya çıkan beyin kanaması, ölüme neden olabilir. Genelde bu yaştaki kanamalar yaralanmalara bağlı olarak görülür. Çocuk, ağzını ya da burnunu bir yere çarptığında kan kaybı görülür. Ayrıca oyun çağında, dizini çok yaralayan çocukta, kanama eklem içine olabilir. Bu sık tekrarlarsa, ciddi </a:t>
            </a:r>
            <a:r>
              <a:rPr lang="tr-TR" dirty="0" smtClean="0"/>
              <a:t>problemlere yol </a:t>
            </a:r>
            <a:r>
              <a:rPr lang="tr-TR" dirty="0"/>
              <a:t>açar. Eklemin hareketlerini kısıtlar hatta tamamen ortadan kaldırabilir. Kemiklerin kaynaşmasına neden olur.</a:t>
            </a:r>
          </a:p>
          <a:p>
            <a:pPr fontAlgn="base"/>
            <a:r>
              <a:rPr lang="tr-TR" dirty="0"/>
              <a:t>Ayrıca kanamalar </a:t>
            </a:r>
            <a:r>
              <a:rPr lang="tr-TR" dirty="0" smtClean="0"/>
              <a:t>karaciğer,</a:t>
            </a:r>
            <a:r>
              <a:rPr lang="tr-TR" dirty="0"/>
              <a:t> </a:t>
            </a:r>
            <a:r>
              <a:rPr lang="tr-TR" dirty="0" smtClean="0"/>
              <a:t>böbrek gibi </a:t>
            </a:r>
            <a:r>
              <a:rPr lang="tr-TR" dirty="0"/>
              <a:t>iç organlarda da ortaya çıkar. Yaş ilerledikçe hastalığın farkına varan kişi, daha dikkatli bir yaşam sürer. Böylece uzun yıllar hayatını devam ettirebilir. Fakat ufak yaralarda ya da çarpmalarda bile vücutta morluklar görülebilir. Hastalığın, yaş ilerledikçe nasıl seyredeceğini tahmin etmek zordur. Küçük kanamalardan sonra durdurulamayan kan kayıpları oluşabilir.</a:t>
            </a:r>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GENEL\Desktop\eklem ici kanma.jpg"/>
          <p:cNvPicPr>
            <a:picLocks noChangeAspect="1" noChangeArrowheads="1"/>
          </p:cNvPicPr>
          <p:nvPr/>
        </p:nvPicPr>
        <p:blipFill>
          <a:blip r:embed="rId2"/>
          <a:srcRect/>
          <a:stretch>
            <a:fillRect/>
          </a:stretch>
        </p:blipFill>
        <p:spPr bwMode="auto">
          <a:xfrm>
            <a:off x="1285852" y="714356"/>
            <a:ext cx="6715172" cy="5286412"/>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Teşhisi</a:t>
            </a:r>
            <a:endParaRPr lang="tr-TR" dirty="0">
              <a:solidFill>
                <a:srgbClr val="FF0000"/>
              </a:solidFill>
            </a:endParaRPr>
          </a:p>
        </p:txBody>
      </p:sp>
      <p:sp>
        <p:nvSpPr>
          <p:cNvPr id="3" name="2 İçerik Yer Tutucusu"/>
          <p:cNvSpPr>
            <a:spLocks noGrp="1"/>
          </p:cNvSpPr>
          <p:nvPr>
            <p:ph idx="1"/>
          </p:nvPr>
        </p:nvSpPr>
        <p:spPr/>
        <p:txBody>
          <a:bodyPr>
            <a:normAutofit fontScale="77500" lnSpcReduction="20000"/>
          </a:bodyPr>
          <a:lstStyle/>
          <a:p>
            <a:pPr fontAlgn="base"/>
            <a:r>
              <a:rPr lang="tr-TR" dirty="0"/>
              <a:t>Hemofili tanısı hayatın her döneminde teşhis edilebilir. </a:t>
            </a:r>
            <a:r>
              <a:rPr lang="tr-TR" dirty="0" smtClean="0"/>
              <a:t>Yeni doğan çocukta</a:t>
            </a:r>
            <a:r>
              <a:rPr lang="tr-TR" dirty="0"/>
              <a:t> da bu hastalık tespit edilir. Fakat, hemofili hastalarında, kanamanın ne zaman görüleceği bilinmediğinden, tanı için doktora başvurma zamanı da gecikir.</a:t>
            </a:r>
          </a:p>
          <a:p>
            <a:pPr fontAlgn="base"/>
            <a:r>
              <a:rPr lang="tr-TR" dirty="0"/>
              <a:t>Doktora gittiğinizde, size ailede böyle bir vakanın daha önce olup olmadığı sorulacaktır. Hastalığın geçişinde, anneden gelen genler önemli olduğundan, annenin kardeşlerinde ya da kardeşlerinin çocuklarında hemofili hastası olup olmadığı araştırılır.</a:t>
            </a:r>
          </a:p>
          <a:p>
            <a:pPr fontAlgn="base"/>
            <a:r>
              <a:rPr lang="tr-TR" dirty="0"/>
              <a:t>Ayrıca yapılan kan tahlilleriyle, kan pıhtılaşmasına bakılır. Kesin tanı, bu testlerden sonra konur. Hemofili tedavisi uzun sürer ve bundan sonra hastayı ve ailesini ciddi ve uzun bir süreç beklemektedir.</a:t>
            </a:r>
          </a:p>
          <a:p>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Tanısı</a:t>
            </a:r>
            <a:endParaRPr lang="tr-TR" dirty="0">
              <a:solidFill>
                <a:srgbClr val="FF0000"/>
              </a:solidFill>
            </a:endParaRPr>
          </a:p>
        </p:txBody>
      </p:sp>
      <p:sp>
        <p:nvSpPr>
          <p:cNvPr id="3" name="2 İçerik Yer Tutucusu"/>
          <p:cNvSpPr>
            <a:spLocks noGrp="1"/>
          </p:cNvSpPr>
          <p:nvPr>
            <p:ph idx="1"/>
          </p:nvPr>
        </p:nvSpPr>
        <p:spPr>
          <a:xfrm>
            <a:off x="500034" y="1571612"/>
            <a:ext cx="8229600" cy="4525963"/>
          </a:xfrm>
        </p:spPr>
        <p:txBody>
          <a:bodyPr>
            <a:normAutofit fontScale="70000" lnSpcReduction="20000"/>
          </a:bodyPr>
          <a:lstStyle/>
          <a:p>
            <a:r>
              <a:rPr lang="tr-TR" dirty="0"/>
              <a:t>Aşırı kanama sebebi ile hastaneye başvuran kişilerde  önce  kan sayımı ve basit pıhtılaşma testleri olan </a:t>
            </a:r>
            <a:r>
              <a:rPr lang="tr-TR" dirty="0" err="1" smtClean="0"/>
              <a:t>protrombin</a:t>
            </a:r>
            <a:r>
              <a:rPr lang="tr-TR" dirty="0" smtClean="0"/>
              <a:t> </a:t>
            </a:r>
            <a:r>
              <a:rPr lang="tr-TR" dirty="0"/>
              <a:t>zamanı (PZ) ve aktive </a:t>
            </a:r>
            <a:r>
              <a:rPr lang="tr-TR" dirty="0" err="1" smtClean="0"/>
              <a:t>parsiyel</a:t>
            </a:r>
            <a:r>
              <a:rPr lang="tr-TR" dirty="0" smtClean="0"/>
              <a:t> </a:t>
            </a:r>
            <a:r>
              <a:rPr lang="tr-TR" dirty="0" err="1" smtClean="0"/>
              <a:t>tromboplastin</a:t>
            </a:r>
            <a:r>
              <a:rPr lang="tr-TR" dirty="0" smtClean="0"/>
              <a:t> </a:t>
            </a:r>
            <a:r>
              <a:rPr lang="tr-TR" dirty="0"/>
              <a:t>zamanı (APTZ)  testleri yapılır. Bu testlerde bozukluk varsa veya hastanın kanama belirtileri ciddi ise ikinci aşama testleri olarak nitelenen ileri </a:t>
            </a:r>
            <a:r>
              <a:rPr lang="tr-TR" dirty="0" err="1"/>
              <a:t>laboratuvar</a:t>
            </a:r>
            <a:r>
              <a:rPr lang="tr-TR" dirty="0"/>
              <a:t> incelemeleri yapılır. Bu aşamada faktör düzeyleri ölçülür. Normal bireylerde pıhtılaşma faktörlerinin düzeyi %50 ile %150 arasında değişir. Hemofili tanısı, faktör 8 veya 9  düzeyleri  %35-40 </a:t>
            </a:r>
            <a:r>
              <a:rPr lang="tr-TR" dirty="0" err="1"/>
              <a:t>ın</a:t>
            </a:r>
            <a:r>
              <a:rPr lang="tr-TR" dirty="0"/>
              <a:t> altında olduğu zaman konur.  Bazı hafif hemofili hastalarında tarama testleri normal bulunabilir ve tanı ancak faktör düzeyi ölçülerek konur. Pıhtılaşma testleri için kan alımında damara fazla turnike uygulanmamasına ve damarın zedelenmemesine dikkat edilmesi, kan alındıktan sonraki 2-3 saat içinde test yapılması, hemen yapılamayacak ise plazmanın dondurularak saklanması  gerekir.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GENEL\Desktop\ltporopkj.jpg"/>
          <p:cNvPicPr>
            <a:picLocks noChangeAspect="1" noChangeArrowheads="1"/>
          </p:cNvPicPr>
          <p:nvPr/>
        </p:nvPicPr>
        <p:blipFill>
          <a:blip r:embed="rId2"/>
          <a:srcRect/>
          <a:stretch>
            <a:fillRect/>
          </a:stretch>
        </p:blipFill>
        <p:spPr bwMode="auto">
          <a:xfrm>
            <a:off x="1000100" y="1071547"/>
            <a:ext cx="7286676" cy="4500594"/>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Tipleri</a:t>
            </a:r>
            <a:endParaRPr lang="tr-TR" dirty="0">
              <a:solidFill>
                <a:srgbClr val="FF0000"/>
              </a:solidFill>
            </a:endParaRPr>
          </a:p>
        </p:txBody>
      </p:sp>
      <p:sp>
        <p:nvSpPr>
          <p:cNvPr id="3" name="2 İçerik Yer Tutucusu"/>
          <p:cNvSpPr>
            <a:spLocks noGrp="1"/>
          </p:cNvSpPr>
          <p:nvPr>
            <p:ph idx="1"/>
          </p:nvPr>
        </p:nvSpPr>
        <p:spPr/>
        <p:txBody>
          <a:bodyPr>
            <a:normAutofit fontScale="70000" lnSpcReduction="20000"/>
          </a:bodyPr>
          <a:lstStyle/>
          <a:p>
            <a:r>
              <a:rPr lang="tr-TR" b="1" dirty="0">
                <a:solidFill>
                  <a:srgbClr val="FF0000"/>
                </a:solidFill>
              </a:rPr>
              <a:t>Ağır Hemofili</a:t>
            </a:r>
          </a:p>
          <a:p>
            <a:r>
              <a:rPr lang="tr-TR" dirty="0" smtClean="0"/>
              <a:t>Faktör düzeyi  %1 den azdır, kanamalar hayatın ilk aylarında başlar, bir travma olmadan veya hafif travmalarla ortaya çıkar ve uygun tedavi edilmez ise sakatlıklara  yol açar.</a:t>
            </a:r>
          </a:p>
          <a:p>
            <a:r>
              <a:rPr lang="tr-TR" b="1" dirty="0">
                <a:solidFill>
                  <a:srgbClr val="FF0000"/>
                </a:solidFill>
              </a:rPr>
              <a:t>Orta </a:t>
            </a:r>
            <a:r>
              <a:rPr lang="tr-TR" b="1" dirty="0" smtClean="0">
                <a:solidFill>
                  <a:srgbClr val="FF0000"/>
                </a:solidFill>
              </a:rPr>
              <a:t>Hemofili</a:t>
            </a:r>
          </a:p>
          <a:p>
            <a:r>
              <a:rPr lang="tr-TR" dirty="0" smtClean="0"/>
              <a:t>Faktör düzeyleri %2-5 arasındadır, kanamalar ağır hemofiliden daha seyrektir ve genellikle bir  travma,  ameliyat  veya  yaralanmalardan sonra ortaya çıkar.</a:t>
            </a:r>
          </a:p>
          <a:p>
            <a:r>
              <a:rPr lang="tr-TR" b="1" dirty="0">
                <a:solidFill>
                  <a:srgbClr val="FF0000"/>
                </a:solidFill>
              </a:rPr>
              <a:t>Hafif Hemofili</a:t>
            </a:r>
          </a:p>
          <a:p>
            <a:r>
              <a:rPr lang="tr-TR" dirty="0" smtClean="0"/>
              <a:t>      Faktör düzeyi %6-40 arasındadır, kanamalar daima ciddi yaralanma ,  travma  veya ameliyatlardan sonra görülür.</a:t>
            </a:r>
          </a:p>
          <a:p>
            <a:pPr>
              <a:buNone/>
            </a:pPr>
            <a:r>
              <a:rPr lang="tr-TR" dirty="0"/>
              <a:t/>
            </a:r>
            <a:br>
              <a:rPr lang="tr-TR" dirty="0"/>
            </a:br>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587</Words>
  <Application>Microsoft Office PowerPoint</Application>
  <PresentationFormat>Ekran Gösterisi (4:3)</PresentationFormat>
  <Paragraphs>59</Paragraphs>
  <Slides>18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18</vt:i4>
      </vt:variant>
    </vt:vector>
  </HeadingPairs>
  <TitlesOfParts>
    <vt:vector size="21" baseType="lpstr">
      <vt:lpstr>Arial</vt:lpstr>
      <vt:lpstr>Calibri</vt:lpstr>
      <vt:lpstr>Ofis Teması</vt:lpstr>
      <vt:lpstr>HAZIRLAYANLAR</vt:lpstr>
      <vt:lpstr>HEMOFİLİ</vt:lpstr>
      <vt:lpstr>Hemofili Nedir?</vt:lpstr>
      <vt:lpstr>Belirtileri</vt:lpstr>
      <vt:lpstr>PowerPoint Sunusu</vt:lpstr>
      <vt:lpstr>Teşhisi</vt:lpstr>
      <vt:lpstr>Tanısı</vt:lpstr>
      <vt:lpstr>PowerPoint Sunusu</vt:lpstr>
      <vt:lpstr>Tipleri</vt:lpstr>
      <vt:lpstr>Tedavisi</vt:lpstr>
      <vt:lpstr>PowerPoint Sunusu</vt:lpstr>
      <vt:lpstr>Taşıyıcılığı</vt:lpstr>
      <vt:lpstr>PowerPoint Sunusu</vt:lpstr>
      <vt:lpstr>Genetik Danışma</vt:lpstr>
      <vt:lpstr>PowerPoint Sunusu</vt:lpstr>
      <vt:lpstr>SORULAR</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HEMOFİLİ</dc:title>
  <dc:creator>GENEL</dc:creator>
  <cp:lastModifiedBy>merve</cp:lastModifiedBy>
  <cp:revision>8</cp:revision>
  <dcterms:created xsi:type="dcterms:W3CDTF">2018-03-20T19:26:46Z</dcterms:created>
  <dcterms:modified xsi:type="dcterms:W3CDTF">2018-05-18T06:32:48Z</dcterms:modified>
</cp:coreProperties>
</file>