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9" r:id="rId4"/>
    <p:sldId id="258" r:id="rId5"/>
    <p:sldId id="347" r:id="rId6"/>
    <p:sldId id="286" r:id="rId7"/>
    <p:sldId id="325" r:id="rId8"/>
    <p:sldId id="354" r:id="rId9"/>
    <p:sldId id="289" r:id="rId10"/>
    <p:sldId id="290" r:id="rId11"/>
    <p:sldId id="292" r:id="rId12"/>
    <p:sldId id="348" r:id="rId13"/>
    <p:sldId id="259" r:id="rId14"/>
    <p:sldId id="329" r:id="rId15"/>
    <p:sldId id="293" r:id="rId16"/>
    <p:sldId id="260" r:id="rId17"/>
    <p:sldId id="295" r:id="rId18"/>
    <p:sldId id="261" r:id="rId19"/>
    <p:sldId id="349" r:id="rId20"/>
    <p:sldId id="265" r:id="rId21"/>
    <p:sldId id="333" r:id="rId22"/>
    <p:sldId id="266" r:id="rId23"/>
    <p:sldId id="298" r:id="rId24"/>
    <p:sldId id="335" r:id="rId25"/>
    <p:sldId id="299" r:id="rId26"/>
    <p:sldId id="268" r:id="rId27"/>
    <p:sldId id="300" r:id="rId28"/>
    <p:sldId id="336" r:id="rId29"/>
    <p:sldId id="301" r:id="rId30"/>
    <p:sldId id="353" r:id="rId31"/>
    <p:sldId id="337" r:id="rId32"/>
    <p:sldId id="270" r:id="rId33"/>
    <p:sldId id="338" r:id="rId34"/>
    <p:sldId id="303" r:id="rId35"/>
    <p:sldId id="304" r:id="rId36"/>
    <p:sldId id="271" r:id="rId37"/>
    <p:sldId id="305" r:id="rId38"/>
    <p:sldId id="339" r:id="rId39"/>
    <p:sldId id="306" r:id="rId40"/>
    <p:sldId id="272" r:id="rId41"/>
    <p:sldId id="340" r:id="rId42"/>
    <p:sldId id="307" r:id="rId43"/>
    <p:sldId id="341" r:id="rId44"/>
    <p:sldId id="273" r:id="rId45"/>
    <p:sldId id="308" r:id="rId46"/>
    <p:sldId id="309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30F9-AFBB-4B7F-A027-72B9C12C9172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4119EAB-05CE-455A-84BA-9B981282754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59DA30F9-AFBB-4B7F-A027-72B9C12C9172}" type="datetimeFigureOut">
              <a:rPr lang="en-US" smtClean="0"/>
              <a:t>2/28/2020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HYPERLIPIDEMIA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18338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 </a:t>
            </a:r>
            <a:r>
              <a:rPr lang="en-US" dirty="0"/>
              <a:t>fasting lipoprotein profile including total cholesterol, LDL, HDL, </a:t>
            </a:r>
            <a:r>
              <a:rPr lang="en-US" dirty="0" smtClean="0"/>
              <a:t>and triglycerides </a:t>
            </a:r>
            <a:r>
              <a:rPr lang="en-US" dirty="0"/>
              <a:t>should be measured in all adults 20 years of age or older </a:t>
            </a:r>
            <a:r>
              <a:rPr lang="en-US" dirty="0" smtClean="0"/>
              <a:t>at least </a:t>
            </a:r>
            <a:r>
              <a:rPr lang="en-US" dirty="0"/>
              <a:t>once every 5 years.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Measurement </a:t>
            </a:r>
            <a:r>
              <a:rPr lang="en-US" dirty="0"/>
              <a:t>of plasma cholesterol </a:t>
            </a:r>
            <a:r>
              <a:rPr lang="en-US" dirty="0" smtClean="0"/>
              <a:t>, </a:t>
            </a:r>
            <a:r>
              <a:rPr lang="en-US" dirty="0"/>
              <a:t>triglyceride, and HDL levels after a 12-hour or longer </a:t>
            </a:r>
            <a:r>
              <a:rPr lang="en-US" dirty="0" smtClean="0"/>
              <a:t>fast is </a:t>
            </a:r>
            <a:r>
              <a:rPr lang="en-US" b="1" dirty="0"/>
              <a:t>important</a:t>
            </a:r>
            <a:r>
              <a:rPr lang="en-US" dirty="0"/>
              <a:t>, because triglycerides may be </a:t>
            </a:r>
            <a:r>
              <a:rPr lang="en-US" b="1" dirty="0"/>
              <a:t>elevated in </a:t>
            </a:r>
            <a:r>
              <a:rPr lang="en-US" b="1" dirty="0" err="1"/>
              <a:t>nonfasted</a:t>
            </a:r>
            <a:r>
              <a:rPr lang="en-US" b="1" dirty="0"/>
              <a:t> </a:t>
            </a:r>
            <a:r>
              <a:rPr lang="en-US" dirty="0" smtClean="0"/>
              <a:t>individuals;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055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A </a:t>
            </a:r>
            <a:r>
              <a:rPr lang="en-US" sz="2400" dirty="0"/>
              <a:t>complete history and physical examination should </a:t>
            </a:r>
            <a:r>
              <a:rPr lang="tr-TR" sz="2400" dirty="0" smtClean="0"/>
              <a:t>be </a:t>
            </a:r>
            <a:r>
              <a:rPr lang="en-US" sz="2400" dirty="0" smtClean="0"/>
              <a:t>assess</a:t>
            </a:r>
            <a:r>
              <a:rPr lang="tr-TR" sz="2400" dirty="0" err="1" smtClean="0"/>
              <a:t>ed</a:t>
            </a:r>
            <a:r>
              <a:rPr lang="en-US" sz="2400" dirty="0" smtClean="0"/>
              <a:t>:</a:t>
            </a:r>
            <a:endParaRPr lang="en-US" sz="2400" dirty="0" smtClean="0"/>
          </a:p>
          <a:p>
            <a:pPr lvl="1">
              <a:lnSpc>
                <a:spcPct val="200000"/>
              </a:lnSpc>
            </a:pPr>
            <a:r>
              <a:rPr lang="en-US" sz="2400" dirty="0" smtClean="0"/>
              <a:t>(</a:t>
            </a:r>
            <a:r>
              <a:rPr lang="en-US" sz="2400" dirty="0"/>
              <a:t>1) </a:t>
            </a:r>
            <a:r>
              <a:rPr lang="en-US" sz="2400" dirty="0" smtClean="0"/>
              <a:t>Presence or absence </a:t>
            </a:r>
            <a:r>
              <a:rPr lang="en-US" sz="2400" dirty="0"/>
              <a:t>of </a:t>
            </a:r>
            <a:r>
              <a:rPr lang="en-US" sz="2400" i="1" dirty="0"/>
              <a:t>cardiovascular risk factors or definite cardiovascular disease </a:t>
            </a:r>
            <a:r>
              <a:rPr lang="en-US" sz="2400" i="1" dirty="0" smtClean="0"/>
              <a:t>in the </a:t>
            </a:r>
            <a:r>
              <a:rPr lang="en-US" sz="2400" i="1" dirty="0"/>
              <a:t>individual</a:t>
            </a:r>
            <a:r>
              <a:rPr lang="en-US" sz="2400" dirty="0"/>
              <a:t>; </a:t>
            </a:r>
            <a:endParaRPr lang="en-US" sz="2400" dirty="0" smtClean="0"/>
          </a:p>
          <a:p>
            <a:pPr lvl="1">
              <a:lnSpc>
                <a:spcPct val="200000"/>
              </a:lnSpc>
            </a:pPr>
            <a:r>
              <a:rPr lang="en-US" sz="2400" dirty="0" smtClean="0"/>
              <a:t>(</a:t>
            </a:r>
            <a:r>
              <a:rPr lang="en-US" sz="2400" dirty="0"/>
              <a:t>2) </a:t>
            </a:r>
            <a:r>
              <a:rPr lang="en-US" sz="2400" b="1" dirty="0" smtClean="0"/>
              <a:t>Family </a:t>
            </a:r>
            <a:r>
              <a:rPr lang="en-US" sz="2400" b="1" dirty="0"/>
              <a:t>history </a:t>
            </a:r>
            <a:r>
              <a:rPr lang="en-US" sz="2400" dirty="0"/>
              <a:t>of </a:t>
            </a:r>
            <a:r>
              <a:rPr lang="en-US" sz="2400" b="1" u="sng" dirty="0"/>
              <a:t>premature</a:t>
            </a:r>
            <a:r>
              <a:rPr lang="en-US" sz="2400" dirty="0"/>
              <a:t> cardiovascular disease </a:t>
            </a:r>
            <a:r>
              <a:rPr lang="en-US" sz="2400" dirty="0" smtClean="0"/>
              <a:t>or lipid </a:t>
            </a:r>
            <a:r>
              <a:rPr lang="en-US" sz="2400" dirty="0"/>
              <a:t>disorders; </a:t>
            </a: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290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>
              <a:lnSpc>
                <a:spcPct val="200000"/>
              </a:lnSpc>
            </a:pPr>
            <a:r>
              <a:rPr lang="en-US" sz="2400" dirty="0"/>
              <a:t>(3) </a:t>
            </a:r>
            <a:r>
              <a:rPr lang="en-US" sz="2400" dirty="0" smtClean="0"/>
              <a:t>Presence </a:t>
            </a:r>
            <a:r>
              <a:rPr lang="en-US" sz="2400" dirty="0"/>
              <a:t>or absence of </a:t>
            </a:r>
            <a:r>
              <a:rPr lang="en-US" sz="2400" b="1" dirty="0"/>
              <a:t>secondary</a:t>
            </a:r>
            <a:r>
              <a:rPr lang="en-US" sz="2400" dirty="0"/>
              <a:t> causes of hyperlipidemia, including </a:t>
            </a:r>
            <a:r>
              <a:rPr lang="en-US" sz="2400" b="1" dirty="0"/>
              <a:t>concurrent medications</a:t>
            </a:r>
            <a:r>
              <a:rPr lang="en-US" sz="2400" dirty="0"/>
              <a:t>; and </a:t>
            </a:r>
          </a:p>
          <a:p>
            <a:pPr lvl="1">
              <a:lnSpc>
                <a:spcPct val="200000"/>
              </a:lnSpc>
            </a:pPr>
            <a:r>
              <a:rPr lang="en-US" sz="2400" dirty="0"/>
              <a:t>(4) </a:t>
            </a:r>
            <a:r>
              <a:rPr lang="en-US" sz="2400" dirty="0" smtClean="0"/>
              <a:t>Presence </a:t>
            </a:r>
            <a:r>
              <a:rPr lang="en-US" sz="2400" dirty="0"/>
              <a:t>or absence of </a:t>
            </a:r>
            <a:r>
              <a:rPr lang="en-US" sz="2400" i="1" u="sng" dirty="0" err="1"/>
              <a:t>xanthomas</a:t>
            </a:r>
            <a:r>
              <a:rPr lang="en-US" sz="2400" i="1" u="sng" dirty="0"/>
              <a:t>, abdominal pain, or history of pancreatitis, renal or liver disease, peripheral vascular disease, abdominal aortic aneurysm, or cerebral vascular disease (carotid bruits, stroke, or transient ischemic attack).</a:t>
            </a:r>
          </a:p>
          <a:p>
            <a:pPr>
              <a:lnSpc>
                <a:spcPct val="20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7661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i="1" dirty="0" smtClean="0"/>
              <a:t>Diabetes </a:t>
            </a:r>
            <a:r>
              <a:rPr lang="en-US" sz="2400" i="1" dirty="0"/>
              <a:t>mellitus is regarded as a CHD risk </a:t>
            </a:r>
            <a:r>
              <a:rPr lang="en-US" sz="2400" b="1" i="1" dirty="0"/>
              <a:t>equivalent</a:t>
            </a:r>
            <a:r>
              <a:rPr lang="en-US" sz="2400" i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91052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</a:t>
            </a:r>
            <a:r>
              <a:rPr lang="en-US" dirty="0" err="1" smtClean="0"/>
              <a:t>Invistigations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If </a:t>
            </a:r>
            <a:r>
              <a:rPr lang="en-US" sz="2400" dirty="0"/>
              <a:t>the triglyceride levels are &lt;400 mg/</a:t>
            </a:r>
            <a:r>
              <a:rPr lang="en-US" sz="2400" dirty="0" err="1"/>
              <a:t>dL</a:t>
            </a:r>
            <a:r>
              <a:rPr lang="en-US" sz="2400" dirty="0"/>
              <a:t> </a:t>
            </a:r>
            <a:r>
              <a:rPr lang="en-US" sz="2400" dirty="0" smtClean="0"/>
              <a:t>one </a:t>
            </a:r>
            <a:r>
              <a:rPr lang="en-US" sz="2400" dirty="0"/>
              <a:t>can calculate VLDL and LDL concentrations</a:t>
            </a:r>
            <a:r>
              <a:rPr lang="en-US" sz="2400" dirty="0" smtClean="0"/>
              <a:t>: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 </a:t>
            </a:r>
            <a:r>
              <a:rPr lang="en-US" sz="2400" dirty="0"/>
              <a:t>VLDL = triglycerides ÷ 5; </a:t>
            </a:r>
            <a:endParaRPr lang="en-US" sz="2400" dirty="0" smtClean="0"/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LDL </a:t>
            </a:r>
            <a:r>
              <a:rPr lang="en-US" sz="2400" dirty="0"/>
              <a:t>= total cholesterol – (VLDL + HDL). </a:t>
            </a: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889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HDL: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7620000" cy="49530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 </a:t>
            </a:r>
            <a:r>
              <a:rPr lang="en-US" dirty="0"/>
              <a:t>T</a:t>
            </a:r>
            <a:r>
              <a:rPr lang="en-US" dirty="0" smtClean="0"/>
              <a:t>otal </a:t>
            </a:r>
            <a:r>
              <a:rPr lang="en-US" dirty="0"/>
              <a:t>cholesterol is composed of cholesterol derived from </a:t>
            </a:r>
            <a:r>
              <a:rPr lang="en-US" b="1" i="1" dirty="0" smtClean="0"/>
              <a:t>LDL, VLDL</a:t>
            </a:r>
            <a:r>
              <a:rPr lang="en-US" b="1" i="1" dirty="0"/>
              <a:t>, and HDL</a:t>
            </a:r>
            <a:r>
              <a:rPr lang="en-US" dirty="0" smtClean="0"/>
              <a:t>,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</a:t>
            </a:r>
            <a:r>
              <a:rPr lang="en-US" dirty="0"/>
              <a:t>D</a:t>
            </a:r>
            <a:r>
              <a:rPr lang="en-US" dirty="0" smtClean="0"/>
              <a:t>etermination </a:t>
            </a:r>
            <a:r>
              <a:rPr lang="en-US" dirty="0"/>
              <a:t>of HDL is useful when total </a:t>
            </a:r>
            <a:r>
              <a:rPr lang="en-US" dirty="0" smtClean="0"/>
              <a:t>plasma cholesterol </a:t>
            </a:r>
            <a:r>
              <a:rPr lang="en-US" dirty="0"/>
              <a:t>is elevated.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HDL </a:t>
            </a:r>
            <a:r>
              <a:rPr lang="en-US" dirty="0"/>
              <a:t>may be </a:t>
            </a:r>
            <a:r>
              <a:rPr lang="en-US" b="1" i="1" dirty="0"/>
              <a:t>elevated by moderate alcohol </a:t>
            </a:r>
            <a:r>
              <a:rPr lang="en-US" b="1" i="1" dirty="0" smtClean="0"/>
              <a:t>ingestion </a:t>
            </a:r>
            <a:r>
              <a:rPr lang="en-US" dirty="0" smtClean="0"/>
              <a:t>(fewer </a:t>
            </a:r>
            <a:r>
              <a:rPr lang="en-US" dirty="0"/>
              <a:t>than two drinks per day), </a:t>
            </a:r>
            <a:r>
              <a:rPr lang="en-US" b="1" i="1" dirty="0"/>
              <a:t>physical exercise, smoking cessation, </a:t>
            </a:r>
            <a:r>
              <a:rPr lang="en-US" b="1" i="1" dirty="0" smtClean="0"/>
              <a:t>weight loss</a:t>
            </a:r>
            <a:r>
              <a:rPr lang="en-US" b="1" i="1" dirty="0"/>
              <a:t>, oral contraceptives, phenytoin, and </a:t>
            </a:r>
            <a:r>
              <a:rPr lang="en-US" b="1" i="1" dirty="0" err="1"/>
              <a:t>terbutaline</a:t>
            </a:r>
            <a:r>
              <a:rPr lang="en-US" dirty="0"/>
              <a:t>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HDL </a:t>
            </a:r>
            <a:r>
              <a:rPr lang="en-US" dirty="0"/>
              <a:t>may be </a:t>
            </a:r>
            <a:r>
              <a:rPr lang="en-US" b="1" dirty="0" smtClean="0"/>
              <a:t>lowered</a:t>
            </a:r>
            <a:r>
              <a:rPr lang="en-US" dirty="0" smtClean="0"/>
              <a:t> by </a:t>
            </a:r>
            <a:r>
              <a:rPr lang="en-US" i="1" dirty="0"/>
              <a:t>smoking, obesity, a sedentary lifestyle, and drugs such </a:t>
            </a:r>
            <a:r>
              <a:rPr lang="en-US" i="1" dirty="0" smtClean="0"/>
              <a:t>as </a:t>
            </a:r>
            <a:r>
              <a:rPr lang="el-GR" i="1" dirty="0" smtClean="0"/>
              <a:t>β-</a:t>
            </a:r>
            <a:r>
              <a:rPr lang="en-US" i="1" dirty="0"/>
              <a:t>blockers</a:t>
            </a:r>
            <a:r>
              <a:rPr lang="en-US" i="1" dirty="0" smtClean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1808174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DESIRED </a:t>
            </a:r>
            <a:r>
              <a:rPr lang="en-US" dirty="0" smtClean="0"/>
              <a:t>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The </a:t>
            </a:r>
            <a:r>
              <a:rPr lang="en-US" sz="2400" dirty="0"/>
              <a:t>goals of treatment are to </a:t>
            </a:r>
            <a:r>
              <a:rPr lang="en-US" sz="2400" b="1" dirty="0"/>
              <a:t>lower total and LDL cholesterol </a:t>
            </a:r>
            <a:r>
              <a:rPr lang="en-US" sz="2400" dirty="0"/>
              <a:t>in order </a:t>
            </a:r>
            <a:r>
              <a:rPr lang="en-US" sz="2400" dirty="0" smtClean="0"/>
              <a:t>to </a:t>
            </a:r>
            <a:r>
              <a:rPr lang="en-US" sz="2400" b="1" dirty="0" smtClean="0"/>
              <a:t>reduce </a:t>
            </a:r>
            <a:r>
              <a:rPr lang="en-US" sz="2400" b="1" dirty="0"/>
              <a:t>the risk</a:t>
            </a:r>
            <a:r>
              <a:rPr lang="en-US" sz="2400" dirty="0"/>
              <a:t> of first or recurrent events such as myocardial </a:t>
            </a:r>
            <a:r>
              <a:rPr lang="en-US" sz="2400" dirty="0" smtClean="0"/>
              <a:t>infarction, angina</a:t>
            </a:r>
            <a:r>
              <a:rPr lang="en-US" sz="2400" dirty="0"/>
              <a:t>, heart failure, ischemic stroke, or other forms of peripheral </a:t>
            </a:r>
            <a:r>
              <a:rPr lang="en-US" sz="2400" dirty="0" smtClean="0"/>
              <a:t>arterial disease </a:t>
            </a:r>
            <a:r>
              <a:rPr lang="en-US" sz="2400" dirty="0"/>
              <a:t>such as carotid stenosis or abdominal aortic aneurysm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729778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TREATMENT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5117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1" y="-12290"/>
            <a:ext cx="9092746" cy="6840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11839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 err="1" smtClean="0"/>
              <a:t>Nonpharmacologic</a:t>
            </a:r>
            <a:r>
              <a:rPr lang="en-US" i="1" dirty="0" smtClean="0"/>
              <a:t> Therapy</a:t>
            </a:r>
            <a:endParaRPr lang="en-US" i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739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077200" cy="4953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Dyslipidemia </a:t>
            </a:r>
            <a:r>
              <a:rPr lang="en-US" sz="2400" dirty="0"/>
              <a:t>is defined as </a:t>
            </a:r>
            <a:r>
              <a:rPr lang="en-US" sz="2400" b="1" u="sng" dirty="0"/>
              <a:t>elevated </a:t>
            </a:r>
            <a:r>
              <a:rPr lang="en-US" sz="2400" dirty="0"/>
              <a:t>total cholesterol, </a:t>
            </a:r>
            <a:r>
              <a:rPr lang="en-US" sz="2400" dirty="0" smtClean="0"/>
              <a:t>LDL cholesterol</a:t>
            </a:r>
            <a:r>
              <a:rPr lang="en-US" sz="2400" dirty="0"/>
              <a:t>, or triglycerides; a </a:t>
            </a:r>
            <a:r>
              <a:rPr lang="en-US" sz="2400" b="1" u="sng" dirty="0"/>
              <a:t>low</a:t>
            </a:r>
            <a:r>
              <a:rPr lang="en-US" sz="2400" dirty="0"/>
              <a:t> </a:t>
            </a:r>
            <a:r>
              <a:rPr lang="en-US" sz="2400" dirty="0" smtClean="0"/>
              <a:t>HDL cholesterol</a:t>
            </a:r>
            <a:r>
              <a:rPr lang="en-US" sz="2400" dirty="0"/>
              <a:t>; or a </a:t>
            </a:r>
            <a:r>
              <a:rPr lang="en-US" sz="2400" b="1" u="sng" dirty="0"/>
              <a:t>combination</a:t>
            </a:r>
            <a:r>
              <a:rPr lang="en-US" sz="2400" dirty="0"/>
              <a:t> of these abnormalities. 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Abnormalities </a:t>
            </a:r>
            <a:r>
              <a:rPr lang="en-US" sz="2400" dirty="0"/>
              <a:t>of </a:t>
            </a:r>
            <a:r>
              <a:rPr lang="en-US" sz="2400" dirty="0" smtClean="0"/>
              <a:t>plasma lipids </a:t>
            </a:r>
            <a:r>
              <a:rPr lang="en-US" sz="2400" dirty="0"/>
              <a:t>can result in a </a:t>
            </a:r>
            <a:r>
              <a:rPr lang="en-US" sz="2400" i="1" dirty="0"/>
              <a:t>predisposition to coronary, cerebrovascular, </a:t>
            </a:r>
            <a:r>
              <a:rPr lang="en-US" sz="2400" i="1" dirty="0" smtClean="0"/>
              <a:t>and peripheral </a:t>
            </a:r>
            <a:r>
              <a:rPr lang="en-US" sz="2400" i="1" dirty="0"/>
              <a:t>vascular arterial disease</a:t>
            </a:r>
            <a:r>
              <a:rPr lang="en-US" sz="2400" i="1" dirty="0" smtClean="0"/>
              <a:t>.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3451775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Style Modifications: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Therapeutic </a:t>
            </a:r>
            <a:r>
              <a:rPr lang="en-US" dirty="0"/>
              <a:t>lifestyle changes </a:t>
            </a:r>
            <a:r>
              <a:rPr lang="en-US" dirty="0" smtClean="0"/>
              <a:t>include </a:t>
            </a:r>
            <a:r>
              <a:rPr lang="en-US" b="1" i="1" u="sng" dirty="0" smtClean="0"/>
              <a:t>dietary </a:t>
            </a:r>
            <a:r>
              <a:rPr lang="en-US" b="1" i="1" u="sng" dirty="0"/>
              <a:t>therapy, weight reduction, and increased physical activity</a:t>
            </a:r>
            <a:r>
              <a:rPr lang="en-US" dirty="0"/>
              <a:t>. 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a </a:t>
            </a:r>
            <a:r>
              <a:rPr lang="en-US" dirty="0"/>
              <a:t>weight loss of </a:t>
            </a:r>
            <a:r>
              <a:rPr lang="en-US" b="1" dirty="0"/>
              <a:t>10% should be discussed </a:t>
            </a:r>
            <a:r>
              <a:rPr lang="en-US" dirty="0"/>
              <a:t>with patients who </a:t>
            </a:r>
            <a:r>
              <a:rPr lang="en-US" dirty="0" smtClean="0"/>
              <a:t>are overweight</a:t>
            </a:r>
            <a:r>
              <a:rPr lang="en-US" dirty="0"/>
              <a:t>. 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In </a:t>
            </a:r>
            <a:r>
              <a:rPr lang="en-US" dirty="0"/>
              <a:t>general, physical activity of </a:t>
            </a:r>
            <a:r>
              <a:rPr lang="en-US" b="1" dirty="0"/>
              <a:t>moderate intensity 30 </a:t>
            </a:r>
            <a:r>
              <a:rPr lang="en-US" b="1" dirty="0" smtClean="0"/>
              <a:t>minutes a </a:t>
            </a:r>
            <a:r>
              <a:rPr lang="en-US" b="1" dirty="0"/>
              <a:t>day for most </a:t>
            </a:r>
            <a:r>
              <a:rPr lang="en-US" dirty="0"/>
              <a:t>days of the week should be encouraged. </a:t>
            </a:r>
          </a:p>
        </p:txBody>
      </p:sp>
    </p:spTree>
    <p:extLst>
      <p:ext uri="{BB962C8B-B14F-4D97-AF65-F5344CB8AC3E}">
        <p14:creationId xmlns:p14="http://schemas.microsoft.com/office/powerpoint/2010/main" val="12943162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 Style Modifications: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 </a:t>
            </a:r>
            <a:r>
              <a:rPr lang="en-US" sz="2400" dirty="0"/>
              <a:t>to stop smoking 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 </a:t>
            </a:r>
            <a:r>
              <a:rPr lang="en-US" sz="2400" dirty="0"/>
              <a:t>to </a:t>
            </a:r>
            <a:r>
              <a:rPr lang="en-US" sz="2400" dirty="0" smtClean="0"/>
              <a:t>control hypertension</a:t>
            </a:r>
            <a:r>
              <a:rPr lang="en-US" sz="2400" dirty="0"/>
              <a:t>.</a:t>
            </a:r>
          </a:p>
          <a:p>
            <a:pPr>
              <a:lnSpc>
                <a:spcPct val="200000"/>
              </a:lnSpc>
            </a:pPr>
            <a:r>
              <a:rPr lang="en-US" sz="2400" dirty="0"/>
              <a:t>The objectives of dietary therapy are to progressively decrease the intake of total fat, saturated fat, and cholesterol and to achieve a desirable body </a:t>
            </a:r>
            <a:r>
              <a:rPr lang="en-US" sz="2400" dirty="0" smtClean="0"/>
              <a:t>weight.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858351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Dietary Alternatives: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Increased </a:t>
            </a:r>
            <a:r>
              <a:rPr lang="en-US" dirty="0"/>
              <a:t>intake of soluble fiber in the form of oat bran, </a:t>
            </a:r>
            <a:r>
              <a:rPr lang="en-US" dirty="0" smtClean="0"/>
              <a:t>and whole grain   </a:t>
            </a:r>
            <a:r>
              <a:rPr lang="en-US" dirty="0"/>
              <a:t>can result in useful adjunctive reductions </a:t>
            </a:r>
            <a:r>
              <a:rPr lang="en-US" dirty="0" smtClean="0"/>
              <a:t>in total </a:t>
            </a:r>
            <a:r>
              <a:rPr lang="en-US" dirty="0"/>
              <a:t>and LDL cholesterol (5% to 20</a:t>
            </a:r>
            <a:r>
              <a:rPr lang="en-US" dirty="0" smtClean="0"/>
              <a:t>%).</a:t>
            </a:r>
          </a:p>
          <a:p>
            <a:pPr>
              <a:lnSpc>
                <a:spcPct val="200000"/>
              </a:lnSpc>
            </a:pPr>
            <a:r>
              <a:rPr lang="en-US" dirty="0"/>
              <a:t>They have </a:t>
            </a:r>
            <a:r>
              <a:rPr lang="en-US" b="1" dirty="0"/>
              <a:t>little or no effect </a:t>
            </a:r>
            <a:r>
              <a:rPr lang="en-US" dirty="0"/>
              <a:t>on HDL-C or triglyceride concentrations. These products may also be useful in managing </a:t>
            </a:r>
            <a:r>
              <a:rPr lang="en-US" b="1" dirty="0"/>
              <a:t>constipation</a:t>
            </a:r>
            <a:r>
              <a:rPr lang="en-US" dirty="0"/>
              <a:t> associated with the bile acid resins (BARs).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641703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Dietary Alternatives: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In </a:t>
            </a:r>
            <a:r>
              <a:rPr lang="en-US" dirty="0"/>
              <a:t>epidemiologic studies, ingestion of </a:t>
            </a:r>
            <a:r>
              <a:rPr lang="en-US" b="1" i="1" dirty="0"/>
              <a:t>large amounts of cold-water oily fish </a:t>
            </a:r>
            <a:r>
              <a:rPr lang="en-US" b="1" i="1" dirty="0" smtClean="0"/>
              <a:t>was associated </a:t>
            </a:r>
            <a:r>
              <a:rPr lang="en-US" b="1" i="1" dirty="0"/>
              <a:t>with a reduction in CHD risk</a:t>
            </a:r>
            <a:r>
              <a:rPr lang="en-US" dirty="0"/>
              <a:t>. 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Fish </a:t>
            </a:r>
            <a:r>
              <a:rPr lang="en-US" dirty="0"/>
              <a:t>oil supplementation has a </a:t>
            </a:r>
            <a:r>
              <a:rPr lang="en-US" i="1" u="sng" dirty="0" smtClean="0"/>
              <a:t>fairly large </a:t>
            </a:r>
            <a:r>
              <a:rPr lang="en-US" i="1" u="sng" dirty="0"/>
              <a:t>effect in reducing triglycerides and VLDL cholesterol</a:t>
            </a:r>
            <a:r>
              <a:rPr lang="en-US" dirty="0"/>
              <a:t>, but it </a:t>
            </a:r>
            <a:r>
              <a:rPr lang="en-US" b="1" i="1" dirty="0"/>
              <a:t>either has </a:t>
            </a:r>
            <a:r>
              <a:rPr lang="en-US" b="1" i="1" dirty="0" smtClean="0"/>
              <a:t>no effect </a:t>
            </a:r>
            <a:r>
              <a:rPr lang="en-US" b="1" i="1" dirty="0"/>
              <a:t>on total and LDL cholesterol or may cause elevations in these </a:t>
            </a:r>
            <a:r>
              <a:rPr lang="en-US" b="1" i="1" dirty="0" smtClean="0"/>
              <a:t>fractions</a:t>
            </a:r>
            <a:r>
              <a:rPr lang="en-US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 Other </a:t>
            </a:r>
            <a:r>
              <a:rPr lang="en-US" dirty="0"/>
              <a:t>actions of fish oil may account for any </a:t>
            </a:r>
            <a:r>
              <a:rPr lang="en-US" dirty="0" err="1"/>
              <a:t>cardioprotective</a:t>
            </a:r>
            <a:r>
              <a:rPr lang="en-US" dirty="0"/>
              <a:t> effects.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59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Efficacy: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lang="en-US" sz="2800" dirty="0"/>
              <a:t>If all recommended dietary changes </a:t>
            </a:r>
            <a:r>
              <a:rPr lang="en-US" sz="2800" dirty="0" smtClean="0"/>
              <a:t> </a:t>
            </a:r>
            <a:r>
              <a:rPr lang="en-US" sz="2800" dirty="0"/>
              <a:t>were instituted, the estimated average reduction in LDL would range from 20% to 30%.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939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PHARMACOLOGIC </a:t>
            </a:r>
            <a:r>
              <a:rPr lang="en-US" dirty="0" smtClean="0"/>
              <a:t>THERAPY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579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5" y="17205"/>
            <a:ext cx="9124335" cy="6840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21286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r>
              <a:rPr lang="en-US" b="1" dirty="0"/>
              <a:t>Bile Acid </a:t>
            </a:r>
            <a:r>
              <a:rPr lang="en-US" b="1" dirty="0" smtClean="0"/>
              <a:t>Resins (BARs):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Agents: </a:t>
            </a:r>
            <a:r>
              <a:rPr lang="en-US" b="1" dirty="0"/>
              <a:t>(</a:t>
            </a:r>
            <a:r>
              <a:rPr lang="en-US" b="1" dirty="0" err="1"/>
              <a:t>Cholestyramine</a:t>
            </a:r>
            <a:r>
              <a:rPr lang="en-US" b="1" dirty="0"/>
              <a:t>, </a:t>
            </a:r>
            <a:r>
              <a:rPr lang="en-US" b="1" dirty="0" err="1"/>
              <a:t>Colestipol</a:t>
            </a:r>
            <a:r>
              <a:rPr lang="en-US" b="1" dirty="0"/>
              <a:t>, </a:t>
            </a:r>
            <a:r>
              <a:rPr lang="en-US" b="1" dirty="0" err="1"/>
              <a:t>Colesevelam</a:t>
            </a:r>
            <a:r>
              <a:rPr lang="en-US" b="1" dirty="0"/>
              <a:t>)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The </a:t>
            </a:r>
            <a:r>
              <a:rPr lang="en-US" dirty="0"/>
              <a:t>primary action of BARs is to </a:t>
            </a:r>
            <a:r>
              <a:rPr lang="en-US" b="1" dirty="0"/>
              <a:t>bind bile acids </a:t>
            </a:r>
            <a:r>
              <a:rPr lang="en-US" dirty="0"/>
              <a:t>in the </a:t>
            </a:r>
            <a:r>
              <a:rPr lang="en-US" b="1" dirty="0"/>
              <a:t>intestinal</a:t>
            </a:r>
            <a:r>
              <a:rPr lang="en-US" dirty="0"/>
              <a:t> </a:t>
            </a:r>
            <a:r>
              <a:rPr lang="en-US" dirty="0" smtClean="0"/>
              <a:t>lumen, with </a:t>
            </a:r>
            <a:r>
              <a:rPr lang="en-US" dirty="0"/>
              <a:t>a concurrent interruption of </a:t>
            </a:r>
            <a:r>
              <a:rPr lang="en-US" b="1" dirty="0" err="1"/>
              <a:t>enterohepatic</a:t>
            </a:r>
            <a:r>
              <a:rPr lang="en-US" b="1" dirty="0"/>
              <a:t> circulation </a:t>
            </a:r>
            <a:r>
              <a:rPr lang="en-US" dirty="0"/>
              <a:t>of bile </a:t>
            </a:r>
            <a:r>
              <a:rPr lang="en-US" dirty="0" smtClean="0"/>
              <a:t>acids, which </a:t>
            </a:r>
            <a:r>
              <a:rPr lang="en-US" dirty="0"/>
              <a:t>decreases the bile acid pool size and </a:t>
            </a:r>
            <a:r>
              <a:rPr lang="en-US" b="1" dirty="0"/>
              <a:t>stimulates hepatic synthesis </a:t>
            </a:r>
            <a:r>
              <a:rPr lang="en-US" b="1" dirty="0" smtClean="0"/>
              <a:t>of bile </a:t>
            </a:r>
            <a:r>
              <a:rPr lang="en-US" b="1" dirty="0"/>
              <a:t>acids from cholesterol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041333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/>
              <a:t>Depletion</a:t>
            </a:r>
            <a:r>
              <a:rPr lang="en-US" dirty="0"/>
              <a:t> of the hepatic pool of cholesterol results in an </a:t>
            </a:r>
            <a:r>
              <a:rPr lang="en-US" b="1" dirty="0"/>
              <a:t>increase in cholesterol biosynthesis </a:t>
            </a:r>
            <a:r>
              <a:rPr lang="en-US" dirty="0"/>
              <a:t>and an increase in the number of </a:t>
            </a:r>
            <a:r>
              <a:rPr lang="en-US" b="1" dirty="0"/>
              <a:t>LDL-Rs on the hepatocyte </a:t>
            </a:r>
            <a:r>
              <a:rPr lang="en-US" dirty="0"/>
              <a:t>membrane, which stimulates an enhanced rate of </a:t>
            </a:r>
            <a:r>
              <a:rPr lang="en-US" b="1" dirty="0"/>
              <a:t>catabolism</a:t>
            </a:r>
            <a:r>
              <a:rPr lang="en-US" dirty="0"/>
              <a:t> from plasma and lowers LDL levels. </a:t>
            </a: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507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Indications &amp; SE: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480060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BARs </a:t>
            </a:r>
            <a:r>
              <a:rPr lang="en-US" dirty="0"/>
              <a:t>are useful in treating </a:t>
            </a:r>
            <a:r>
              <a:rPr lang="en-US" b="1" dirty="0"/>
              <a:t>primary hypercholesterolemia </a:t>
            </a:r>
            <a:endParaRPr lang="en-US" b="1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GI </a:t>
            </a:r>
            <a:r>
              <a:rPr lang="en-US" dirty="0"/>
              <a:t>complaints of </a:t>
            </a:r>
            <a:r>
              <a:rPr lang="en-US" i="1" u="sng" dirty="0"/>
              <a:t>constipation, bloating, </a:t>
            </a:r>
            <a:r>
              <a:rPr lang="en-US" i="1" u="sng" dirty="0" err="1"/>
              <a:t>epigastric</a:t>
            </a:r>
            <a:r>
              <a:rPr lang="en-US" i="1" u="sng" dirty="0"/>
              <a:t> fullness, nausea, </a:t>
            </a:r>
            <a:r>
              <a:rPr lang="en-US" i="1" u="sng" dirty="0" smtClean="0"/>
              <a:t>and flatulence</a:t>
            </a:r>
            <a:r>
              <a:rPr lang="en-US" dirty="0" smtClean="0"/>
              <a:t> </a:t>
            </a:r>
            <a:r>
              <a:rPr lang="en-US" dirty="0"/>
              <a:t>are most commonly reported</a:t>
            </a:r>
            <a:r>
              <a:rPr lang="en-US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 </a:t>
            </a:r>
            <a:r>
              <a:rPr lang="en-US" dirty="0"/>
              <a:t>These adverse effects can be </a:t>
            </a:r>
            <a:r>
              <a:rPr lang="en-US" b="1" dirty="0"/>
              <a:t>managed by increasing fluid intake</a:t>
            </a:r>
            <a:r>
              <a:rPr lang="en-US" dirty="0"/>
              <a:t>, modifying the diet to </a:t>
            </a:r>
            <a:r>
              <a:rPr lang="en-US" b="1" dirty="0"/>
              <a:t>increase </a:t>
            </a:r>
            <a:r>
              <a:rPr lang="en-US" b="1" dirty="0" smtClean="0"/>
              <a:t>bulk, and </a:t>
            </a:r>
            <a:r>
              <a:rPr lang="en-US" b="1" dirty="0"/>
              <a:t>using stool softeners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28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Pathophysiology: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Lipids are </a:t>
            </a:r>
            <a:r>
              <a:rPr lang="en-US" sz="2400" dirty="0"/>
              <a:t>transported in the </a:t>
            </a:r>
            <a:r>
              <a:rPr lang="en-US" sz="2400" dirty="0" smtClean="0"/>
              <a:t>bloodstream as </a:t>
            </a:r>
            <a:r>
              <a:rPr lang="en-US" sz="2400" b="1" dirty="0"/>
              <a:t>complexes</a:t>
            </a:r>
            <a:r>
              <a:rPr lang="en-US" sz="2400" dirty="0"/>
              <a:t> of lipid and proteins known as lipoproteins</a:t>
            </a:r>
            <a:r>
              <a:rPr lang="en-US" sz="24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Atherosclerosis can result from </a:t>
            </a:r>
            <a:r>
              <a:rPr lang="en-US" sz="2400" b="1" i="1" dirty="0" smtClean="0"/>
              <a:t>injury to endothelium </a:t>
            </a:r>
            <a:r>
              <a:rPr lang="en-US" sz="2400" dirty="0" smtClean="0"/>
              <a:t>accompanied with or mediated by </a:t>
            </a:r>
            <a:r>
              <a:rPr lang="en-US" sz="2400" b="1" i="1" dirty="0" smtClean="0"/>
              <a:t>oxidation; infection or immunity; or a combination of those</a:t>
            </a:r>
            <a:r>
              <a:rPr lang="en-US" sz="24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Oxidized</a:t>
            </a:r>
            <a:r>
              <a:rPr lang="en-US" sz="2400" dirty="0"/>
              <a:t> LDL provokes an </a:t>
            </a:r>
            <a:r>
              <a:rPr lang="en-US" sz="2400" b="1" dirty="0"/>
              <a:t>inflammatory response </a:t>
            </a:r>
            <a:r>
              <a:rPr lang="en-US" sz="2400" dirty="0"/>
              <a:t>mediated by a number of </a:t>
            </a:r>
            <a:r>
              <a:rPr lang="en-US" sz="2400" dirty="0" err="1"/>
              <a:t>chemoattractants</a:t>
            </a:r>
            <a:r>
              <a:rPr lang="en-US" sz="2400" dirty="0"/>
              <a:t> and cytokines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481552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Adverse effects: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I</a:t>
            </a:r>
            <a:r>
              <a:rPr lang="en-US" dirty="0" smtClean="0"/>
              <a:t>mpaired </a:t>
            </a:r>
            <a:r>
              <a:rPr lang="en-US" dirty="0"/>
              <a:t>absorption of </a:t>
            </a:r>
            <a:r>
              <a:rPr lang="en-US" dirty="0" smtClean="0"/>
              <a:t>fat-soluble vitamins </a:t>
            </a:r>
            <a:r>
              <a:rPr lang="en-US" dirty="0"/>
              <a:t>A, D, E, and K;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hypernatremia </a:t>
            </a:r>
            <a:r>
              <a:rPr lang="en-US" dirty="0"/>
              <a:t>and </a:t>
            </a:r>
            <a:r>
              <a:rPr lang="en-US" dirty="0" err="1"/>
              <a:t>hyperchloremia</a:t>
            </a:r>
            <a:r>
              <a:rPr lang="en-US" dirty="0"/>
              <a:t>;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GI obstruction; 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reduced </a:t>
            </a:r>
            <a:r>
              <a:rPr lang="en-US" dirty="0"/>
              <a:t>bioavailability of acidic drugs such as </a:t>
            </a:r>
            <a:r>
              <a:rPr lang="en-US" i="1" u="sng" dirty="0"/>
              <a:t>warfarin, </a:t>
            </a:r>
            <a:r>
              <a:rPr lang="en-US" i="1" u="sng" dirty="0" smtClean="0"/>
              <a:t>nicotinic acid</a:t>
            </a:r>
            <a:r>
              <a:rPr lang="en-US" i="1" u="sng" dirty="0"/>
              <a:t>, </a:t>
            </a:r>
            <a:r>
              <a:rPr lang="en-US" i="1" u="sng" dirty="0" err="1"/>
              <a:t>thyroxine</a:t>
            </a:r>
            <a:r>
              <a:rPr lang="en-US" i="1" u="sng" dirty="0"/>
              <a:t>, acetaminophen, hydrocortisone, </a:t>
            </a:r>
            <a:r>
              <a:rPr lang="en-US" i="1" u="sng" dirty="0" smtClean="0"/>
              <a:t>hydrochlorothiazide, </a:t>
            </a:r>
            <a:r>
              <a:rPr lang="en-US" i="1" u="sng" dirty="0" err="1" smtClean="0"/>
              <a:t>loperamide</a:t>
            </a:r>
            <a:r>
              <a:rPr lang="en-US" i="1" u="sng" dirty="0"/>
              <a:t>, and possibly iron</a:t>
            </a:r>
            <a:r>
              <a:rPr lang="en-US" dirty="0"/>
              <a:t>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Drug </a:t>
            </a:r>
            <a:r>
              <a:rPr lang="en-US" dirty="0"/>
              <a:t>interactions may be avoided by </a:t>
            </a:r>
            <a:r>
              <a:rPr lang="en-US" b="1" dirty="0" smtClean="0"/>
              <a:t>alternating administration </a:t>
            </a:r>
            <a:r>
              <a:rPr lang="en-US" b="1" dirty="0"/>
              <a:t>times with an interval of 6 hours or greater </a:t>
            </a:r>
            <a:r>
              <a:rPr lang="en-US" dirty="0" smtClean="0"/>
              <a:t>between the </a:t>
            </a:r>
            <a:r>
              <a:rPr lang="en-US" dirty="0"/>
              <a:t>BAR and other drugs.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5087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Powder form</a:t>
            </a:r>
            <a:r>
              <a:rPr lang="en-US" dirty="0"/>
              <a:t> </a:t>
            </a:r>
            <a:r>
              <a:rPr lang="en-US" dirty="0" smtClean="0"/>
              <a:t>can </a:t>
            </a:r>
            <a:r>
              <a:rPr lang="en-US" dirty="0"/>
              <a:t>be </a:t>
            </a:r>
            <a:r>
              <a:rPr lang="en-US" b="1" dirty="0" smtClean="0"/>
              <a:t>used </a:t>
            </a:r>
            <a:r>
              <a:rPr lang="en-US" b="1" dirty="0"/>
              <a:t>by mixing </a:t>
            </a:r>
            <a:r>
              <a:rPr lang="en-US" b="1" dirty="0" smtClean="0"/>
              <a:t> </a:t>
            </a:r>
            <a:r>
              <a:rPr lang="en-US" b="1" dirty="0"/>
              <a:t>with orange drink or juice. </a:t>
            </a:r>
            <a:endParaRPr lang="en-US" b="1" dirty="0" smtClean="0"/>
          </a:p>
          <a:p>
            <a:pPr>
              <a:lnSpc>
                <a:spcPct val="200000"/>
              </a:lnSpc>
            </a:pPr>
            <a:r>
              <a:rPr lang="en-US" dirty="0" err="1" smtClean="0"/>
              <a:t>Colestipol</a:t>
            </a:r>
            <a:r>
              <a:rPr lang="en-US" dirty="0" smtClean="0"/>
              <a:t> </a:t>
            </a:r>
            <a:r>
              <a:rPr lang="en-US" dirty="0"/>
              <a:t>may have </a:t>
            </a:r>
            <a:r>
              <a:rPr lang="en-US" b="1" dirty="0"/>
              <a:t>better palatability </a:t>
            </a:r>
            <a:r>
              <a:rPr lang="en-US" dirty="0"/>
              <a:t>than </a:t>
            </a:r>
            <a:r>
              <a:rPr lang="en-US" dirty="0" err="1"/>
              <a:t>cholestyramine</a:t>
            </a:r>
            <a:r>
              <a:rPr lang="en-US" dirty="0"/>
              <a:t> because it is </a:t>
            </a:r>
            <a:r>
              <a:rPr lang="en-US" b="1" dirty="0"/>
              <a:t>odorless and tasteless</a:t>
            </a:r>
            <a:r>
              <a:rPr lang="en-US" dirty="0"/>
              <a:t>. 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Tablet </a:t>
            </a:r>
            <a:r>
              <a:rPr lang="en-US" dirty="0"/>
              <a:t>forms should help improve </a:t>
            </a:r>
            <a:r>
              <a:rPr lang="en-US" b="1" dirty="0"/>
              <a:t>adherence</a:t>
            </a:r>
            <a:r>
              <a:rPr lang="en-US" dirty="0"/>
              <a:t> with this form of therapy.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6985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Niacin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Niacin </a:t>
            </a:r>
            <a:r>
              <a:rPr lang="en-US" dirty="0"/>
              <a:t>(nicotinic acid) reduces the hepatic synthesis of VLDL, which </a:t>
            </a:r>
            <a:r>
              <a:rPr lang="en-US" dirty="0" smtClean="0"/>
              <a:t>in turn </a:t>
            </a:r>
            <a:r>
              <a:rPr lang="en-US" dirty="0"/>
              <a:t>leads to a </a:t>
            </a:r>
            <a:r>
              <a:rPr lang="en-US" b="1" i="1" dirty="0"/>
              <a:t>reduction in the synthesis of LDL. </a:t>
            </a:r>
            <a:endParaRPr lang="en-US" b="1" i="1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Niacin </a:t>
            </a:r>
            <a:r>
              <a:rPr lang="en-US" dirty="0"/>
              <a:t>also </a:t>
            </a:r>
            <a:r>
              <a:rPr lang="en-US" b="1" dirty="0" smtClean="0"/>
              <a:t>increases HDL </a:t>
            </a:r>
            <a:r>
              <a:rPr lang="en-US" dirty="0"/>
              <a:t>by reducing its catabolism.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dirty="0"/>
              <a:t>principal use of niacin is </a:t>
            </a:r>
            <a:r>
              <a:rPr lang="en-US" dirty="0" smtClean="0"/>
              <a:t> </a:t>
            </a:r>
            <a:r>
              <a:rPr lang="en-US" dirty="0"/>
              <a:t>as a </a:t>
            </a:r>
            <a:r>
              <a:rPr lang="en-US" b="1" i="1" u="sng" dirty="0" smtClean="0"/>
              <a:t>second-line</a:t>
            </a:r>
            <a:r>
              <a:rPr lang="en-US" b="1" i="1" dirty="0" smtClean="0"/>
              <a:t> agent </a:t>
            </a:r>
            <a:r>
              <a:rPr lang="en-US" b="1" i="1" dirty="0"/>
              <a:t>in combination therapy for </a:t>
            </a:r>
            <a:r>
              <a:rPr lang="en-US" b="1" i="1" u="sng" dirty="0"/>
              <a:t>hypercholesterolemia</a:t>
            </a:r>
            <a:r>
              <a:rPr lang="en-US" dirty="0"/>
              <a:t>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It </a:t>
            </a:r>
            <a:r>
              <a:rPr lang="en-US" dirty="0"/>
              <a:t>is a </a:t>
            </a:r>
            <a:r>
              <a:rPr lang="en-US" b="1" i="1" u="sng" dirty="0" smtClean="0"/>
              <a:t>first-line agent </a:t>
            </a:r>
            <a:r>
              <a:rPr lang="en-US" i="1" dirty="0"/>
              <a:t>or alternative for the treatment of </a:t>
            </a:r>
            <a:r>
              <a:rPr lang="en-US" b="1" i="1" u="sng" dirty="0"/>
              <a:t>hypertriglyceridemia and </a:t>
            </a:r>
            <a:r>
              <a:rPr lang="en-US" b="1" i="1" u="sng" dirty="0" smtClean="0"/>
              <a:t>diabetic dyslipidemia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7936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Adverse Reactions: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620000" cy="5105400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Cutaneous </a:t>
            </a:r>
            <a:r>
              <a:rPr lang="en-US" dirty="0"/>
              <a:t>flushing and itching appear to be </a:t>
            </a:r>
            <a:r>
              <a:rPr lang="en-US" b="1" i="1" dirty="0"/>
              <a:t>prostaglandin mediated </a:t>
            </a:r>
            <a:r>
              <a:rPr lang="en-US" dirty="0"/>
              <a:t>and can be </a:t>
            </a:r>
            <a:r>
              <a:rPr lang="en-US" b="1" dirty="0"/>
              <a:t>reduced</a:t>
            </a:r>
            <a:r>
              <a:rPr lang="en-US" dirty="0"/>
              <a:t> by taking </a:t>
            </a:r>
            <a:r>
              <a:rPr lang="en-US" i="1" u="sng" dirty="0"/>
              <a:t>aspirin 325 mg shortly before niacin ingestion</a:t>
            </a:r>
            <a:r>
              <a:rPr lang="en-US" i="1" u="sng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en-US" dirty="0"/>
              <a:t>Taking the niacin dose </a:t>
            </a:r>
            <a:r>
              <a:rPr lang="en-US" b="1" dirty="0"/>
              <a:t>with meals </a:t>
            </a:r>
            <a:r>
              <a:rPr lang="en-US" dirty="0"/>
              <a:t>and slowly titrating the dose upward may </a:t>
            </a:r>
            <a:r>
              <a:rPr lang="en-US" b="1" dirty="0"/>
              <a:t>minimize</a:t>
            </a:r>
            <a:r>
              <a:rPr lang="en-US" dirty="0"/>
              <a:t> these effects. 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Concomitant </a:t>
            </a:r>
            <a:r>
              <a:rPr lang="en-US" b="1" i="1" dirty="0"/>
              <a:t>alcohol and hot drinks may magnify the flushing and pruritus from </a:t>
            </a:r>
            <a:r>
              <a:rPr lang="en-US" b="1" i="1" dirty="0" smtClean="0"/>
              <a:t>niacin. </a:t>
            </a:r>
            <a:r>
              <a:rPr lang="en-US" dirty="0"/>
              <a:t>they should </a:t>
            </a:r>
            <a:r>
              <a:rPr lang="en-US" b="1" i="1" dirty="0"/>
              <a:t>be avoided at the time of ingestion</a:t>
            </a:r>
            <a:r>
              <a:rPr lang="en-US" dirty="0"/>
              <a:t>.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8576192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Adverse Reactions: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GI </a:t>
            </a:r>
            <a:r>
              <a:rPr lang="en-US" dirty="0"/>
              <a:t>intolerance is also a common problem</a:t>
            </a:r>
            <a:r>
              <a:rPr lang="en-US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en-US" i="1" u="sng" dirty="0" smtClean="0"/>
              <a:t>elevated </a:t>
            </a:r>
            <a:r>
              <a:rPr lang="en-US" i="1" u="sng" dirty="0"/>
              <a:t>liver function tests, </a:t>
            </a:r>
            <a:endParaRPr lang="en-US" i="1" u="sng" dirty="0" smtClean="0"/>
          </a:p>
          <a:p>
            <a:pPr>
              <a:lnSpc>
                <a:spcPct val="200000"/>
              </a:lnSpc>
            </a:pPr>
            <a:r>
              <a:rPr lang="en-US" i="1" u="sng" dirty="0" err="1" smtClean="0"/>
              <a:t>hyperuricemia</a:t>
            </a:r>
            <a:r>
              <a:rPr lang="en-US" i="1" u="sng" dirty="0"/>
              <a:t>, </a:t>
            </a:r>
            <a:endParaRPr lang="en-US" i="1" u="sng" dirty="0" smtClean="0"/>
          </a:p>
          <a:p>
            <a:pPr>
              <a:lnSpc>
                <a:spcPct val="200000"/>
              </a:lnSpc>
            </a:pPr>
            <a:r>
              <a:rPr lang="en-US" i="1" u="sng" dirty="0" smtClean="0"/>
              <a:t>hyperglycemia</a:t>
            </a:r>
            <a:r>
              <a:rPr lang="en-US" i="1" u="sng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13074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Adverse Reactions: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b="1" i="1" dirty="0" smtClean="0"/>
              <a:t>Niacin-associated </a:t>
            </a:r>
            <a:r>
              <a:rPr lang="en-US" b="1" i="1" dirty="0"/>
              <a:t>hepatitis </a:t>
            </a:r>
            <a:r>
              <a:rPr lang="en-US" dirty="0"/>
              <a:t>is more common with </a:t>
            </a:r>
            <a:r>
              <a:rPr lang="en-US" b="1" i="1" dirty="0" smtClean="0"/>
              <a:t>sustained-release preparations</a:t>
            </a:r>
            <a:r>
              <a:rPr lang="en-US" dirty="0"/>
              <a:t>, and their use should be </a:t>
            </a:r>
            <a:r>
              <a:rPr lang="en-US" b="1" dirty="0"/>
              <a:t>restricted</a:t>
            </a:r>
            <a:r>
              <a:rPr lang="en-US" dirty="0"/>
              <a:t> to patients </a:t>
            </a:r>
            <a:r>
              <a:rPr lang="en-US" b="1" dirty="0"/>
              <a:t>intolerant</a:t>
            </a:r>
            <a:r>
              <a:rPr lang="en-US" dirty="0"/>
              <a:t> </a:t>
            </a:r>
            <a:r>
              <a:rPr lang="en-US" dirty="0" smtClean="0"/>
              <a:t>of regular-release </a:t>
            </a:r>
            <a:r>
              <a:rPr lang="en-US" dirty="0"/>
              <a:t>products. </a:t>
            </a:r>
            <a:endParaRPr lang="en-US" dirty="0" smtClean="0"/>
          </a:p>
          <a:p>
            <a:pPr marL="114300" indent="0">
              <a:lnSpc>
                <a:spcPct val="170000"/>
              </a:lnSpc>
              <a:buNone/>
            </a:pPr>
            <a:endParaRPr lang="en-US" dirty="0" smtClean="0"/>
          </a:p>
          <a:p>
            <a:pPr>
              <a:lnSpc>
                <a:spcPct val="170000"/>
              </a:lnSpc>
            </a:pPr>
            <a:r>
              <a:rPr lang="en-US" dirty="0" smtClean="0"/>
              <a:t>Niacin </a:t>
            </a:r>
            <a:r>
              <a:rPr lang="en-US" dirty="0"/>
              <a:t>is </a:t>
            </a:r>
            <a:r>
              <a:rPr lang="en-US" b="1" u="sng" dirty="0"/>
              <a:t>contraindicated</a:t>
            </a:r>
            <a:r>
              <a:rPr lang="en-US" dirty="0"/>
              <a:t> in patients with </a:t>
            </a:r>
            <a:r>
              <a:rPr lang="en-US" b="1" dirty="0" smtClean="0"/>
              <a:t>active liver </a:t>
            </a:r>
            <a:r>
              <a:rPr lang="en-US" b="1" dirty="0"/>
              <a:t>disease</a:t>
            </a:r>
            <a:r>
              <a:rPr lang="en-US" dirty="0" smtClean="0"/>
              <a:t>,</a:t>
            </a:r>
          </a:p>
          <a:p>
            <a:pPr marL="114300" indent="0">
              <a:lnSpc>
                <a:spcPct val="170000"/>
              </a:lnSpc>
              <a:buNone/>
            </a:pPr>
            <a:r>
              <a:rPr lang="en-US" dirty="0" smtClean="0"/>
              <a:t> </a:t>
            </a:r>
            <a:endParaRPr lang="en-US" dirty="0"/>
          </a:p>
          <a:p>
            <a:pPr>
              <a:lnSpc>
                <a:spcPct val="170000"/>
              </a:lnSpc>
            </a:pPr>
            <a:r>
              <a:rPr lang="en-US" dirty="0" smtClean="0"/>
              <a:t>it </a:t>
            </a:r>
            <a:r>
              <a:rPr lang="en-US" dirty="0"/>
              <a:t>may </a:t>
            </a:r>
            <a:r>
              <a:rPr lang="en-US" b="1" dirty="0"/>
              <a:t>exacerbate</a:t>
            </a:r>
            <a:r>
              <a:rPr lang="en-US" dirty="0"/>
              <a:t> preexisting </a:t>
            </a:r>
            <a:r>
              <a:rPr lang="en-US" b="1" dirty="0"/>
              <a:t>gout and diabetes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8584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HMG-CoA </a:t>
            </a:r>
            <a:r>
              <a:rPr lang="en-US" b="1" dirty="0" err="1"/>
              <a:t>Reductase</a:t>
            </a:r>
            <a:r>
              <a:rPr lang="en-US" b="1" dirty="0"/>
              <a:t> Inhibitors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Agents: (Atorvastatin</a:t>
            </a:r>
            <a:r>
              <a:rPr lang="en-US" b="1" dirty="0"/>
              <a:t>, </a:t>
            </a:r>
            <a:r>
              <a:rPr lang="en-US" b="1" dirty="0" err="1" smtClean="0"/>
              <a:t>Fluvastatin</a:t>
            </a:r>
            <a:r>
              <a:rPr lang="en-US" b="1" dirty="0" smtClean="0"/>
              <a:t>, Lovastatin</a:t>
            </a:r>
            <a:r>
              <a:rPr lang="en-US" b="1" dirty="0"/>
              <a:t>, Pravastatin, </a:t>
            </a:r>
            <a:r>
              <a:rPr lang="en-US" b="1" dirty="0" err="1"/>
              <a:t>Rosuvastatin</a:t>
            </a:r>
            <a:r>
              <a:rPr lang="en-US" b="1" dirty="0"/>
              <a:t>, Simvastatin)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Statins </a:t>
            </a:r>
            <a:r>
              <a:rPr lang="en-US" dirty="0"/>
              <a:t>inhibit 3-hydroxy-3-methylglutaryl coenzyme A (</a:t>
            </a:r>
            <a:r>
              <a:rPr lang="en-US" dirty="0" smtClean="0"/>
              <a:t>HMG-CoA) </a:t>
            </a:r>
            <a:r>
              <a:rPr lang="en-US" dirty="0" err="1" smtClean="0"/>
              <a:t>reductase</a:t>
            </a:r>
            <a:r>
              <a:rPr lang="en-US" dirty="0"/>
              <a:t>, interrupting the conversion of HMG-CoA to </a:t>
            </a:r>
            <a:r>
              <a:rPr lang="en-US" dirty="0" err="1"/>
              <a:t>mevalonate</a:t>
            </a:r>
            <a:r>
              <a:rPr lang="en-US" dirty="0"/>
              <a:t>, </a:t>
            </a:r>
            <a:r>
              <a:rPr lang="en-US" dirty="0" smtClean="0"/>
              <a:t>the rate-limiting </a:t>
            </a:r>
            <a:r>
              <a:rPr lang="en-US" dirty="0"/>
              <a:t>step in de novo cholesterol biosynthesis.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Reduced</a:t>
            </a:r>
            <a:r>
              <a:rPr lang="en-US" dirty="0" smtClean="0"/>
              <a:t> </a:t>
            </a:r>
            <a:r>
              <a:rPr lang="en-US" dirty="0"/>
              <a:t>synthesis </a:t>
            </a:r>
            <a:r>
              <a:rPr lang="en-US" dirty="0" smtClean="0"/>
              <a:t>of LDL </a:t>
            </a:r>
            <a:r>
              <a:rPr lang="en-US" dirty="0"/>
              <a:t>and </a:t>
            </a:r>
            <a:r>
              <a:rPr lang="en-US" b="1" dirty="0"/>
              <a:t>enhanced</a:t>
            </a:r>
            <a:r>
              <a:rPr lang="en-US" dirty="0"/>
              <a:t> catabolism of LDL mediated through </a:t>
            </a:r>
            <a:r>
              <a:rPr lang="en-US" b="1" dirty="0"/>
              <a:t>LDL-Rs </a:t>
            </a:r>
            <a:r>
              <a:rPr lang="en-US" dirty="0" smtClean="0"/>
              <a:t>appear to </a:t>
            </a:r>
            <a:r>
              <a:rPr lang="en-US" dirty="0"/>
              <a:t>be the principal mechanisms for lipid-lowering effects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6471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Efficacy: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When </a:t>
            </a:r>
            <a:r>
              <a:rPr lang="en-US" sz="2400" dirty="0"/>
              <a:t>used as </a:t>
            </a:r>
            <a:r>
              <a:rPr lang="en-US" sz="2400" b="1" u="sng" dirty="0" err="1"/>
              <a:t>monotherapy</a:t>
            </a:r>
            <a:r>
              <a:rPr lang="en-US" sz="2400" dirty="0"/>
              <a:t>, statins are </a:t>
            </a:r>
            <a:r>
              <a:rPr lang="en-US" sz="2400" b="1" i="1" dirty="0"/>
              <a:t>the most potent total and </a:t>
            </a:r>
            <a:r>
              <a:rPr lang="en-US" sz="2400" b="1" i="1" dirty="0" smtClean="0"/>
              <a:t>LDL cholesterol-lowering </a:t>
            </a:r>
            <a:r>
              <a:rPr lang="en-US" sz="2400" b="1" i="1" dirty="0"/>
              <a:t>agents </a:t>
            </a:r>
            <a:endParaRPr lang="en-US" sz="2400" dirty="0"/>
          </a:p>
          <a:p>
            <a:pPr>
              <a:lnSpc>
                <a:spcPct val="200000"/>
              </a:lnSpc>
            </a:pPr>
            <a:r>
              <a:rPr lang="en-US" sz="2400" dirty="0" smtClean="0"/>
              <a:t>Total </a:t>
            </a:r>
            <a:r>
              <a:rPr lang="en-US" sz="2400" dirty="0"/>
              <a:t>and </a:t>
            </a:r>
            <a:r>
              <a:rPr lang="en-US" sz="2400" dirty="0" smtClean="0"/>
              <a:t>LDL cholesterol </a:t>
            </a:r>
            <a:r>
              <a:rPr lang="en-US" sz="2400" dirty="0"/>
              <a:t>are reduced in a </a:t>
            </a:r>
            <a:r>
              <a:rPr lang="en-US" sz="2400" b="1" i="1" dirty="0"/>
              <a:t>dose-related fashion by 30% or more </a:t>
            </a:r>
            <a:r>
              <a:rPr lang="en-US" sz="2400" dirty="0" smtClean="0"/>
              <a:t>when added </a:t>
            </a:r>
            <a:r>
              <a:rPr lang="en-US" sz="2400" dirty="0"/>
              <a:t>to </a:t>
            </a:r>
            <a:r>
              <a:rPr lang="en-US" sz="2400" b="1" i="1" dirty="0"/>
              <a:t>dietary</a:t>
            </a:r>
            <a:r>
              <a:rPr lang="en-US" sz="2400" dirty="0"/>
              <a:t> therapy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041822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sz="2400" dirty="0" smtClean="0"/>
              <a:t> </a:t>
            </a:r>
            <a:r>
              <a:rPr lang="en-US" sz="2400" dirty="0"/>
              <a:t>A</a:t>
            </a:r>
            <a:r>
              <a:rPr lang="en-US" sz="2400" dirty="0" smtClean="0"/>
              <a:t> </a:t>
            </a:r>
            <a:r>
              <a:rPr lang="en-US" sz="2400" b="1" dirty="0" smtClean="0"/>
              <a:t>statin can be used in combination with  a BAR or </a:t>
            </a:r>
            <a:r>
              <a:rPr lang="en-US" sz="2400" b="1" dirty="0" err="1"/>
              <a:t>ezetimibe</a:t>
            </a:r>
            <a:endParaRPr lang="en-US" sz="24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0266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Adverse Reactions: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b="1" dirty="0" smtClean="0"/>
              <a:t>Constipation</a:t>
            </a:r>
            <a:r>
              <a:rPr lang="en-US" dirty="0" smtClean="0"/>
              <a:t> </a:t>
            </a:r>
            <a:r>
              <a:rPr lang="en-US" dirty="0"/>
              <a:t>occurs in fewer than 10% of patients taking statins. 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 </a:t>
            </a:r>
            <a:r>
              <a:rPr lang="en-US" b="1" dirty="0"/>
              <a:t>elevated serum aminotransferase levels</a:t>
            </a:r>
            <a:r>
              <a:rPr lang="en-US" dirty="0"/>
              <a:t> (</a:t>
            </a:r>
            <a:r>
              <a:rPr lang="en-US" dirty="0" smtClean="0"/>
              <a:t>primarily alanine </a:t>
            </a:r>
            <a:r>
              <a:rPr lang="en-US" dirty="0"/>
              <a:t>aminotransferase)</a:t>
            </a:r>
            <a:r>
              <a:rPr lang="en-US" dirty="0" smtClean="0"/>
              <a:t>,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 </a:t>
            </a:r>
            <a:r>
              <a:rPr lang="en-US" dirty="0"/>
              <a:t>elevated </a:t>
            </a:r>
            <a:r>
              <a:rPr lang="en-US" b="1" dirty="0" err="1"/>
              <a:t>creatine</a:t>
            </a:r>
            <a:r>
              <a:rPr lang="en-US" b="1" dirty="0"/>
              <a:t> kinase </a:t>
            </a:r>
            <a:r>
              <a:rPr lang="en-US" dirty="0"/>
              <a:t>levels, 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b="1" dirty="0" smtClean="0"/>
              <a:t>myopathy</a:t>
            </a:r>
            <a:r>
              <a:rPr lang="en-US" b="1" dirty="0"/>
              <a:t>, </a:t>
            </a:r>
            <a:r>
              <a:rPr lang="en-US" b="1" dirty="0" smtClean="0"/>
              <a:t>and rarely </a:t>
            </a:r>
            <a:r>
              <a:rPr lang="en-US" b="1" dirty="0" err="1"/>
              <a:t>rhabdomyolysis</a:t>
            </a:r>
            <a:r>
              <a:rPr lang="en-US" b="1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201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300" dirty="0" smtClean="0"/>
              <a:t>Dyslipidemia can be primary (Genetic or familial) or secondary to a medication.</a:t>
            </a:r>
            <a:endParaRPr lang="en-US" sz="2300" dirty="0"/>
          </a:p>
          <a:p>
            <a:pPr>
              <a:lnSpc>
                <a:spcPct val="150000"/>
              </a:lnSpc>
            </a:pPr>
            <a:r>
              <a:rPr lang="en-US" sz="2300" dirty="0" smtClean="0"/>
              <a:t> </a:t>
            </a:r>
            <a:r>
              <a:rPr lang="en-US" sz="2400" dirty="0"/>
              <a:t>The primary defect in familial hypercholesterolemia is the </a:t>
            </a:r>
            <a:r>
              <a:rPr lang="en-US" sz="2400" i="1" u="sng" dirty="0"/>
              <a:t>inability to bind LDL to the LDL receptor </a:t>
            </a:r>
            <a:r>
              <a:rPr lang="en-US" sz="2400" dirty="0"/>
              <a:t>(LDL-R) or, </a:t>
            </a:r>
            <a:r>
              <a:rPr lang="en-US" sz="2400" i="1" u="sng" dirty="0"/>
              <a:t>rarely, a defect of internalizing the LDL-R</a:t>
            </a:r>
            <a:r>
              <a:rPr lang="en-US" sz="2400" dirty="0"/>
              <a:t> complex into the cell after normal binding. 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/>
              <a:t> This leads to </a:t>
            </a:r>
            <a:r>
              <a:rPr lang="en-US" sz="2400" b="1" dirty="0"/>
              <a:t>lack of LDL degradation </a:t>
            </a:r>
            <a:r>
              <a:rPr lang="en-US" sz="2400" dirty="0"/>
              <a:t>by cells and unregulated </a:t>
            </a:r>
            <a:r>
              <a:rPr lang="en-US" sz="2400" b="1" dirty="0"/>
              <a:t>biosynthesis of cholesterol</a:t>
            </a:r>
            <a:r>
              <a:rPr lang="en-US" sz="2400" dirty="0"/>
              <a:t>, 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300" dirty="0" smtClean="0"/>
          </a:p>
        </p:txBody>
      </p:sp>
    </p:spTree>
    <p:extLst>
      <p:ext uri="{BB962C8B-B14F-4D97-AF65-F5344CB8AC3E}">
        <p14:creationId xmlns:p14="http://schemas.microsoft.com/office/powerpoint/2010/main" val="413104219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Fibric</a:t>
            </a:r>
            <a:r>
              <a:rPr lang="en-US" b="1" dirty="0"/>
              <a:t> Acids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 smtClean="0"/>
              <a:t>Agents: (</a:t>
            </a:r>
            <a:r>
              <a:rPr lang="en-US" sz="2400" b="1" dirty="0" err="1" smtClean="0"/>
              <a:t>Gemfibrozil</a:t>
            </a:r>
            <a:r>
              <a:rPr lang="en-US" sz="2400" b="1" dirty="0"/>
              <a:t>, </a:t>
            </a:r>
            <a:r>
              <a:rPr lang="en-US" sz="2400" b="1" dirty="0" err="1"/>
              <a:t>Fenofibrate</a:t>
            </a:r>
            <a:r>
              <a:rPr lang="en-US" sz="2400" b="1" dirty="0"/>
              <a:t>, </a:t>
            </a:r>
            <a:r>
              <a:rPr lang="en-US" sz="2400" b="1" dirty="0" err="1"/>
              <a:t>Clofibrate</a:t>
            </a:r>
            <a:r>
              <a:rPr lang="en-US" sz="2400" b="1" dirty="0"/>
              <a:t>)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Fibrate </a:t>
            </a:r>
            <a:r>
              <a:rPr lang="en-US" sz="2400" b="1" dirty="0" err="1"/>
              <a:t>monotherapy</a:t>
            </a:r>
            <a:r>
              <a:rPr lang="en-US" sz="2400" dirty="0"/>
              <a:t> is effective in </a:t>
            </a:r>
            <a:r>
              <a:rPr lang="en-US" sz="2400" b="1" dirty="0"/>
              <a:t>reducing VLDL</a:t>
            </a:r>
            <a:r>
              <a:rPr lang="en-US" sz="2400" dirty="0"/>
              <a:t>, but a reciprocal </a:t>
            </a:r>
            <a:r>
              <a:rPr lang="en-US" sz="2400" b="1" dirty="0"/>
              <a:t>rise </a:t>
            </a:r>
            <a:r>
              <a:rPr lang="en-US" sz="2400" b="1" dirty="0" smtClean="0"/>
              <a:t>in LDL </a:t>
            </a:r>
            <a:r>
              <a:rPr lang="en-US" sz="2400" b="1" dirty="0"/>
              <a:t>may occur </a:t>
            </a:r>
            <a:endParaRPr lang="en-US" sz="2400" b="1" dirty="0" smtClean="0"/>
          </a:p>
          <a:p>
            <a:pPr>
              <a:lnSpc>
                <a:spcPct val="200000"/>
              </a:lnSpc>
            </a:pPr>
            <a:r>
              <a:rPr lang="en-US" sz="2400" dirty="0" smtClean="0"/>
              <a:t>Plasma </a:t>
            </a:r>
            <a:r>
              <a:rPr lang="en-US" sz="2400" dirty="0"/>
              <a:t>HDL concentrations </a:t>
            </a:r>
            <a:r>
              <a:rPr lang="en-US" sz="2400" b="1" dirty="0"/>
              <a:t>may rise 10% to 15% </a:t>
            </a:r>
            <a:r>
              <a:rPr lang="en-US" sz="2400" dirty="0"/>
              <a:t>or </a:t>
            </a:r>
            <a:r>
              <a:rPr lang="en-US" sz="2400" dirty="0" smtClean="0"/>
              <a:t>more with </a:t>
            </a:r>
            <a:r>
              <a:rPr lang="en-US" sz="2400" dirty="0"/>
              <a:t>fibrates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008739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Efficacy: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err="1" smtClean="0"/>
              <a:t>Clofibrate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b="1" dirty="0"/>
              <a:t>less effective </a:t>
            </a:r>
            <a:r>
              <a:rPr lang="en-US" dirty="0"/>
              <a:t>than </a:t>
            </a:r>
            <a:r>
              <a:rPr lang="en-US" dirty="0" err="1"/>
              <a:t>gemfibrozil</a:t>
            </a:r>
            <a:r>
              <a:rPr lang="en-US" dirty="0"/>
              <a:t> or niacin in reducing VLDL production.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00770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Adverse Reactions: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GI </a:t>
            </a:r>
            <a:r>
              <a:rPr lang="en-US" sz="2400" dirty="0"/>
              <a:t>complaints </a:t>
            </a:r>
            <a:r>
              <a:rPr lang="en-US" sz="2400" dirty="0" smtClean="0"/>
              <a:t>, 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rash, 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dizziness, </a:t>
            </a:r>
            <a:endParaRPr lang="en-US" sz="2400" dirty="0"/>
          </a:p>
          <a:p>
            <a:pPr>
              <a:lnSpc>
                <a:spcPct val="200000"/>
              </a:lnSpc>
            </a:pPr>
            <a:r>
              <a:rPr lang="en-US" sz="2400" dirty="0" smtClean="0"/>
              <a:t> </a:t>
            </a:r>
            <a:r>
              <a:rPr lang="en-US" sz="2400" dirty="0"/>
              <a:t>transient elevations in transaminase levels and alkaline </a:t>
            </a:r>
            <a:r>
              <a:rPr lang="en-US" sz="2400" dirty="0" smtClean="0"/>
              <a:t>phosphatase</a:t>
            </a:r>
          </a:p>
          <a:p>
            <a:pPr>
              <a:lnSpc>
                <a:spcPct val="200000"/>
              </a:lnSpc>
            </a:pPr>
            <a:r>
              <a:rPr lang="en-US" sz="2400" dirty="0" err="1" smtClean="0"/>
              <a:t>Clofibrate</a:t>
            </a:r>
            <a:r>
              <a:rPr lang="en-US" sz="2400" dirty="0" smtClean="0"/>
              <a:t> </a:t>
            </a:r>
            <a:r>
              <a:rPr lang="en-US" sz="2400" dirty="0"/>
              <a:t>and, less </a:t>
            </a:r>
            <a:r>
              <a:rPr lang="en-US" sz="2400" dirty="0" smtClean="0"/>
              <a:t>commonly, </a:t>
            </a:r>
            <a:r>
              <a:rPr lang="en-US" sz="2400" dirty="0" err="1" smtClean="0"/>
              <a:t>gemfibrozil</a:t>
            </a:r>
            <a:r>
              <a:rPr lang="en-US" sz="2400" dirty="0" smtClean="0"/>
              <a:t> </a:t>
            </a:r>
            <a:r>
              <a:rPr lang="en-US" sz="2400" dirty="0"/>
              <a:t>may enhance the formation of </a:t>
            </a:r>
            <a:r>
              <a:rPr lang="en-US" sz="2400" b="1" dirty="0"/>
              <a:t>gallstones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7950740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Adverse Reactions: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7772400" cy="502920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/>
              <a:t>A myositis syndrome of </a:t>
            </a:r>
            <a:r>
              <a:rPr lang="en-US" b="1" dirty="0"/>
              <a:t>myalgia</a:t>
            </a:r>
            <a:r>
              <a:rPr lang="en-US" dirty="0"/>
              <a:t>, </a:t>
            </a:r>
            <a:r>
              <a:rPr lang="en-US" b="1" dirty="0"/>
              <a:t>weakness, stiffness, malaise</a:t>
            </a:r>
            <a:r>
              <a:rPr lang="en-US" dirty="0"/>
              <a:t>, and </a:t>
            </a:r>
            <a:r>
              <a:rPr lang="en-US" b="1" dirty="0"/>
              <a:t>elevations in </a:t>
            </a:r>
            <a:r>
              <a:rPr lang="en-US" b="1" dirty="0" smtClean="0"/>
              <a:t>CK and AST </a:t>
            </a:r>
            <a:r>
              <a:rPr lang="en-US" dirty="0" smtClean="0"/>
              <a:t>may </a:t>
            </a:r>
            <a:r>
              <a:rPr lang="en-US" dirty="0"/>
              <a:t>occur and seems to be more common in patients with </a:t>
            </a:r>
            <a:r>
              <a:rPr lang="en-US" b="1" i="1" dirty="0"/>
              <a:t>renal insufficiency.</a:t>
            </a:r>
          </a:p>
          <a:p>
            <a:pPr>
              <a:lnSpc>
                <a:spcPct val="200000"/>
              </a:lnSpc>
            </a:pPr>
            <a:r>
              <a:rPr lang="en-US" b="1" dirty="0"/>
              <a:t>Fibrates</a:t>
            </a:r>
            <a:r>
              <a:rPr lang="en-US" dirty="0"/>
              <a:t> may </a:t>
            </a:r>
            <a:r>
              <a:rPr lang="en-US" b="1" dirty="0"/>
              <a:t>potentiate</a:t>
            </a:r>
            <a:r>
              <a:rPr lang="en-US" dirty="0"/>
              <a:t> the effects of </a:t>
            </a:r>
            <a:r>
              <a:rPr lang="en-US" b="1" dirty="0"/>
              <a:t>oral anticoagulants</a:t>
            </a:r>
            <a:r>
              <a:rPr lang="en-US" dirty="0"/>
              <a:t>, and the </a:t>
            </a:r>
            <a:r>
              <a:rPr lang="en-US" dirty="0" smtClean="0"/>
              <a:t>INR should </a:t>
            </a:r>
            <a:r>
              <a:rPr lang="en-US" dirty="0"/>
              <a:t>be </a:t>
            </a:r>
            <a:r>
              <a:rPr lang="en-US" b="1" dirty="0"/>
              <a:t>monitored</a:t>
            </a:r>
            <a:r>
              <a:rPr lang="en-US" dirty="0"/>
              <a:t> </a:t>
            </a:r>
            <a:r>
              <a:rPr lang="en-US" b="1" dirty="0"/>
              <a:t>very closely </a:t>
            </a:r>
            <a:r>
              <a:rPr lang="en-US" dirty="0"/>
              <a:t>with this combination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43708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Ezetimibe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7848600" cy="525780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b="1" dirty="0" err="1" smtClean="0"/>
              <a:t>Ezetimibe</a:t>
            </a:r>
            <a:r>
              <a:rPr lang="en-US" b="1" dirty="0" smtClean="0"/>
              <a:t> </a:t>
            </a:r>
            <a:r>
              <a:rPr lang="en-US" dirty="0"/>
              <a:t>interferes with the </a:t>
            </a:r>
            <a:r>
              <a:rPr lang="en-US" b="1" dirty="0"/>
              <a:t>absorption</a:t>
            </a:r>
            <a:r>
              <a:rPr lang="en-US" dirty="0"/>
              <a:t> of cholesterol from </a:t>
            </a:r>
            <a:r>
              <a:rPr lang="en-US" dirty="0" smtClean="0"/>
              <a:t>the </a:t>
            </a:r>
            <a:r>
              <a:rPr lang="en-US" dirty="0"/>
              <a:t>intestine, 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It </a:t>
            </a:r>
            <a:r>
              <a:rPr lang="en-US" dirty="0"/>
              <a:t>is approved as both </a:t>
            </a:r>
            <a:r>
              <a:rPr lang="en-US" b="1" dirty="0" err="1"/>
              <a:t>monotherapy</a:t>
            </a:r>
            <a:r>
              <a:rPr lang="en-US" b="1" dirty="0"/>
              <a:t> and for use with </a:t>
            </a:r>
            <a:r>
              <a:rPr lang="en-US" b="1" dirty="0" smtClean="0"/>
              <a:t>a statin</a:t>
            </a:r>
            <a:r>
              <a:rPr lang="en-US" dirty="0"/>
              <a:t>. 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It is </a:t>
            </a:r>
            <a:r>
              <a:rPr lang="en-US" dirty="0"/>
              <a:t>given </a:t>
            </a:r>
            <a:r>
              <a:rPr lang="en-US" b="1" dirty="0"/>
              <a:t>with or without </a:t>
            </a:r>
            <a:r>
              <a:rPr lang="en-US" dirty="0"/>
              <a:t>food. 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b="1" dirty="0"/>
              <a:t> </a:t>
            </a:r>
            <a:r>
              <a:rPr lang="en-US" sz="2400" dirty="0" err="1"/>
              <a:t>Ezetimibe</a:t>
            </a:r>
            <a:r>
              <a:rPr lang="en-US" sz="2400" dirty="0"/>
              <a:t> is well tolerated; approximately 4% of patients experience </a:t>
            </a:r>
            <a:r>
              <a:rPr lang="en-US" sz="2400" b="1" dirty="0"/>
              <a:t>GI upset</a:t>
            </a:r>
            <a:r>
              <a:rPr lang="en-US" sz="2400" dirty="0"/>
              <a:t>. </a:t>
            </a:r>
          </a:p>
          <a:p>
            <a:pPr>
              <a:lnSpc>
                <a:spcPct val="200000"/>
              </a:lnSpc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141578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Fish Oil </a:t>
            </a:r>
            <a:r>
              <a:rPr lang="en-US" b="1" dirty="0" smtClean="0"/>
              <a:t>Supplementation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Diets </a:t>
            </a:r>
            <a:r>
              <a:rPr lang="en-US" dirty="0"/>
              <a:t>high in omega-3 polyunsaturated fatty acids (from fish </a:t>
            </a:r>
            <a:r>
              <a:rPr lang="en-US" dirty="0" smtClean="0"/>
              <a:t>oil), </a:t>
            </a:r>
            <a:r>
              <a:rPr lang="en-US" i="1" u="sng" dirty="0" smtClean="0"/>
              <a:t>reduce </a:t>
            </a:r>
            <a:r>
              <a:rPr lang="en-US" i="1" u="sng" dirty="0"/>
              <a:t>cholesterol, </a:t>
            </a:r>
            <a:r>
              <a:rPr lang="en-US" i="1" u="sng" dirty="0" smtClean="0"/>
              <a:t>triglycerides, LDL</a:t>
            </a:r>
            <a:r>
              <a:rPr lang="en-US" i="1" u="sng" dirty="0"/>
              <a:t>, and VLDL and may elevate HDL cholesterol.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Fish </a:t>
            </a:r>
            <a:r>
              <a:rPr lang="en-US" dirty="0"/>
              <a:t>oil supplementation may be most </a:t>
            </a:r>
            <a:r>
              <a:rPr lang="en-US" b="1" u="sng" dirty="0"/>
              <a:t>useful in patients with </a:t>
            </a:r>
            <a:r>
              <a:rPr lang="en-US" b="1" u="sng" dirty="0" smtClean="0"/>
              <a:t>hypertriglyceridemia</a:t>
            </a:r>
            <a:r>
              <a:rPr lang="en-US" dirty="0" smtClean="0"/>
              <a:t>, but </a:t>
            </a:r>
            <a:r>
              <a:rPr lang="en-US" dirty="0"/>
              <a:t>its role in treatment is </a:t>
            </a:r>
            <a:r>
              <a:rPr lang="en-US" b="1" u="sng" dirty="0"/>
              <a:t>not well defined</a:t>
            </a:r>
            <a:r>
              <a:rPr lang="en-US" b="1" u="sng" dirty="0" smtClean="0"/>
              <a:t>.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32360255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&amp; SE: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7848600" cy="5029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The daily dose </a:t>
            </a:r>
            <a:r>
              <a:rPr lang="en-US" sz="2400" dirty="0"/>
              <a:t>is 4 g/day, which can be taken as four 1-g capsules once daily or </a:t>
            </a:r>
            <a:r>
              <a:rPr lang="en-US" sz="2400" dirty="0" smtClean="0"/>
              <a:t>two 1-g </a:t>
            </a:r>
            <a:r>
              <a:rPr lang="en-US" sz="2400" dirty="0"/>
              <a:t>capsules twice daily. This product lowers </a:t>
            </a:r>
            <a:r>
              <a:rPr lang="en-US" sz="2400" b="1" i="1" dirty="0"/>
              <a:t>triglycerides by 14% to </a:t>
            </a:r>
            <a:r>
              <a:rPr lang="en-US" sz="2400" b="1" i="1" dirty="0" smtClean="0"/>
              <a:t>30% and </a:t>
            </a:r>
            <a:r>
              <a:rPr lang="en-US" sz="2400" b="1" i="1" dirty="0"/>
              <a:t>raises HDL by about 10%.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Complications </a:t>
            </a:r>
            <a:r>
              <a:rPr lang="en-US" sz="2400" dirty="0"/>
              <a:t>of fish oil supplementation such as </a:t>
            </a:r>
            <a:r>
              <a:rPr lang="en-US" sz="2400" b="1" i="1" dirty="0" smtClean="0"/>
              <a:t>thrombocytopenia and </a:t>
            </a:r>
            <a:r>
              <a:rPr lang="en-US" sz="2400" b="1" i="1" dirty="0"/>
              <a:t>bleeding disorders have been noted, especially with high doses </a:t>
            </a:r>
            <a:r>
              <a:rPr lang="en-US" sz="2400" dirty="0"/>
              <a:t>(</a:t>
            </a:r>
            <a:r>
              <a:rPr lang="en-US" sz="2400" dirty="0" smtClean="0"/>
              <a:t>EPA, 15 </a:t>
            </a:r>
            <a:r>
              <a:rPr lang="en-US" sz="2400" dirty="0"/>
              <a:t>to 30 g/day).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69994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sz="2400" dirty="0" smtClean="0"/>
              <a:t>Medications like</a:t>
            </a:r>
            <a:r>
              <a:rPr lang="en-US" sz="2400" dirty="0"/>
              <a:t>: </a:t>
            </a:r>
          </a:p>
          <a:p>
            <a:pPr lvl="1">
              <a:lnSpc>
                <a:spcPct val="200000"/>
              </a:lnSpc>
            </a:pPr>
            <a:r>
              <a:rPr lang="en-US" sz="2400" i="1" dirty="0" err="1"/>
              <a:t>progestins</a:t>
            </a:r>
            <a:r>
              <a:rPr lang="en-US" sz="2400" i="1" dirty="0"/>
              <a:t>, thiazide diuretics, glucocorticoids, </a:t>
            </a:r>
            <a:r>
              <a:rPr lang="el-GR" sz="2400" i="1" dirty="0"/>
              <a:t>β-</a:t>
            </a:r>
            <a:r>
              <a:rPr lang="en-US" sz="2400" i="1" dirty="0"/>
              <a:t>blockers, </a:t>
            </a:r>
            <a:r>
              <a:rPr lang="en-US" sz="2400" i="1" dirty="0" err="1"/>
              <a:t>isotretinoin</a:t>
            </a:r>
            <a:r>
              <a:rPr lang="en-US" sz="2400" i="1" dirty="0"/>
              <a:t>, protease inhibitors, cyclosporine, mirtazapine, </a:t>
            </a:r>
            <a:r>
              <a:rPr lang="en-US" sz="2400" i="1" dirty="0" err="1"/>
              <a:t>sirolimus</a:t>
            </a:r>
            <a:r>
              <a:rPr lang="en-US" sz="2400" i="1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791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CLINICAL </a:t>
            </a:r>
            <a:r>
              <a:rPr lang="en-US" dirty="0" smtClean="0"/>
              <a:t>PRESENTATION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865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Most patients are asymptomatic for many years.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Symptomatic patients may complain of chest pain, palpitations, sweating, anxiety, shortness of breath, abdominal pain, loss of consciousness or difficulty with speech or movement.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</a:t>
            </a:r>
            <a:r>
              <a:rPr lang="en-US" sz="2400" dirty="0" smtClean="0"/>
              <a:t>Signs on physical examination may include cutaneous </a:t>
            </a:r>
            <a:r>
              <a:rPr lang="en-US" sz="2400" dirty="0" err="1" smtClean="0"/>
              <a:t>xanthomas</a:t>
            </a:r>
            <a:r>
              <a:rPr lang="en-US" sz="2400" dirty="0" smtClean="0"/>
              <a:t>, </a:t>
            </a:r>
            <a:r>
              <a:rPr lang="en-US" sz="2400" dirty="0" err="1" smtClean="0"/>
              <a:t>perpheral</a:t>
            </a:r>
            <a:r>
              <a:rPr lang="en-US" sz="2400" dirty="0" smtClean="0"/>
              <a:t> polyneuropathy, high blood pressure and increased body mass index or waist size.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441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5107857" cy="261777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2968614"/>
            <a:ext cx="3609618" cy="270510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2892414"/>
            <a:ext cx="4224759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8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DIAGNOSIS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8873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6319</TotalTime>
  <Words>1833</Words>
  <Application>Microsoft Office PowerPoint</Application>
  <PresentationFormat>Ekran Gösterisi (4:3)</PresentationFormat>
  <Paragraphs>143</Paragraphs>
  <Slides>46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46</vt:i4>
      </vt:variant>
    </vt:vector>
  </HeadingPairs>
  <TitlesOfParts>
    <vt:vector size="50" baseType="lpstr">
      <vt:lpstr>Arial</vt:lpstr>
      <vt:lpstr>Calibri</vt:lpstr>
      <vt:lpstr>Cambria</vt:lpstr>
      <vt:lpstr>Adjacency</vt:lpstr>
      <vt:lpstr>HYPERLIPIDEMIA</vt:lpstr>
      <vt:lpstr>DEFINITION</vt:lpstr>
      <vt:lpstr>Pathophysiology:</vt:lpstr>
      <vt:lpstr>Types:</vt:lpstr>
      <vt:lpstr>Secondary:</vt:lpstr>
      <vt:lpstr>CLINICAL PRESENTATION</vt:lpstr>
      <vt:lpstr>Presentation:</vt:lpstr>
      <vt:lpstr>PowerPoint Sunusu</vt:lpstr>
      <vt:lpstr>DIAGNOSIS</vt:lpstr>
      <vt:lpstr>Tests:</vt:lpstr>
      <vt:lpstr>Assessment:</vt:lpstr>
      <vt:lpstr>Assessment:</vt:lpstr>
      <vt:lpstr>Risk Factors:</vt:lpstr>
      <vt:lpstr>Further Invistigations:</vt:lpstr>
      <vt:lpstr>HDL:</vt:lpstr>
      <vt:lpstr>DESIRED OUTCOME</vt:lpstr>
      <vt:lpstr>TREATMENT</vt:lpstr>
      <vt:lpstr>PowerPoint Sunusu</vt:lpstr>
      <vt:lpstr>Nonpharmacologic Therapy</vt:lpstr>
      <vt:lpstr>Life Style Modifications:</vt:lpstr>
      <vt:lpstr>Life Style Modifications:</vt:lpstr>
      <vt:lpstr>Dietary Alternatives:</vt:lpstr>
      <vt:lpstr>Dietary Alternatives:</vt:lpstr>
      <vt:lpstr>Efficacy:</vt:lpstr>
      <vt:lpstr>PHARMACOLOGIC THERAPY</vt:lpstr>
      <vt:lpstr>PowerPoint Sunusu</vt:lpstr>
      <vt:lpstr>Bile Acid Resins (BARs):</vt:lpstr>
      <vt:lpstr>MOA:</vt:lpstr>
      <vt:lpstr>Indications &amp; SE:</vt:lpstr>
      <vt:lpstr>Adverse effects:</vt:lpstr>
      <vt:lpstr>Administration:</vt:lpstr>
      <vt:lpstr>Niacin</vt:lpstr>
      <vt:lpstr>Adverse Reactions:</vt:lpstr>
      <vt:lpstr>Adverse Reactions:</vt:lpstr>
      <vt:lpstr>Adverse Reactions:</vt:lpstr>
      <vt:lpstr>HMG-CoA Reductase Inhibitors</vt:lpstr>
      <vt:lpstr>Efficacy:</vt:lpstr>
      <vt:lpstr>Combinations:</vt:lpstr>
      <vt:lpstr>Adverse Reactions:</vt:lpstr>
      <vt:lpstr>Fibric Acids</vt:lpstr>
      <vt:lpstr>Efficacy:</vt:lpstr>
      <vt:lpstr>Adverse Reactions: </vt:lpstr>
      <vt:lpstr>Adverse Reactions: </vt:lpstr>
      <vt:lpstr>Ezetimibe</vt:lpstr>
      <vt:lpstr>Fish Oil Supplementation</vt:lpstr>
      <vt:lpstr>Uses &amp; SE: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HYPERLIPIDEMIA</dc:title>
  <dc:creator>balsam</dc:creator>
  <cp:lastModifiedBy>Reviewer</cp:lastModifiedBy>
  <cp:revision>62</cp:revision>
  <dcterms:created xsi:type="dcterms:W3CDTF">2012-04-22T17:18:15Z</dcterms:created>
  <dcterms:modified xsi:type="dcterms:W3CDTF">2020-02-28T09:08:56Z</dcterms:modified>
</cp:coreProperties>
</file>