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9" r:id="rId3"/>
    <p:sldId id="260" r:id="rId4"/>
    <p:sldId id="261" r:id="rId5"/>
    <p:sldId id="262" r:id="rId6"/>
    <p:sldId id="263" r:id="rId7"/>
    <p:sldId id="264" r:id="rId8"/>
    <p:sldId id="265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036"/>
    <p:restoredTop sz="94648"/>
  </p:normalViewPr>
  <p:slideViewPr>
    <p:cSldViewPr snapToGrid="0" snapToObjects="1">
      <p:cViewPr varScale="1">
        <p:scale>
          <a:sx n="74" d="100"/>
          <a:sy n="74" d="100"/>
        </p:scale>
        <p:origin x="184" y="8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tr-TR" smtClean="0"/>
              <a:t>Ana metin stillerini düzenlemek için tıklayın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Açıklama Yazı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çıklama Yazı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Resmi yer tutucuya sürükleyin veya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Ana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tr-TR" smtClean="0"/>
              <a:t>Ana metin stillerini düzenlemek için tıklayın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9/24/18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tiff"/><Relationship Id="rId3" Type="http://schemas.openxmlformats.org/officeDocument/2006/relationships/image" Target="../media/image2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tiff"/><Relationship Id="rId3" Type="http://schemas.openxmlformats.org/officeDocument/2006/relationships/image" Target="../media/image4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Sağlık bilimleri fakültesi</a:t>
            </a:r>
            <a:endParaRPr lang="tr-TR" dirty="0"/>
          </a:p>
        </p:txBody>
      </p:sp>
      <p:sp>
        <p:nvSpPr>
          <p:cNvPr id="3" name="Alt Konu Başlığı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Hukukun Temel Kavramları </a:t>
            </a:r>
            <a:endParaRPr lang="tr-TR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212" y="313560"/>
            <a:ext cx="2081671" cy="2081671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9785" y="313560"/>
            <a:ext cx="2145227" cy="20812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99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493830"/>
            <a:ext cx="8534400" cy="1507067"/>
          </a:xfrm>
        </p:spPr>
        <p:txBody>
          <a:bodyPr/>
          <a:lstStyle/>
          <a:p>
            <a:r>
              <a:rPr lang="tr-TR" dirty="0" err="1" smtClean="0"/>
              <a:t>IIı</a:t>
            </a:r>
            <a:r>
              <a:rPr lang="tr-TR" dirty="0" smtClean="0"/>
              <a:t>. </a:t>
            </a:r>
            <a:r>
              <a:rPr lang="tr-TR"/>
              <a:t>bölüm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96620" y="2551922"/>
            <a:ext cx="8534400" cy="3615267"/>
          </a:xfrm>
        </p:spPr>
        <p:txBody>
          <a:bodyPr/>
          <a:lstStyle/>
          <a:p>
            <a:pPr marL="0" indent="0" defTabSz="914400">
              <a:spcBef>
                <a:spcPts val="0"/>
              </a:spcBef>
              <a:spcAft>
                <a:spcPts val="0"/>
              </a:spcAft>
              <a:buClrTx/>
              <a:buSzTx/>
              <a:buNone/>
            </a:pPr>
            <a:r>
              <a:rPr lang="tr-TR" dirty="0"/>
              <a:t>TOPLUM HAYATINI DÜZENLEYEN KURALLAR </a:t>
            </a:r>
            <a:r>
              <a:rPr lang="mr-IN" dirty="0"/>
              <a:t>–</a:t>
            </a:r>
            <a:r>
              <a:rPr lang="tr-TR" dirty="0"/>
              <a:t> </a:t>
            </a:r>
            <a:r>
              <a:rPr lang="tr-TR" dirty="0" smtClean="0"/>
              <a:t>2. </a:t>
            </a:r>
            <a:r>
              <a:rPr lang="tr-TR" dirty="0"/>
              <a:t>BÖLÜM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(HUKUK)</a:t>
            </a:r>
          </a:p>
        </p:txBody>
      </p:sp>
    </p:spTree>
    <p:extLst>
      <p:ext uri="{BB962C8B-B14F-4D97-AF65-F5344CB8AC3E}">
        <p14:creationId xmlns:p14="http://schemas.microsoft.com/office/powerpoint/2010/main" val="1176261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451359"/>
            <a:ext cx="8534400" cy="1507067"/>
          </a:xfrm>
        </p:spPr>
        <p:txBody>
          <a:bodyPr/>
          <a:lstStyle/>
          <a:p>
            <a:r>
              <a:rPr lang="tr-TR" dirty="0" smtClean="0"/>
              <a:t>HUKUK KURALLARI</a:t>
            </a:r>
            <a:endParaRPr lang="tr-TR" dirty="0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4212" y="2536323"/>
            <a:ext cx="3276600" cy="2476500"/>
          </a:xfrm>
          <a:prstGeom prst="rect">
            <a:avLst/>
          </a:prstGeo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2257" y="2536323"/>
            <a:ext cx="4422321" cy="247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0927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363202"/>
            <a:ext cx="8534400" cy="1507067"/>
          </a:xfrm>
        </p:spPr>
        <p:txBody>
          <a:bodyPr/>
          <a:lstStyle/>
          <a:p>
            <a:r>
              <a:rPr lang="tr-TR" dirty="0" smtClean="0"/>
              <a:t>HUKUK KURALLARI</a:t>
            </a:r>
            <a:endParaRPr lang="tr-TR" dirty="0"/>
          </a:p>
        </p:txBody>
      </p:sp>
      <p:sp>
        <p:nvSpPr>
          <p:cNvPr id="5" name="İçerik Yer Tutucusu 4"/>
          <p:cNvSpPr>
            <a:spLocks noGrp="1"/>
          </p:cNvSpPr>
          <p:nvPr>
            <p:ph idx="1"/>
          </p:nvPr>
        </p:nvSpPr>
        <p:spPr>
          <a:xfrm>
            <a:off x="659297" y="1870269"/>
            <a:ext cx="8534400" cy="3615267"/>
          </a:xfrm>
        </p:spPr>
        <p:txBody>
          <a:bodyPr>
            <a:normAutofit fontScale="70000" lnSpcReduction="20000"/>
          </a:bodyPr>
          <a:lstStyle/>
          <a:p>
            <a:r>
              <a:rPr lang="tr-TR" dirty="0" smtClean="0"/>
              <a:t>Çağdaş̧ </a:t>
            </a:r>
            <a:r>
              <a:rPr lang="tr-TR" dirty="0"/>
              <a:t>toplumlarda </a:t>
            </a:r>
            <a:r>
              <a:rPr lang="tr-TR" dirty="0" smtClean="0"/>
              <a:t>çeşitli </a:t>
            </a:r>
            <a:r>
              <a:rPr lang="tr-TR" dirty="0"/>
              <a:t>toplumsal </a:t>
            </a:r>
            <a:r>
              <a:rPr lang="tr-TR" dirty="0" smtClean="0"/>
              <a:t>davranış̧ </a:t>
            </a:r>
            <a:r>
              <a:rPr lang="tr-TR" dirty="0"/>
              <a:t>kuralları arasında hukuk kuralları ayrı bir konum ve </a:t>
            </a:r>
            <a:r>
              <a:rPr lang="tr-TR" dirty="0" smtClean="0"/>
              <a:t>önemi </a:t>
            </a:r>
            <a:r>
              <a:rPr lang="tr-TR" dirty="0"/>
              <a:t>haizdir. Hukuk kuralları devlet otoritesi tarafından </a:t>
            </a:r>
            <a:r>
              <a:rPr lang="tr-TR" dirty="0" smtClean="0"/>
              <a:t>konulmuş̧ olduğu için </a:t>
            </a:r>
            <a:r>
              <a:rPr lang="tr-TR" dirty="0"/>
              <a:t>bu kuralların ardında devletin zorlayıcı </a:t>
            </a:r>
            <a:r>
              <a:rPr lang="tr-TR" dirty="0" smtClean="0"/>
              <a:t>gücü̈ </a:t>
            </a:r>
            <a:r>
              <a:rPr lang="tr-TR" dirty="0"/>
              <a:t>yer alır. Hukuk kurallarının </a:t>
            </a:r>
            <a:r>
              <a:rPr lang="tr-TR" dirty="0" smtClean="0"/>
              <a:t>güvencesi </a:t>
            </a:r>
            <a:r>
              <a:rPr lang="tr-TR" dirty="0"/>
              <a:t>devlet otoritesidir. </a:t>
            </a:r>
            <a:r>
              <a:rPr lang="tr-TR" dirty="0" smtClean="0"/>
              <a:t>Diğer </a:t>
            </a:r>
            <a:r>
              <a:rPr lang="tr-TR" dirty="0"/>
              <a:t>kural </a:t>
            </a:r>
            <a:r>
              <a:rPr lang="tr-TR" dirty="0" smtClean="0"/>
              <a:t>türlerine </a:t>
            </a:r>
            <a:r>
              <a:rPr lang="tr-TR" dirty="0"/>
              <a:t>uyulmaması durumunda bir yaptırım uygulanmazken hukuk kurallarına aykırı </a:t>
            </a:r>
            <a:r>
              <a:rPr lang="tr-TR" dirty="0" smtClean="0"/>
              <a:t>davranıldığında </a:t>
            </a:r>
            <a:r>
              <a:rPr lang="tr-TR" dirty="0"/>
              <a:t>devlet tarafından kuralı ihlal edene bir yaptırım uygulanır. </a:t>
            </a:r>
          </a:p>
          <a:p>
            <a:r>
              <a:rPr lang="tr-TR" dirty="0"/>
              <a:t>Hukuk kurallarının ayırt edici </a:t>
            </a:r>
            <a:r>
              <a:rPr lang="tr-TR" dirty="0" smtClean="0"/>
              <a:t>ögesi olan müeyyide-yaptırım </a:t>
            </a:r>
            <a:r>
              <a:rPr lang="tr-TR" dirty="0"/>
              <a:t>hukuk kuralının </a:t>
            </a:r>
            <a:r>
              <a:rPr lang="tr-TR" dirty="0" smtClean="0"/>
              <a:t>içerdiği buyruğun </a:t>
            </a:r>
            <a:r>
              <a:rPr lang="tr-TR" dirty="0"/>
              <a:t>(emir-yasak) yerine getirilmesini </a:t>
            </a:r>
            <a:r>
              <a:rPr lang="tr-TR" dirty="0" smtClean="0"/>
              <a:t>sağlayan </a:t>
            </a:r>
            <a:r>
              <a:rPr lang="tr-TR" dirty="0"/>
              <a:t>ve hukuk kuralına </a:t>
            </a:r>
            <a:r>
              <a:rPr lang="tr-TR" dirty="0" smtClean="0"/>
              <a:t>karşı </a:t>
            </a:r>
            <a:r>
              <a:rPr lang="tr-TR" dirty="0"/>
              <a:t>gelenler hakkında </a:t>
            </a:r>
            <a:r>
              <a:rPr lang="tr-TR" dirty="0" smtClean="0"/>
              <a:t>söz </a:t>
            </a:r>
            <a:r>
              <a:rPr lang="tr-TR" dirty="0"/>
              <a:t>konusu olup uygulanan hukuki sonucu ifade eder. </a:t>
            </a:r>
          </a:p>
          <a:p>
            <a:r>
              <a:rPr lang="tr-TR" dirty="0" smtClean="0"/>
              <a:t>Yaptırım-müeyyide</a:t>
            </a:r>
            <a:r>
              <a:rPr lang="tr-TR" dirty="0"/>
              <a:t>, “hukuk kuralının ihlaline tepki olarak </a:t>
            </a:r>
            <a:r>
              <a:rPr lang="tr-TR" dirty="0" smtClean="0"/>
              <a:t>gösterilen </a:t>
            </a:r>
            <a:r>
              <a:rPr lang="tr-TR" dirty="0"/>
              <a:t>ve devlet tarafından bizzat uygulanan cebir” olarak tanımlanır. Yaptırımlar hukuki ve cezai yaptırım </a:t>
            </a:r>
            <a:r>
              <a:rPr lang="tr-TR" dirty="0" smtClean="0"/>
              <a:t>biçimde </a:t>
            </a:r>
            <a:r>
              <a:rPr lang="tr-TR" dirty="0"/>
              <a:t>olabilir. Ceza yaptırımı idam cezası, hapis cezası, para cezası; hukuk yaptırımı </a:t>
            </a:r>
            <a:r>
              <a:rPr lang="tr-TR" dirty="0" smtClean="0"/>
              <a:t>iptal-geçersizlik</a:t>
            </a:r>
            <a:r>
              <a:rPr lang="tr-TR" dirty="0"/>
              <a:t>, tazminat gibi </a:t>
            </a:r>
            <a:r>
              <a:rPr lang="tr-TR" dirty="0" smtClean="0"/>
              <a:t>çeşitli türlerde </a:t>
            </a:r>
            <a:r>
              <a:rPr lang="tr-TR" dirty="0"/>
              <a:t>olabilir. </a:t>
            </a:r>
          </a:p>
          <a:p>
            <a:r>
              <a:rPr lang="tr-TR" dirty="0"/>
              <a:t>Toplumda bireylerin hukuk kurallarına riayet etmesini hukuk kuralının ihlali halinde uygulanacak yaptırımlar </a:t>
            </a:r>
            <a:r>
              <a:rPr lang="tr-TR" dirty="0" smtClean="0"/>
              <a:t>sağlar. Gerçekten </a:t>
            </a:r>
            <a:r>
              <a:rPr lang="tr-TR" dirty="0"/>
              <a:t>de devlet yetkili organları vasıtasıyla hukuk kuralını ihlal edenlere yaptırım uygulamak suretiyle toplumdaki bireyleri hukuk kuralına uymaya zorlar. Yaptırım ile </a:t>
            </a:r>
            <a:r>
              <a:rPr lang="tr-TR" dirty="0" smtClean="0"/>
              <a:t>karşılaşmak </a:t>
            </a:r>
            <a:r>
              <a:rPr lang="tr-TR" dirty="0"/>
              <a:t>istemeyen bireyler hukuk kurallarına uymak zorunda kalırlar. Yaptırıma sahip olmak hukuk kurallarını </a:t>
            </a:r>
            <a:r>
              <a:rPr lang="tr-TR" dirty="0" smtClean="0"/>
              <a:t>diğer </a:t>
            </a:r>
            <a:r>
              <a:rPr lang="tr-TR" dirty="0"/>
              <a:t>toplumsal </a:t>
            </a:r>
            <a:r>
              <a:rPr lang="tr-TR" dirty="0" smtClean="0"/>
              <a:t>davranış̧ </a:t>
            </a:r>
            <a:r>
              <a:rPr lang="tr-TR" dirty="0"/>
              <a:t>kurallarından </a:t>
            </a:r>
            <a:r>
              <a:rPr lang="tr-TR" dirty="0" smtClean="0"/>
              <a:t>üstün </a:t>
            </a:r>
            <a:r>
              <a:rPr lang="tr-TR" dirty="0"/>
              <a:t>kılar ve hukuk kurallarını en etkili toplumsal </a:t>
            </a:r>
            <a:r>
              <a:rPr lang="tr-TR" dirty="0" smtClean="0"/>
              <a:t>davranış̧ </a:t>
            </a:r>
            <a:r>
              <a:rPr lang="tr-TR" dirty="0"/>
              <a:t>kuralları haline getirir. </a:t>
            </a:r>
          </a:p>
        </p:txBody>
      </p:sp>
    </p:spTree>
    <p:extLst>
      <p:ext uri="{BB962C8B-B14F-4D97-AF65-F5344CB8AC3E}">
        <p14:creationId xmlns:p14="http://schemas.microsoft.com/office/powerpoint/2010/main" val="1497649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5252" y="461870"/>
            <a:ext cx="8534400" cy="1507067"/>
          </a:xfrm>
        </p:spPr>
        <p:txBody>
          <a:bodyPr/>
          <a:lstStyle/>
          <a:p>
            <a:r>
              <a:rPr lang="tr-TR" dirty="0" smtClean="0"/>
              <a:t>Hukuk kuralları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708352" y="2230820"/>
            <a:ext cx="8534400" cy="3615267"/>
          </a:xfrm>
        </p:spPr>
        <p:txBody>
          <a:bodyPr/>
          <a:lstStyle/>
          <a:p>
            <a:r>
              <a:rPr lang="tr-TR" dirty="0"/>
              <a:t>Yukarıdaki bilgiler </a:t>
            </a:r>
            <a:r>
              <a:rPr lang="tr-TR" dirty="0" smtClean="0"/>
              <a:t>özetlenerek </a:t>
            </a:r>
            <a:r>
              <a:rPr lang="tr-TR" dirty="0"/>
              <a:t>hukukun tanımı ş</a:t>
            </a:r>
            <a:r>
              <a:rPr lang="tr-TR" dirty="0" smtClean="0"/>
              <a:t>u şekilde </a:t>
            </a:r>
            <a:r>
              <a:rPr lang="tr-TR" dirty="0"/>
              <a:t>verilebilir: </a:t>
            </a:r>
            <a:r>
              <a:rPr lang="tr-TR" b="1" dirty="0"/>
              <a:t>Devletin yetkili organları tarafından konulmak suretiyle uygulamaya </a:t>
            </a:r>
            <a:r>
              <a:rPr lang="tr-TR" b="1" dirty="0" smtClean="0"/>
              <a:t>geçen, </a:t>
            </a:r>
            <a:r>
              <a:rPr lang="tr-TR" b="1" dirty="0"/>
              <a:t>toplumda insan </a:t>
            </a:r>
            <a:r>
              <a:rPr lang="tr-TR" b="1" dirty="0" smtClean="0"/>
              <a:t>ilişki </a:t>
            </a:r>
            <a:r>
              <a:rPr lang="tr-TR" b="1" dirty="0"/>
              <a:t>ve </a:t>
            </a:r>
            <a:r>
              <a:rPr lang="tr-TR" b="1" dirty="0" smtClean="0"/>
              <a:t>davranışlarının düzenlenmesi </a:t>
            </a:r>
            <a:r>
              <a:rPr lang="tr-TR" b="1" dirty="0"/>
              <a:t>suretiyle toplumsal </a:t>
            </a:r>
            <a:r>
              <a:rPr lang="tr-TR" b="1" dirty="0" smtClean="0"/>
              <a:t>düzenin sağlanmasını amaçlayan </a:t>
            </a:r>
            <a:r>
              <a:rPr lang="tr-TR" b="1" dirty="0"/>
              <a:t>ve bunlara uyulması devlet tarafından bizzat yaptırım uygulamak suretiyle zorla </a:t>
            </a:r>
            <a:r>
              <a:rPr lang="tr-TR" b="1" dirty="0" smtClean="0"/>
              <a:t>sağlanan </a:t>
            </a:r>
            <a:r>
              <a:rPr lang="tr-TR" b="1" dirty="0"/>
              <a:t>toplumsal </a:t>
            </a:r>
            <a:r>
              <a:rPr lang="tr-TR" b="1" dirty="0" smtClean="0"/>
              <a:t>davranış̧ </a:t>
            </a:r>
            <a:r>
              <a:rPr lang="tr-TR" b="1" dirty="0"/>
              <a:t>kuralları </a:t>
            </a:r>
            <a:r>
              <a:rPr lang="tr-TR" b="1" dirty="0" smtClean="0"/>
              <a:t>bütünüdür.</a:t>
            </a:r>
            <a:r>
              <a:rPr lang="tr-TR" dirty="0" smtClean="0"/>
              <a:t>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36196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461870"/>
            <a:ext cx="8534400" cy="1507067"/>
          </a:xfrm>
        </p:spPr>
        <p:txBody>
          <a:bodyPr/>
          <a:lstStyle/>
          <a:p>
            <a:r>
              <a:rPr lang="tr-TR" dirty="0" smtClean="0"/>
              <a:t>Hukuk kuralları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2" y="2167759"/>
            <a:ext cx="8534400" cy="3615267"/>
          </a:xfrm>
        </p:spPr>
        <p:txBody>
          <a:bodyPr/>
          <a:lstStyle/>
          <a:p>
            <a:r>
              <a:rPr lang="tr-TR" dirty="0"/>
              <a:t>Hukuk kurallarının </a:t>
            </a:r>
            <a:r>
              <a:rPr lang="tr-TR" dirty="0" smtClean="0"/>
              <a:t>yöneldiği </a:t>
            </a:r>
            <a:r>
              <a:rPr lang="tr-TR" dirty="0"/>
              <a:t>hedef adaleti </a:t>
            </a:r>
            <a:r>
              <a:rPr lang="tr-TR" dirty="0" smtClean="0"/>
              <a:t>gerçekleştirmektir. </a:t>
            </a:r>
            <a:r>
              <a:rPr lang="tr-TR" dirty="0"/>
              <a:t>Adalet hukuk kuralının </a:t>
            </a:r>
            <a:r>
              <a:rPr lang="tr-TR" dirty="0" smtClean="0"/>
              <a:t>yönelmiş̧ olduğu amaçtır. </a:t>
            </a:r>
            <a:r>
              <a:rPr lang="tr-TR" dirty="0"/>
              <a:t>Adalet haklılık, hakka uygunluk anlamına gelir. Hak ise </a:t>
            </a:r>
            <a:r>
              <a:rPr lang="tr-TR" dirty="0" smtClean="0"/>
              <a:t>doğruluk, ölçülülük </a:t>
            </a:r>
            <a:r>
              <a:rPr lang="tr-TR" dirty="0"/>
              <a:t>ve </a:t>
            </a:r>
            <a:r>
              <a:rPr lang="tr-TR" dirty="0" smtClean="0"/>
              <a:t>gerçeğe </a:t>
            </a:r>
            <a:r>
              <a:rPr lang="tr-TR" dirty="0"/>
              <a:t>uygunluk demektir. Buradan da </a:t>
            </a:r>
            <a:r>
              <a:rPr lang="tr-TR" dirty="0" smtClean="0"/>
              <a:t>anlaşılacağı üzere </a:t>
            </a:r>
            <a:r>
              <a:rPr lang="tr-TR" dirty="0"/>
              <a:t>hukuk kuralları toplumda bireyler arasından meydana gelecek </a:t>
            </a:r>
            <a:r>
              <a:rPr lang="tr-TR" dirty="0" smtClean="0"/>
              <a:t>çıkar çatışmaları için gerçekçi, doğru </a:t>
            </a:r>
            <a:r>
              <a:rPr lang="tr-TR" dirty="0"/>
              <a:t>ve </a:t>
            </a:r>
            <a:r>
              <a:rPr lang="tr-TR" dirty="0" smtClean="0"/>
              <a:t>ölçülü </a:t>
            </a:r>
            <a:r>
              <a:rPr lang="tr-TR" dirty="0"/>
              <a:t>bir </a:t>
            </a:r>
            <a:r>
              <a:rPr lang="tr-TR" dirty="0" smtClean="0"/>
              <a:t>çözüm sunabilmeli</a:t>
            </a:r>
            <a:r>
              <a:rPr lang="tr-TR" dirty="0"/>
              <a:t>, hukuk kuralları </a:t>
            </a:r>
            <a:r>
              <a:rPr lang="tr-TR" dirty="0" smtClean="0"/>
              <a:t>bütününün oluşturduğu düzen </a:t>
            </a:r>
            <a:r>
              <a:rPr lang="tr-TR" dirty="0"/>
              <a:t>olarak hukuk </a:t>
            </a:r>
            <a:r>
              <a:rPr lang="tr-TR" dirty="0" smtClean="0"/>
              <a:t>düzeni </a:t>
            </a:r>
            <a:r>
              <a:rPr lang="tr-TR" dirty="0"/>
              <a:t>de aynı </a:t>
            </a:r>
            <a:r>
              <a:rPr lang="tr-TR" dirty="0" smtClean="0"/>
              <a:t>niteliği taşımalıdır. Böyle </a:t>
            </a:r>
            <a:r>
              <a:rPr lang="tr-TR" dirty="0"/>
              <a:t>bir </a:t>
            </a:r>
            <a:r>
              <a:rPr lang="tr-TR" dirty="0" smtClean="0"/>
              <a:t>düzende </a:t>
            </a:r>
            <a:r>
              <a:rPr lang="tr-TR" dirty="0"/>
              <a:t>bireylerin hukuk kurallarına uyması </a:t>
            </a:r>
            <a:r>
              <a:rPr lang="tr-TR" dirty="0" smtClean="0"/>
              <a:t>kendiliğinden </a:t>
            </a:r>
            <a:r>
              <a:rPr lang="tr-TR" dirty="0"/>
              <a:t>cebir ve yaptırım uygulanmaksızın </a:t>
            </a:r>
            <a:r>
              <a:rPr lang="tr-TR" dirty="0" smtClean="0"/>
              <a:t>gerçekleşebilir. Böylece </a:t>
            </a:r>
            <a:r>
              <a:rPr lang="tr-TR" dirty="0"/>
              <a:t>toplumda </a:t>
            </a:r>
            <a:r>
              <a:rPr lang="tr-TR" dirty="0" smtClean="0"/>
              <a:t>barış̧ </a:t>
            </a:r>
            <a:r>
              <a:rPr lang="tr-TR" dirty="0"/>
              <a:t>daha etkili </a:t>
            </a:r>
            <a:r>
              <a:rPr lang="tr-TR" dirty="0" smtClean="0"/>
              <a:t>bicimde </a:t>
            </a:r>
            <a:r>
              <a:rPr lang="tr-TR" dirty="0"/>
              <a:t>kurulur ve daha kalıcı olarak </a:t>
            </a:r>
            <a:r>
              <a:rPr lang="tr-TR" dirty="0" smtClean="0"/>
              <a:t>sağlanır.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362429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74741" y="356766"/>
            <a:ext cx="8534400" cy="1507067"/>
          </a:xfrm>
        </p:spPr>
        <p:txBody>
          <a:bodyPr/>
          <a:lstStyle/>
          <a:p>
            <a:r>
              <a:rPr lang="tr-TR" dirty="0" smtClean="0"/>
              <a:t>Hukukun amaçları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74741" y="2325414"/>
            <a:ext cx="8534400" cy="3615267"/>
          </a:xfrm>
        </p:spPr>
        <p:txBody>
          <a:bodyPr/>
          <a:lstStyle/>
          <a:p>
            <a:r>
              <a:rPr lang="tr-TR" dirty="0" smtClean="0"/>
              <a:t>Dirlik ve düzeni sağlama</a:t>
            </a:r>
          </a:p>
          <a:p>
            <a:r>
              <a:rPr lang="tr-TR" dirty="0" smtClean="0"/>
              <a:t>Hukuki güvenliği sağlama</a:t>
            </a:r>
          </a:p>
          <a:p>
            <a:r>
              <a:rPr lang="tr-TR" dirty="0" smtClean="0"/>
              <a:t>Adaleti sağlama</a:t>
            </a:r>
          </a:p>
          <a:p>
            <a:r>
              <a:rPr lang="tr-TR" dirty="0" smtClean="0"/>
              <a:t>Toplumun gereksinimlerini sağlama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086826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84212" y="377788"/>
            <a:ext cx="8534400" cy="1507067"/>
          </a:xfrm>
        </p:spPr>
        <p:txBody>
          <a:bodyPr/>
          <a:lstStyle/>
          <a:p>
            <a:r>
              <a:rPr lang="tr-TR" dirty="0" smtClean="0"/>
              <a:t>Hukukun çeşitli anlamları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4212" y="2052145"/>
            <a:ext cx="8534400" cy="3615267"/>
          </a:xfrm>
        </p:spPr>
        <p:txBody>
          <a:bodyPr/>
          <a:lstStyle/>
          <a:p>
            <a:r>
              <a:rPr lang="tr-TR" dirty="0"/>
              <a:t>Pozitif hukuk (dogmatik hukuk): Belirli bir zamanda belirli bir toplumda </a:t>
            </a:r>
            <a:r>
              <a:rPr lang="tr-TR" dirty="0" smtClean="0"/>
              <a:t>yürürlükte </a:t>
            </a:r>
            <a:r>
              <a:rPr lang="tr-TR" dirty="0"/>
              <a:t>olan hukuk kurallarıdır. </a:t>
            </a:r>
          </a:p>
          <a:p>
            <a:r>
              <a:rPr lang="tr-TR" dirty="0" smtClean="0"/>
              <a:t>Mevzu </a:t>
            </a:r>
            <a:r>
              <a:rPr lang="tr-TR" dirty="0"/>
              <a:t>hukuk: Belirli bir zamanda belirli bir toplumda yürürlükte </a:t>
            </a:r>
            <a:r>
              <a:rPr lang="tr-TR" dirty="0" smtClean="0"/>
              <a:t> olan </a:t>
            </a:r>
            <a:r>
              <a:rPr lang="tr-TR" dirty="0"/>
              <a:t>yazılı hukuk kurallarıdır. </a:t>
            </a:r>
          </a:p>
          <a:p>
            <a:r>
              <a:rPr lang="tr-TR" dirty="0"/>
              <a:t>Tabii hukuk (ideal hukuk): Toplumun </a:t>
            </a:r>
            <a:r>
              <a:rPr lang="tr-TR" dirty="0" smtClean="0"/>
              <a:t>ihtiyaçları göz önünde </a:t>
            </a:r>
            <a:r>
              <a:rPr lang="tr-TR" dirty="0"/>
              <a:t>bulundurularak akıl yoluyla </a:t>
            </a:r>
            <a:r>
              <a:rPr lang="tr-TR" dirty="0" smtClean="0"/>
              <a:t>ulaşılabilen </a:t>
            </a:r>
            <a:r>
              <a:rPr lang="tr-TR" dirty="0"/>
              <a:t>ve adalet fikrine dayanan kurallardır. Toplumdaki olması gereken hukuku ifade eder. </a:t>
            </a:r>
          </a:p>
          <a:p>
            <a:r>
              <a:rPr lang="tr-TR" dirty="0"/>
              <a:t>Tarihi </a:t>
            </a:r>
            <a:r>
              <a:rPr lang="tr-TR" dirty="0" smtClean="0"/>
              <a:t>hukuk:   </a:t>
            </a:r>
            <a:r>
              <a:rPr lang="tr-TR" smtClean="0"/>
              <a:t>Yürürlükten kalkmış̧ </a:t>
            </a:r>
            <a:r>
              <a:rPr lang="tr-TR" dirty="0"/>
              <a:t>olan hukuktur.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52058572"/>
      </p:ext>
    </p:extLst>
  </p:cSld>
  <p:clrMapOvr>
    <a:masterClrMapping/>
  </p:clrMapOvr>
</p:sld>
</file>

<file path=ppt/theme/theme1.xml><?xml version="1.0" encoding="utf-8"?>
<a:theme xmlns:a="http://schemas.openxmlformats.org/drawingml/2006/main" name="Dilim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Dilim</Template>
  <TotalTime>17</TotalTime>
  <Words>469</Words>
  <Application>Microsoft Macintosh PowerPoint</Application>
  <PresentationFormat>Geniş Ekran</PresentationFormat>
  <Paragraphs>25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Century Gothic</vt:lpstr>
      <vt:lpstr>Mangal</vt:lpstr>
      <vt:lpstr>Wingdings 3</vt:lpstr>
      <vt:lpstr>Dilim</vt:lpstr>
      <vt:lpstr>Sağlık bilimleri fakültesi</vt:lpstr>
      <vt:lpstr>IIı. bölüm</vt:lpstr>
      <vt:lpstr>HUKUK KURALLARI</vt:lpstr>
      <vt:lpstr>HUKUK KURALLARI</vt:lpstr>
      <vt:lpstr>Hukuk kuralları</vt:lpstr>
      <vt:lpstr>Hukuk kuralları</vt:lpstr>
      <vt:lpstr>Hukukun amaçları</vt:lpstr>
      <vt:lpstr>Hukukun çeşitli anlamları</vt:lpstr>
    </vt:vector>
  </TitlesOfParts>
  <Company/>
  <LinksUpToDate>false</LinksUpToDate>
  <SharedDoc>false</SharedDoc>
  <HyperlinksChanged>false</HyperlinksChanged>
  <AppVersion>15.0033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Sağlık bilimleri fakültesi</dc:title>
  <dc:creator>Tuğçe ORAL</dc:creator>
  <cp:lastModifiedBy>Tuğçe ORAL</cp:lastModifiedBy>
  <cp:revision>3</cp:revision>
  <dcterms:created xsi:type="dcterms:W3CDTF">2018-09-23T12:25:28Z</dcterms:created>
  <dcterms:modified xsi:type="dcterms:W3CDTF">2018-09-24T07:33:45Z</dcterms:modified>
</cp:coreProperties>
</file>