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3" r:id="rId3"/>
    <p:sldMasterId id="2147483671" r:id="rId4"/>
  </p:sldMasterIdLst>
  <p:notesMasterIdLst>
    <p:notesMasterId r:id="rId53"/>
  </p:notesMasterIdLst>
  <p:sldIdLst>
    <p:sldId id="256" r:id="rId5"/>
    <p:sldId id="280" r:id="rId6"/>
    <p:sldId id="281" r:id="rId7"/>
    <p:sldId id="258" r:id="rId8"/>
    <p:sldId id="259" r:id="rId9"/>
    <p:sldId id="283" r:id="rId10"/>
    <p:sldId id="288" r:id="rId11"/>
    <p:sldId id="289" r:id="rId12"/>
    <p:sldId id="284" r:id="rId13"/>
    <p:sldId id="285" r:id="rId14"/>
    <p:sldId id="286" r:id="rId15"/>
    <p:sldId id="287" r:id="rId16"/>
    <p:sldId id="290" r:id="rId17"/>
    <p:sldId id="291" r:id="rId18"/>
    <p:sldId id="292" r:id="rId19"/>
    <p:sldId id="293" r:id="rId20"/>
    <p:sldId id="294" r:id="rId21"/>
    <p:sldId id="297" r:id="rId22"/>
    <p:sldId id="296" r:id="rId23"/>
    <p:sldId id="306" r:id="rId24"/>
    <p:sldId id="307" r:id="rId25"/>
    <p:sldId id="308" r:id="rId26"/>
    <p:sldId id="309" r:id="rId27"/>
    <p:sldId id="260" r:id="rId28"/>
    <p:sldId id="277" r:id="rId29"/>
    <p:sldId id="261" r:id="rId30"/>
    <p:sldId id="274" r:id="rId31"/>
    <p:sldId id="275" r:id="rId32"/>
    <p:sldId id="262" r:id="rId33"/>
    <p:sldId id="263" r:id="rId34"/>
    <p:sldId id="304" r:id="rId35"/>
    <p:sldId id="303" r:id="rId36"/>
    <p:sldId id="299" r:id="rId37"/>
    <p:sldId id="300" r:id="rId38"/>
    <p:sldId id="301" r:id="rId39"/>
    <p:sldId id="302" r:id="rId40"/>
    <p:sldId id="279" r:id="rId41"/>
    <p:sldId id="265" r:id="rId42"/>
    <p:sldId id="266" r:id="rId43"/>
    <p:sldId id="305" r:id="rId44"/>
    <p:sldId id="310" r:id="rId45"/>
    <p:sldId id="268" r:id="rId46"/>
    <p:sldId id="269" r:id="rId47"/>
    <p:sldId id="270" r:id="rId48"/>
    <p:sldId id="272" r:id="rId49"/>
    <p:sldId id="282" r:id="rId50"/>
    <p:sldId id="311" r:id="rId51"/>
    <p:sldId id="29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18" autoAdjust="0"/>
  </p:normalViewPr>
  <p:slideViewPr>
    <p:cSldViewPr snapToGrid="0" snapToObjects="1">
      <p:cViewPr varScale="1">
        <p:scale>
          <a:sx n="67" d="100"/>
          <a:sy n="67" d="100"/>
        </p:scale>
        <p:origin x="147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24973-FDC6-8448-9EC2-B0D1A64E9C46}" type="datetimeFigureOut">
              <a:rPr lang="en-US" smtClean="0"/>
              <a:t>3/27/2020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52677-47BB-CC44-926F-6E5464E87BC3}" type="slidenum">
              <a:rPr lang="en-US" smtClean="0"/>
              <a:t>‹#›</a:t>
            </a:fld>
            <a:endParaRPr lang="en-US"/>
          </a:p>
        </p:txBody>
      </p:sp>
    </p:spTree>
    <p:extLst>
      <p:ext uri="{BB962C8B-B14F-4D97-AF65-F5344CB8AC3E}">
        <p14:creationId xmlns:p14="http://schemas.microsoft.com/office/powerpoint/2010/main" val="42423731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7553" eaLnBrk="0" hangingPunct="0">
              <a:defRPr sz="3500">
                <a:solidFill>
                  <a:srgbClr val="4D4D4D"/>
                </a:solidFill>
                <a:latin typeface="Verdana" charset="0"/>
                <a:ea typeface="ＭＳ Ｐゴシック" charset="0"/>
              </a:defRPr>
            </a:lvl1pPr>
            <a:lvl2pPr marL="729057" indent="-280406" defTabSz="917553" eaLnBrk="0" hangingPunct="0">
              <a:defRPr sz="3500">
                <a:solidFill>
                  <a:srgbClr val="4D4D4D"/>
                </a:solidFill>
                <a:latin typeface="Verdana" charset="0"/>
                <a:ea typeface="ＭＳ Ｐゴシック" charset="0"/>
              </a:defRPr>
            </a:lvl2pPr>
            <a:lvl3pPr marL="1121626" indent="-224325" defTabSz="917553" eaLnBrk="0" hangingPunct="0">
              <a:defRPr sz="3500">
                <a:solidFill>
                  <a:srgbClr val="4D4D4D"/>
                </a:solidFill>
                <a:latin typeface="Verdana" charset="0"/>
                <a:ea typeface="ＭＳ Ｐゴシック" charset="0"/>
              </a:defRPr>
            </a:lvl3pPr>
            <a:lvl4pPr marL="1570276" indent="-224325" defTabSz="917553" eaLnBrk="0" hangingPunct="0">
              <a:defRPr sz="3500">
                <a:solidFill>
                  <a:srgbClr val="4D4D4D"/>
                </a:solidFill>
                <a:latin typeface="Verdana" charset="0"/>
                <a:ea typeface="ＭＳ Ｐゴシック" charset="0"/>
              </a:defRPr>
            </a:lvl4pPr>
            <a:lvl5pPr marL="2018927" indent="-224325" defTabSz="917553" eaLnBrk="0" hangingPunct="0">
              <a:defRPr sz="3500">
                <a:solidFill>
                  <a:srgbClr val="4D4D4D"/>
                </a:solidFill>
                <a:latin typeface="Verdana" charset="0"/>
                <a:ea typeface="ＭＳ Ｐゴシック" charset="0"/>
              </a:defRPr>
            </a:lvl5pPr>
            <a:lvl6pPr marL="2467577" indent="-224325" defTabSz="917553" eaLnBrk="0" fontAlgn="base" hangingPunct="0">
              <a:spcBef>
                <a:spcPct val="0"/>
              </a:spcBef>
              <a:spcAft>
                <a:spcPct val="0"/>
              </a:spcAft>
              <a:defRPr sz="3500">
                <a:solidFill>
                  <a:srgbClr val="4D4D4D"/>
                </a:solidFill>
                <a:latin typeface="Verdana" charset="0"/>
                <a:ea typeface="ＭＳ Ｐゴシック" charset="0"/>
              </a:defRPr>
            </a:lvl6pPr>
            <a:lvl7pPr marL="2916227" indent="-224325" defTabSz="917553" eaLnBrk="0" fontAlgn="base" hangingPunct="0">
              <a:spcBef>
                <a:spcPct val="0"/>
              </a:spcBef>
              <a:spcAft>
                <a:spcPct val="0"/>
              </a:spcAft>
              <a:defRPr sz="3500">
                <a:solidFill>
                  <a:srgbClr val="4D4D4D"/>
                </a:solidFill>
                <a:latin typeface="Verdana" charset="0"/>
                <a:ea typeface="ＭＳ Ｐゴシック" charset="0"/>
              </a:defRPr>
            </a:lvl7pPr>
            <a:lvl8pPr marL="3364878" indent="-224325" defTabSz="917553" eaLnBrk="0" fontAlgn="base" hangingPunct="0">
              <a:spcBef>
                <a:spcPct val="0"/>
              </a:spcBef>
              <a:spcAft>
                <a:spcPct val="0"/>
              </a:spcAft>
              <a:defRPr sz="3500">
                <a:solidFill>
                  <a:srgbClr val="4D4D4D"/>
                </a:solidFill>
                <a:latin typeface="Verdana" charset="0"/>
                <a:ea typeface="ＭＳ Ｐゴシック" charset="0"/>
              </a:defRPr>
            </a:lvl8pPr>
            <a:lvl9pPr marL="3813528" indent="-224325" defTabSz="917553" eaLnBrk="0" fontAlgn="base" hangingPunct="0">
              <a:spcBef>
                <a:spcPct val="0"/>
              </a:spcBef>
              <a:spcAft>
                <a:spcPct val="0"/>
              </a:spcAft>
              <a:defRPr sz="3500">
                <a:solidFill>
                  <a:srgbClr val="4D4D4D"/>
                </a:solidFill>
                <a:latin typeface="Verdana" charset="0"/>
                <a:ea typeface="ＭＳ Ｐゴシック" charset="0"/>
              </a:defRPr>
            </a:lvl9pPr>
          </a:lstStyle>
          <a:p>
            <a:fld id="{EDBA74BF-1D40-D04F-82DE-8F9ADFD8D7D6}" type="slidenum">
              <a:rPr lang="en-US" sz="1200">
                <a:solidFill>
                  <a:schemeClr val="tx1"/>
                </a:solidFill>
                <a:latin typeface="Times New Roman" charset="0"/>
              </a:rPr>
              <a:pPr/>
              <a:t>14</a:t>
            </a:fld>
            <a:endParaRPr lang="en-US" sz="1200">
              <a:solidFill>
                <a:schemeClr val="tx1"/>
              </a:solidFill>
              <a:latin typeface="Times New Roman"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atin typeface="Myriad Web Pro" charset="0"/>
              </a:rPr>
              <a:t>Sugar-sweetened beverages (SSBs) are the largest source of added sugar and an important contributor of calories in the U.S. diet (8). High consumption of SSBs has been associated with obesity.  Many longitudinal studies, but not all, have shown an association between SSBs and various measures of increased body fat (9-16).  SSBs also tend to have few, if any, nutrients.  SSBs include: soft drinks (soda or pop), fruit drinks, sports drinks, tea and coffee drinks, energy drinks, sweetened milk or milk alternatives, and any other beverages to which sugar, typically high fructose corn syrup or sucrose (table sugar), has been added. </a:t>
            </a:r>
          </a:p>
          <a:p>
            <a:pPr>
              <a:buFontTx/>
              <a:buChar char="•"/>
            </a:pPr>
            <a:endParaRPr lang="en-US">
              <a:latin typeface="Myriad Web Pro" charset="0"/>
            </a:endParaRPr>
          </a:p>
          <a:p>
            <a:pPr>
              <a:buFontTx/>
              <a:buChar char="•"/>
            </a:pPr>
            <a:r>
              <a:rPr lang="en-US">
                <a:latin typeface="Myriad Web Pro" charset="0"/>
              </a:rPr>
              <a:t> Fruits and vegetables, as part of a healthy diet, are important for optimal child growth, weight management, and chronic disease prevention.  Fewer than 1 in 10 American adolescents and adults consume recommended amounts of fruits &amp; vegetables (17)</a:t>
            </a:r>
          </a:p>
          <a:p>
            <a:endParaRPr lang="en-US">
              <a:latin typeface="Myriad Web Pro" charset="0"/>
            </a:endParaRPr>
          </a:p>
          <a:p>
            <a:r>
              <a:rPr lang="en-US" u="sng">
                <a:latin typeface="Myriad Web Pro" charset="0"/>
              </a:rPr>
              <a:t>Additional Presenter Information: </a:t>
            </a:r>
            <a:r>
              <a:rPr lang="en-US">
                <a:latin typeface="Myriad Web Pro" charset="0"/>
              </a:rPr>
              <a:t>For state specific information on fruit and vegetable consumption patterns and policy &amp; environmental supports, please see CDC</a:t>
            </a:r>
            <a:r>
              <a:rPr lang="ja-JP" altLang="en-US">
                <a:latin typeface="Myriad Web Pro" charset="0"/>
              </a:rPr>
              <a:t>’</a:t>
            </a:r>
            <a:r>
              <a:rPr lang="en-US">
                <a:latin typeface="Myriad Web Pro" charset="0"/>
              </a:rPr>
              <a:t>s </a:t>
            </a:r>
            <a:r>
              <a:rPr lang="en-US" i="1">
                <a:latin typeface="Myriad Web Pro" charset="0"/>
              </a:rPr>
              <a:t>2009 State Indicator Report on Fruits and Vegetables</a:t>
            </a:r>
            <a:r>
              <a:rPr lang="en-US">
                <a:latin typeface="Myriad Web Pro" charset="0"/>
              </a:rPr>
              <a:t>, available at:  http://www.fruitsandveggiesmatter.gov/health_professionals/statereport.html </a:t>
            </a:r>
          </a:p>
          <a:p>
            <a:endParaRPr lang="en-US" sz="100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7553" eaLnBrk="0" hangingPunct="0">
              <a:defRPr sz="3500">
                <a:solidFill>
                  <a:srgbClr val="4D4D4D"/>
                </a:solidFill>
                <a:latin typeface="Verdana" charset="0"/>
                <a:ea typeface="ＭＳ Ｐゴシック" charset="0"/>
              </a:defRPr>
            </a:lvl1pPr>
            <a:lvl2pPr marL="729057" indent="-280406" defTabSz="917553" eaLnBrk="0" hangingPunct="0">
              <a:defRPr sz="3500">
                <a:solidFill>
                  <a:srgbClr val="4D4D4D"/>
                </a:solidFill>
                <a:latin typeface="Verdana" charset="0"/>
                <a:ea typeface="ＭＳ Ｐゴシック" charset="0"/>
              </a:defRPr>
            </a:lvl2pPr>
            <a:lvl3pPr marL="1121626" indent="-224325" defTabSz="917553" eaLnBrk="0" hangingPunct="0">
              <a:defRPr sz="3500">
                <a:solidFill>
                  <a:srgbClr val="4D4D4D"/>
                </a:solidFill>
                <a:latin typeface="Verdana" charset="0"/>
                <a:ea typeface="ＭＳ Ｐゴシック" charset="0"/>
              </a:defRPr>
            </a:lvl3pPr>
            <a:lvl4pPr marL="1570276" indent="-224325" defTabSz="917553" eaLnBrk="0" hangingPunct="0">
              <a:defRPr sz="3500">
                <a:solidFill>
                  <a:srgbClr val="4D4D4D"/>
                </a:solidFill>
                <a:latin typeface="Verdana" charset="0"/>
                <a:ea typeface="ＭＳ Ｐゴシック" charset="0"/>
              </a:defRPr>
            </a:lvl4pPr>
            <a:lvl5pPr marL="2018927" indent="-224325" defTabSz="917553" eaLnBrk="0" hangingPunct="0">
              <a:defRPr sz="3500">
                <a:solidFill>
                  <a:srgbClr val="4D4D4D"/>
                </a:solidFill>
                <a:latin typeface="Verdana" charset="0"/>
                <a:ea typeface="ＭＳ Ｐゴシック" charset="0"/>
              </a:defRPr>
            </a:lvl5pPr>
            <a:lvl6pPr marL="2467577" indent="-224325" defTabSz="917553" eaLnBrk="0" fontAlgn="base" hangingPunct="0">
              <a:spcBef>
                <a:spcPct val="0"/>
              </a:spcBef>
              <a:spcAft>
                <a:spcPct val="0"/>
              </a:spcAft>
              <a:defRPr sz="3500">
                <a:solidFill>
                  <a:srgbClr val="4D4D4D"/>
                </a:solidFill>
                <a:latin typeface="Verdana" charset="0"/>
                <a:ea typeface="ＭＳ Ｐゴシック" charset="0"/>
              </a:defRPr>
            </a:lvl6pPr>
            <a:lvl7pPr marL="2916227" indent="-224325" defTabSz="917553" eaLnBrk="0" fontAlgn="base" hangingPunct="0">
              <a:spcBef>
                <a:spcPct val="0"/>
              </a:spcBef>
              <a:spcAft>
                <a:spcPct val="0"/>
              </a:spcAft>
              <a:defRPr sz="3500">
                <a:solidFill>
                  <a:srgbClr val="4D4D4D"/>
                </a:solidFill>
                <a:latin typeface="Verdana" charset="0"/>
                <a:ea typeface="ＭＳ Ｐゴシック" charset="0"/>
              </a:defRPr>
            </a:lvl7pPr>
            <a:lvl8pPr marL="3364878" indent="-224325" defTabSz="917553" eaLnBrk="0" fontAlgn="base" hangingPunct="0">
              <a:spcBef>
                <a:spcPct val="0"/>
              </a:spcBef>
              <a:spcAft>
                <a:spcPct val="0"/>
              </a:spcAft>
              <a:defRPr sz="3500">
                <a:solidFill>
                  <a:srgbClr val="4D4D4D"/>
                </a:solidFill>
                <a:latin typeface="Verdana" charset="0"/>
                <a:ea typeface="ＭＳ Ｐゴシック" charset="0"/>
              </a:defRPr>
            </a:lvl8pPr>
            <a:lvl9pPr marL="3813528" indent="-224325" defTabSz="917553" eaLnBrk="0" fontAlgn="base" hangingPunct="0">
              <a:spcBef>
                <a:spcPct val="0"/>
              </a:spcBef>
              <a:spcAft>
                <a:spcPct val="0"/>
              </a:spcAft>
              <a:defRPr sz="3500">
                <a:solidFill>
                  <a:srgbClr val="4D4D4D"/>
                </a:solidFill>
                <a:latin typeface="Verdana" charset="0"/>
                <a:ea typeface="ＭＳ Ｐゴシック" charset="0"/>
              </a:defRPr>
            </a:lvl9pPr>
          </a:lstStyle>
          <a:p>
            <a:fld id="{643437B4-DB41-D24C-B0FA-60138737F11D}" type="slidenum">
              <a:rPr lang="en-US" sz="1200">
                <a:solidFill>
                  <a:schemeClr val="tx1"/>
                </a:solidFill>
                <a:latin typeface="Times New Roman" charset="0"/>
              </a:rPr>
              <a:pPr/>
              <a:t>34</a:t>
            </a:fld>
            <a:endParaRPr lang="en-US" sz="1200">
              <a:solidFill>
                <a:schemeClr val="tx1"/>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7553" eaLnBrk="0" hangingPunct="0">
              <a:defRPr sz="3500">
                <a:solidFill>
                  <a:srgbClr val="4D4D4D"/>
                </a:solidFill>
                <a:latin typeface="Verdana" charset="0"/>
                <a:ea typeface="ＭＳ Ｐゴシック" charset="0"/>
              </a:defRPr>
            </a:lvl1pPr>
            <a:lvl2pPr marL="729057" indent="-280406" defTabSz="917553" eaLnBrk="0" hangingPunct="0">
              <a:defRPr sz="3500">
                <a:solidFill>
                  <a:srgbClr val="4D4D4D"/>
                </a:solidFill>
                <a:latin typeface="Verdana" charset="0"/>
                <a:ea typeface="ＭＳ Ｐゴシック" charset="0"/>
              </a:defRPr>
            </a:lvl2pPr>
            <a:lvl3pPr marL="1121626" indent="-224325" defTabSz="917553" eaLnBrk="0" hangingPunct="0">
              <a:defRPr sz="3500">
                <a:solidFill>
                  <a:srgbClr val="4D4D4D"/>
                </a:solidFill>
                <a:latin typeface="Verdana" charset="0"/>
                <a:ea typeface="ＭＳ Ｐゴシック" charset="0"/>
              </a:defRPr>
            </a:lvl3pPr>
            <a:lvl4pPr marL="1570276" indent="-224325" defTabSz="917553" eaLnBrk="0" hangingPunct="0">
              <a:defRPr sz="3500">
                <a:solidFill>
                  <a:srgbClr val="4D4D4D"/>
                </a:solidFill>
                <a:latin typeface="Verdana" charset="0"/>
                <a:ea typeface="ＭＳ Ｐゴシック" charset="0"/>
              </a:defRPr>
            </a:lvl4pPr>
            <a:lvl5pPr marL="2018927" indent="-224325" defTabSz="917553" eaLnBrk="0" hangingPunct="0">
              <a:defRPr sz="3500">
                <a:solidFill>
                  <a:srgbClr val="4D4D4D"/>
                </a:solidFill>
                <a:latin typeface="Verdana" charset="0"/>
                <a:ea typeface="ＭＳ Ｐゴシック" charset="0"/>
              </a:defRPr>
            </a:lvl5pPr>
            <a:lvl6pPr marL="2467577" indent="-224325" defTabSz="917553" eaLnBrk="0" fontAlgn="base" hangingPunct="0">
              <a:spcBef>
                <a:spcPct val="0"/>
              </a:spcBef>
              <a:spcAft>
                <a:spcPct val="0"/>
              </a:spcAft>
              <a:defRPr sz="3500">
                <a:solidFill>
                  <a:srgbClr val="4D4D4D"/>
                </a:solidFill>
                <a:latin typeface="Verdana" charset="0"/>
                <a:ea typeface="ＭＳ Ｐゴシック" charset="0"/>
              </a:defRPr>
            </a:lvl6pPr>
            <a:lvl7pPr marL="2916227" indent="-224325" defTabSz="917553" eaLnBrk="0" fontAlgn="base" hangingPunct="0">
              <a:spcBef>
                <a:spcPct val="0"/>
              </a:spcBef>
              <a:spcAft>
                <a:spcPct val="0"/>
              </a:spcAft>
              <a:defRPr sz="3500">
                <a:solidFill>
                  <a:srgbClr val="4D4D4D"/>
                </a:solidFill>
                <a:latin typeface="Verdana" charset="0"/>
                <a:ea typeface="ＭＳ Ｐゴシック" charset="0"/>
              </a:defRPr>
            </a:lvl7pPr>
            <a:lvl8pPr marL="3364878" indent="-224325" defTabSz="917553" eaLnBrk="0" fontAlgn="base" hangingPunct="0">
              <a:spcBef>
                <a:spcPct val="0"/>
              </a:spcBef>
              <a:spcAft>
                <a:spcPct val="0"/>
              </a:spcAft>
              <a:defRPr sz="3500">
                <a:solidFill>
                  <a:srgbClr val="4D4D4D"/>
                </a:solidFill>
                <a:latin typeface="Verdana" charset="0"/>
                <a:ea typeface="ＭＳ Ｐゴシック" charset="0"/>
              </a:defRPr>
            </a:lvl8pPr>
            <a:lvl9pPr marL="3813528" indent="-224325" defTabSz="917553" eaLnBrk="0" fontAlgn="base" hangingPunct="0">
              <a:spcBef>
                <a:spcPct val="0"/>
              </a:spcBef>
              <a:spcAft>
                <a:spcPct val="0"/>
              </a:spcAft>
              <a:defRPr sz="3500">
                <a:solidFill>
                  <a:srgbClr val="4D4D4D"/>
                </a:solidFill>
                <a:latin typeface="Verdana" charset="0"/>
                <a:ea typeface="ＭＳ Ｐゴシック" charset="0"/>
              </a:defRPr>
            </a:lvl9pPr>
          </a:lstStyle>
          <a:p>
            <a:fld id="{FE906A98-5A7A-D34A-83D0-2B9D18E2E344}" type="slidenum">
              <a:rPr lang="en-US" sz="1200">
                <a:solidFill>
                  <a:schemeClr val="tx1"/>
                </a:solidFill>
                <a:latin typeface="Times New Roman" charset="0"/>
              </a:rPr>
              <a:pPr/>
              <a:t>35</a:t>
            </a:fld>
            <a:endParaRPr lang="en-US" sz="1200">
              <a:solidFill>
                <a:schemeClr val="tx1"/>
              </a:solidFill>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7553" eaLnBrk="0" hangingPunct="0">
              <a:defRPr sz="3500">
                <a:solidFill>
                  <a:srgbClr val="4D4D4D"/>
                </a:solidFill>
                <a:latin typeface="Verdana" charset="0"/>
                <a:ea typeface="ＭＳ Ｐゴシック" charset="0"/>
              </a:defRPr>
            </a:lvl1pPr>
            <a:lvl2pPr marL="729057" indent="-280406" defTabSz="917553" eaLnBrk="0" hangingPunct="0">
              <a:defRPr sz="3500">
                <a:solidFill>
                  <a:srgbClr val="4D4D4D"/>
                </a:solidFill>
                <a:latin typeface="Verdana" charset="0"/>
                <a:ea typeface="ＭＳ Ｐゴシック" charset="0"/>
              </a:defRPr>
            </a:lvl2pPr>
            <a:lvl3pPr marL="1121626" indent="-224325" defTabSz="917553" eaLnBrk="0" hangingPunct="0">
              <a:defRPr sz="3500">
                <a:solidFill>
                  <a:srgbClr val="4D4D4D"/>
                </a:solidFill>
                <a:latin typeface="Verdana" charset="0"/>
                <a:ea typeface="ＭＳ Ｐゴシック" charset="0"/>
              </a:defRPr>
            </a:lvl3pPr>
            <a:lvl4pPr marL="1570276" indent="-224325" defTabSz="917553" eaLnBrk="0" hangingPunct="0">
              <a:defRPr sz="3500">
                <a:solidFill>
                  <a:srgbClr val="4D4D4D"/>
                </a:solidFill>
                <a:latin typeface="Verdana" charset="0"/>
                <a:ea typeface="ＭＳ Ｐゴシック" charset="0"/>
              </a:defRPr>
            </a:lvl4pPr>
            <a:lvl5pPr marL="2018927" indent="-224325" defTabSz="917553" eaLnBrk="0" hangingPunct="0">
              <a:defRPr sz="3500">
                <a:solidFill>
                  <a:srgbClr val="4D4D4D"/>
                </a:solidFill>
                <a:latin typeface="Verdana" charset="0"/>
                <a:ea typeface="ＭＳ Ｐゴシック" charset="0"/>
              </a:defRPr>
            </a:lvl5pPr>
            <a:lvl6pPr marL="2467577" indent="-224325" defTabSz="917553" eaLnBrk="0" fontAlgn="base" hangingPunct="0">
              <a:spcBef>
                <a:spcPct val="0"/>
              </a:spcBef>
              <a:spcAft>
                <a:spcPct val="0"/>
              </a:spcAft>
              <a:defRPr sz="3500">
                <a:solidFill>
                  <a:srgbClr val="4D4D4D"/>
                </a:solidFill>
                <a:latin typeface="Verdana" charset="0"/>
                <a:ea typeface="ＭＳ Ｐゴシック" charset="0"/>
              </a:defRPr>
            </a:lvl6pPr>
            <a:lvl7pPr marL="2916227" indent="-224325" defTabSz="917553" eaLnBrk="0" fontAlgn="base" hangingPunct="0">
              <a:spcBef>
                <a:spcPct val="0"/>
              </a:spcBef>
              <a:spcAft>
                <a:spcPct val="0"/>
              </a:spcAft>
              <a:defRPr sz="3500">
                <a:solidFill>
                  <a:srgbClr val="4D4D4D"/>
                </a:solidFill>
                <a:latin typeface="Verdana" charset="0"/>
                <a:ea typeface="ＭＳ Ｐゴシック" charset="0"/>
              </a:defRPr>
            </a:lvl7pPr>
            <a:lvl8pPr marL="3364878" indent="-224325" defTabSz="917553" eaLnBrk="0" fontAlgn="base" hangingPunct="0">
              <a:spcBef>
                <a:spcPct val="0"/>
              </a:spcBef>
              <a:spcAft>
                <a:spcPct val="0"/>
              </a:spcAft>
              <a:defRPr sz="3500">
                <a:solidFill>
                  <a:srgbClr val="4D4D4D"/>
                </a:solidFill>
                <a:latin typeface="Verdana" charset="0"/>
                <a:ea typeface="ＭＳ Ｐゴシック" charset="0"/>
              </a:defRPr>
            </a:lvl8pPr>
            <a:lvl9pPr marL="3813528" indent="-224325" defTabSz="917553" eaLnBrk="0" fontAlgn="base" hangingPunct="0">
              <a:spcBef>
                <a:spcPct val="0"/>
              </a:spcBef>
              <a:spcAft>
                <a:spcPct val="0"/>
              </a:spcAft>
              <a:defRPr sz="3500">
                <a:solidFill>
                  <a:srgbClr val="4D4D4D"/>
                </a:solidFill>
                <a:latin typeface="Verdana" charset="0"/>
                <a:ea typeface="ＭＳ Ｐゴシック" charset="0"/>
              </a:defRPr>
            </a:lvl9pPr>
          </a:lstStyle>
          <a:p>
            <a:fld id="{D5F57D55-17AC-D148-AF61-7949BA9BE22B}" type="slidenum">
              <a:rPr lang="en-US" sz="1200">
                <a:solidFill>
                  <a:schemeClr val="tx1"/>
                </a:solidFill>
                <a:latin typeface="Times New Roman" charset="0"/>
              </a:rPr>
              <a:pPr/>
              <a:t>36</a:t>
            </a:fld>
            <a:endParaRPr lang="en-US" sz="1200">
              <a:solidFill>
                <a:schemeClr val="tx1"/>
              </a:solidFill>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7553" eaLnBrk="0" hangingPunct="0">
              <a:defRPr sz="3500">
                <a:solidFill>
                  <a:srgbClr val="4D4D4D"/>
                </a:solidFill>
                <a:latin typeface="Verdana" charset="0"/>
                <a:ea typeface="ＭＳ Ｐゴシック" charset="0"/>
              </a:defRPr>
            </a:lvl1pPr>
            <a:lvl2pPr marL="729057" indent="-280406" defTabSz="917553" eaLnBrk="0" hangingPunct="0">
              <a:defRPr sz="3500">
                <a:solidFill>
                  <a:srgbClr val="4D4D4D"/>
                </a:solidFill>
                <a:latin typeface="Verdana" charset="0"/>
                <a:ea typeface="ＭＳ Ｐゴシック" charset="0"/>
              </a:defRPr>
            </a:lvl2pPr>
            <a:lvl3pPr marL="1121626" indent="-224325" defTabSz="917553" eaLnBrk="0" hangingPunct="0">
              <a:defRPr sz="3500">
                <a:solidFill>
                  <a:srgbClr val="4D4D4D"/>
                </a:solidFill>
                <a:latin typeface="Verdana" charset="0"/>
                <a:ea typeface="ＭＳ Ｐゴシック" charset="0"/>
              </a:defRPr>
            </a:lvl3pPr>
            <a:lvl4pPr marL="1570276" indent="-224325" defTabSz="917553" eaLnBrk="0" hangingPunct="0">
              <a:defRPr sz="3500">
                <a:solidFill>
                  <a:srgbClr val="4D4D4D"/>
                </a:solidFill>
                <a:latin typeface="Verdana" charset="0"/>
                <a:ea typeface="ＭＳ Ｐゴシック" charset="0"/>
              </a:defRPr>
            </a:lvl4pPr>
            <a:lvl5pPr marL="2018927" indent="-224325" defTabSz="917553" eaLnBrk="0" hangingPunct="0">
              <a:defRPr sz="3500">
                <a:solidFill>
                  <a:srgbClr val="4D4D4D"/>
                </a:solidFill>
                <a:latin typeface="Verdana" charset="0"/>
                <a:ea typeface="ＭＳ Ｐゴシック" charset="0"/>
              </a:defRPr>
            </a:lvl5pPr>
            <a:lvl6pPr marL="2467577" indent="-224325" defTabSz="917553" eaLnBrk="0" fontAlgn="base" hangingPunct="0">
              <a:spcBef>
                <a:spcPct val="0"/>
              </a:spcBef>
              <a:spcAft>
                <a:spcPct val="0"/>
              </a:spcAft>
              <a:defRPr sz="3500">
                <a:solidFill>
                  <a:srgbClr val="4D4D4D"/>
                </a:solidFill>
                <a:latin typeface="Verdana" charset="0"/>
                <a:ea typeface="ＭＳ Ｐゴシック" charset="0"/>
              </a:defRPr>
            </a:lvl6pPr>
            <a:lvl7pPr marL="2916227" indent="-224325" defTabSz="917553" eaLnBrk="0" fontAlgn="base" hangingPunct="0">
              <a:spcBef>
                <a:spcPct val="0"/>
              </a:spcBef>
              <a:spcAft>
                <a:spcPct val="0"/>
              </a:spcAft>
              <a:defRPr sz="3500">
                <a:solidFill>
                  <a:srgbClr val="4D4D4D"/>
                </a:solidFill>
                <a:latin typeface="Verdana" charset="0"/>
                <a:ea typeface="ＭＳ Ｐゴシック" charset="0"/>
              </a:defRPr>
            </a:lvl7pPr>
            <a:lvl8pPr marL="3364878" indent="-224325" defTabSz="917553" eaLnBrk="0" fontAlgn="base" hangingPunct="0">
              <a:spcBef>
                <a:spcPct val="0"/>
              </a:spcBef>
              <a:spcAft>
                <a:spcPct val="0"/>
              </a:spcAft>
              <a:defRPr sz="3500">
                <a:solidFill>
                  <a:srgbClr val="4D4D4D"/>
                </a:solidFill>
                <a:latin typeface="Verdana" charset="0"/>
                <a:ea typeface="ＭＳ Ｐゴシック" charset="0"/>
              </a:defRPr>
            </a:lvl8pPr>
            <a:lvl9pPr marL="3813528" indent="-224325" defTabSz="917553" eaLnBrk="0" fontAlgn="base" hangingPunct="0">
              <a:spcBef>
                <a:spcPct val="0"/>
              </a:spcBef>
              <a:spcAft>
                <a:spcPct val="0"/>
              </a:spcAft>
              <a:defRPr sz="3500">
                <a:solidFill>
                  <a:srgbClr val="4D4D4D"/>
                </a:solidFill>
                <a:latin typeface="Verdana" charset="0"/>
                <a:ea typeface="ＭＳ Ｐゴシック" charset="0"/>
              </a:defRPr>
            </a:lvl9pPr>
          </a:lstStyle>
          <a:p>
            <a:fld id="{AB1CC69F-D762-8248-A530-7D1FFF2312E8}" type="slidenum">
              <a:rPr lang="en-US" sz="1200">
                <a:solidFill>
                  <a:prstClr val="black"/>
                </a:solidFill>
                <a:latin typeface="Times New Roman" charset="0"/>
              </a:rPr>
              <a:pPr/>
              <a:t>48</a:t>
            </a:fld>
            <a:endParaRPr lang="en-US" sz="1200">
              <a:solidFill>
                <a:prstClr val="black"/>
              </a:solidFill>
              <a:latin typeface="Times New Roman" charset="0"/>
            </a:endParaRPr>
          </a:p>
        </p:txBody>
      </p:sp>
      <p:sp>
        <p:nvSpPr>
          <p:cNvPr id="160771" name="Rectangle 2"/>
          <p:cNvSpPr>
            <a:spLocks noGrp="1" noRot="1" noChangeAspect="1" noChangeArrowheads="1" noTextEdit="1"/>
          </p:cNvSpPr>
          <p:nvPr>
            <p:ph type="sldImg"/>
          </p:nvPr>
        </p:nvSpPr>
        <p:spPr>
          <a:xfrm>
            <a:off x="1167848" y="697980"/>
            <a:ext cx="4522304" cy="3410262"/>
          </a:xfrm>
          <a:ln/>
        </p:spPr>
      </p:sp>
      <p:sp>
        <p:nvSpPr>
          <p:cNvPr id="160772" name="Rectangle 3"/>
          <p:cNvSpPr>
            <a:spLocks noGrp="1" noChangeArrowheads="1"/>
          </p:cNvSpPr>
          <p:nvPr>
            <p:ph type="body" idx="1"/>
          </p:nvPr>
        </p:nvSpPr>
        <p:spPr>
          <a:xfrm>
            <a:off x="911605" y="4345587"/>
            <a:ext cx="5034791" cy="411292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09763"/>
            <a:r>
              <a:rPr lang="en-US" sz="1600">
                <a:latin typeface="Times New Roman" charset="0"/>
              </a:rPr>
              <a:t>There is a role for everyone in discovering ways to create supportive environments to help individuals and families to easily make healthy food choices, enjoy a physically active lifestyle, and move toward a healthy weight.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7553" eaLnBrk="0" hangingPunct="0">
              <a:defRPr sz="3500">
                <a:solidFill>
                  <a:srgbClr val="4D4D4D"/>
                </a:solidFill>
                <a:latin typeface="Verdana" charset="0"/>
                <a:ea typeface="ＭＳ Ｐゴシック" charset="0"/>
              </a:defRPr>
            </a:lvl1pPr>
            <a:lvl2pPr marL="729057" indent="-280406" defTabSz="917553" eaLnBrk="0" hangingPunct="0">
              <a:defRPr sz="3500">
                <a:solidFill>
                  <a:srgbClr val="4D4D4D"/>
                </a:solidFill>
                <a:latin typeface="Verdana" charset="0"/>
                <a:ea typeface="ＭＳ Ｐゴシック" charset="0"/>
              </a:defRPr>
            </a:lvl2pPr>
            <a:lvl3pPr marL="1121626" indent="-224325" defTabSz="917553" eaLnBrk="0" hangingPunct="0">
              <a:defRPr sz="3500">
                <a:solidFill>
                  <a:srgbClr val="4D4D4D"/>
                </a:solidFill>
                <a:latin typeface="Verdana" charset="0"/>
                <a:ea typeface="ＭＳ Ｐゴシック" charset="0"/>
              </a:defRPr>
            </a:lvl3pPr>
            <a:lvl4pPr marL="1570276" indent="-224325" defTabSz="917553" eaLnBrk="0" hangingPunct="0">
              <a:defRPr sz="3500">
                <a:solidFill>
                  <a:srgbClr val="4D4D4D"/>
                </a:solidFill>
                <a:latin typeface="Verdana" charset="0"/>
                <a:ea typeface="ＭＳ Ｐゴシック" charset="0"/>
              </a:defRPr>
            </a:lvl4pPr>
            <a:lvl5pPr marL="2018927" indent="-224325" defTabSz="917553" eaLnBrk="0" hangingPunct="0">
              <a:defRPr sz="3500">
                <a:solidFill>
                  <a:srgbClr val="4D4D4D"/>
                </a:solidFill>
                <a:latin typeface="Verdana" charset="0"/>
                <a:ea typeface="ＭＳ Ｐゴシック" charset="0"/>
              </a:defRPr>
            </a:lvl5pPr>
            <a:lvl6pPr marL="2467577" indent="-224325" defTabSz="917553" eaLnBrk="0" fontAlgn="base" hangingPunct="0">
              <a:spcBef>
                <a:spcPct val="0"/>
              </a:spcBef>
              <a:spcAft>
                <a:spcPct val="0"/>
              </a:spcAft>
              <a:defRPr sz="3500">
                <a:solidFill>
                  <a:srgbClr val="4D4D4D"/>
                </a:solidFill>
                <a:latin typeface="Verdana" charset="0"/>
                <a:ea typeface="ＭＳ Ｐゴシック" charset="0"/>
              </a:defRPr>
            </a:lvl6pPr>
            <a:lvl7pPr marL="2916227" indent="-224325" defTabSz="917553" eaLnBrk="0" fontAlgn="base" hangingPunct="0">
              <a:spcBef>
                <a:spcPct val="0"/>
              </a:spcBef>
              <a:spcAft>
                <a:spcPct val="0"/>
              </a:spcAft>
              <a:defRPr sz="3500">
                <a:solidFill>
                  <a:srgbClr val="4D4D4D"/>
                </a:solidFill>
                <a:latin typeface="Verdana" charset="0"/>
                <a:ea typeface="ＭＳ Ｐゴシック" charset="0"/>
              </a:defRPr>
            </a:lvl7pPr>
            <a:lvl8pPr marL="3364878" indent="-224325" defTabSz="917553" eaLnBrk="0" fontAlgn="base" hangingPunct="0">
              <a:spcBef>
                <a:spcPct val="0"/>
              </a:spcBef>
              <a:spcAft>
                <a:spcPct val="0"/>
              </a:spcAft>
              <a:defRPr sz="3500">
                <a:solidFill>
                  <a:srgbClr val="4D4D4D"/>
                </a:solidFill>
                <a:latin typeface="Verdana" charset="0"/>
                <a:ea typeface="ＭＳ Ｐゴシック" charset="0"/>
              </a:defRPr>
            </a:lvl8pPr>
            <a:lvl9pPr marL="3813528" indent="-224325" defTabSz="917553" eaLnBrk="0" fontAlgn="base" hangingPunct="0">
              <a:spcBef>
                <a:spcPct val="0"/>
              </a:spcBef>
              <a:spcAft>
                <a:spcPct val="0"/>
              </a:spcAft>
              <a:defRPr sz="3500">
                <a:solidFill>
                  <a:srgbClr val="4D4D4D"/>
                </a:solidFill>
                <a:latin typeface="Verdana" charset="0"/>
                <a:ea typeface="ＭＳ Ｐゴシック" charset="0"/>
              </a:defRPr>
            </a:lvl9pPr>
          </a:lstStyle>
          <a:p>
            <a:fld id="{7CF8BDD3-F8BA-FB4F-A396-53C063871855}" type="slidenum">
              <a:rPr lang="en-US" sz="1200">
                <a:solidFill>
                  <a:schemeClr val="tx1"/>
                </a:solidFill>
                <a:latin typeface="Times New Roman" charset="0"/>
              </a:rPr>
              <a:pPr/>
              <a:t>15</a:t>
            </a:fld>
            <a:endParaRPr lang="en-US" sz="1200">
              <a:solidFill>
                <a:schemeClr val="tx1"/>
              </a:solidFill>
              <a:latin typeface="Times New Roman"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atin typeface="Myriad Web Pro" charset="0"/>
              </a:rPr>
              <a:t>The percentage of the food budget spent on away-from home food has increased steadily since the 1970</a:t>
            </a:r>
            <a:r>
              <a:rPr lang="ja-JP" altLang="en-US">
                <a:latin typeface="Myriad Web Pro" charset="0"/>
              </a:rPr>
              <a:t>’</a:t>
            </a:r>
            <a:r>
              <a:rPr lang="en-US">
                <a:latin typeface="Myriad Web Pro" charset="0"/>
              </a:rPr>
              <a:t>s and this trend is projected to continue.  Approximately 1/3 of daily caloric intake in the United States comes from foods consumed away from home.  Studies suggest that consuming quick service food is associated with increased caloric intake and weight status (7). </a:t>
            </a:r>
          </a:p>
          <a:p>
            <a:endParaRPr lang="en-US">
              <a:latin typeface="Myriad Web Pro" charset="0"/>
            </a:endParaRPr>
          </a:p>
          <a:p>
            <a:pPr>
              <a:buFontTx/>
              <a:buChar char="•"/>
            </a:pPr>
            <a:r>
              <a:rPr lang="en-US">
                <a:latin typeface="Myriad Web Pro" charset="0"/>
              </a:rPr>
              <a:t>It is estimated that children eat almost twice as many calories in  restaurant meals compared to meals at home, 770 vs. 420 calories (35)</a:t>
            </a:r>
          </a:p>
          <a:p>
            <a:pPr>
              <a:buFontTx/>
              <a:buChar char="•"/>
            </a:pPr>
            <a:endParaRPr lang="en-US" sz="1000">
              <a:latin typeface="Myriad Web Pro" charset="0"/>
            </a:endParaRPr>
          </a:p>
          <a:p>
            <a:pPr>
              <a:buFontTx/>
              <a:buChar char="•"/>
            </a:pPr>
            <a:endParaRPr lang="en-US" sz="1000">
              <a:latin typeface="Myriad Web Pro" charset="0"/>
            </a:endParaRPr>
          </a:p>
          <a:p>
            <a:r>
              <a:rPr lang="en-US" sz="1000">
                <a:latin typeface="Myriad Web Pro"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7553" eaLnBrk="0" hangingPunct="0">
              <a:defRPr sz="3500">
                <a:solidFill>
                  <a:srgbClr val="4D4D4D"/>
                </a:solidFill>
                <a:latin typeface="Verdana" charset="0"/>
                <a:ea typeface="ＭＳ Ｐゴシック" charset="0"/>
              </a:defRPr>
            </a:lvl1pPr>
            <a:lvl2pPr marL="729057" indent="-280406" defTabSz="917553" eaLnBrk="0" hangingPunct="0">
              <a:defRPr sz="3500">
                <a:solidFill>
                  <a:srgbClr val="4D4D4D"/>
                </a:solidFill>
                <a:latin typeface="Verdana" charset="0"/>
                <a:ea typeface="ＭＳ Ｐゴシック" charset="0"/>
              </a:defRPr>
            </a:lvl2pPr>
            <a:lvl3pPr marL="1121626" indent="-224325" defTabSz="917553" eaLnBrk="0" hangingPunct="0">
              <a:defRPr sz="3500">
                <a:solidFill>
                  <a:srgbClr val="4D4D4D"/>
                </a:solidFill>
                <a:latin typeface="Verdana" charset="0"/>
                <a:ea typeface="ＭＳ Ｐゴシック" charset="0"/>
              </a:defRPr>
            </a:lvl3pPr>
            <a:lvl4pPr marL="1570276" indent="-224325" defTabSz="917553" eaLnBrk="0" hangingPunct="0">
              <a:defRPr sz="3500">
                <a:solidFill>
                  <a:srgbClr val="4D4D4D"/>
                </a:solidFill>
                <a:latin typeface="Verdana" charset="0"/>
                <a:ea typeface="ＭＳ Ｐゴシック" charset="0"/>
              </a:defRPr>
            </a:lvl4pPr>
            <a:lvl5pPr marL="2018927" indent="-224325" defTabSz="917553" eaLnBrk="0" hangingPunct="0">
              <a:defRPr sz="3500">
                <a:solidFill>
                  <a:srgbClr val="4D4D4D"/>
                </a:solidFill>
                <a:latin typeface="Verdana" charset="0"/>
                <a:ea typeface="ＭＳ Ｐゴシック" charset="0"/>
              </a:defRPr>
            </a:lvl5pPr>
            <a:lvl6pPr marL="2467577" indent="-224325" defTabSz="917553" eaLnBrk="0" fontAlgn="base" hangingPunct="0">
              <a:spcBef>
                <a:spcPct val="0"/>
              </a:spcBef>
              <a:spcAft>
                <a:spcPct val="0"/>
              </a:spcAft>
              <a:defRPr sz="3500">
                <a:solidFill>
                  <a:srgbClr val="4D4D4D"/>
                </a:solidFill>
                <a:latin typeface="Verdana" charset="0"/>
                <a:ea typeface="ＭＳ Ｐゴシック" charset="0"/>
              </a:defRPr>
            </a:lvl6pPr>
            <a:lvl7pPr marL="2916227" indent="-224325" defTabSz="917553" eaLnBrk="0" fontAlgn="base" hangingPunct="0">
              <a:spcBef>
                <a:spcPct val="0"/>
              </a:spcBef>
              <a:spcAft>
                <a:spcPct val="0"/>
              </a:spcAft>
              <a:defRPr sz="3500">
                <a:solidFill>
                  <a:srgbClr val="4D4D4D"/>
                </a:solidFill>
                <a:latin typeface="Verdana" charset="0"/>
                <a:ea typeface="ＭＳ Ｐゴシック" charset="0"/>
              </a:defRPr>
            </a:lvl7pPr>
            <a:lvl8pPr marL="3364878" indent="-224325" defTabSz="917553" eaLnBrk="0" fontAlgn="base" hangingPunct="0">
              <a:spcBef>
                <a:spcPct val="0"/>
              </a:spcBef>
              <a:spcAft>
                <a:spcPct val="0"/>
              </a:spcAft>
              <a:defRPr sz="3500">
                <a:solidFill>
                  <a:srgbClr val="4D4D4D"/>
                </a:solidFill>
                <a:latin typeface="Verdana" charset="0"/>
                <a:ea typeface="ＭＳ Ｐゴシック" charset="0"/>
              </a:defRPr>
            </a:lvl8pPr>
            <a:lvl9pPr marL="3813528" indent="-224325" defTabSz="917553" eaLnBrk="0" fontAlgn="base" hangingPunct="0">
              <a:spcBef>
                <a:spcPct val="0"/>
              </a:spcBef>
              <a:spcAft>
                <a:spcPct val="0"/>
              </a:spcAft>
              <a:defRPr sz="3500">
                <a:solidFill>
                  <a:srgbClr val="4D4D4D"/>
                </a:solidFill>
                <a:latin typeface="Verdana" charset="0"/>
                <a:ea typeface="ＭＳ Ｐゴシック" charset="0"/>
              </a:defRPr>
            </a:lvl9pPr>
          </a:lstStyle>
          <a:p>
            <a:fld id="{E9D20274-8622-454C-9317-1A8236FDA0F8}" type="slidenum">
              <a:rPr lang="en-US" sz="1200">
                <a:solidFill>
                  <a:schemeClr val="tx1"/>
                </a:solidFill>
                <a:latin typeface="Times New Roman" charset="0"/>
              </a:rPr>
              <a:pPr/>
              <a:t>16</a:t>
            </a:fld>
            <a:endParaRPr lang="en-US" sz="1200">
              <a:solidFill>
                <a:schemeClr val="tx1"/>
              </a:solidFill>
              <a:latin typeface="Times New Roman"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atin typeface="Myriad Web Pro" charset="0"/>
              </a:rPr>
              <a:t>In addition to dietary behaviors of individuals, the food environment has grown to encourage higher caloric intake.  Convenience has become a way of life for many individuals and families.  There has been a dramatic rise in consumption of foods eaten away from home which may contribute to the rise in obesity through the following:(7):</a:t>
            </a:r>
          </a:p>
          <a:p>
            <a:pPr lvl="2"/>
            <a:r>
              <a:rPr lang="en-US">
                <a:latin typeface="Myriad Web Pro" charset="0"/>
              </a:rPr>
              <a:t>-Increased number of fast food establishments in the U.S. </a:t>
            </a:r>
          </a:p>
          <a:p>
            <a:pPr lvl="2"/>
            <a:r>
              <a:rPr lang="en-US">
                <a:latin typeface="Myriad Web Pro" charset="0"/>
              </a:rPr>
              <a:t>-Availability of large portion sizes when dining out</a:t>
            </a:r>
          </a:p>
          <a:p>
            <a:pPr lvl="2"/>
            <a:r>
              <a:rPr lang="en-US">
                <a:latin typeface="Myriad Web Pro" charset="0"/>
              </a:rPr>
              <a:t>-Tendency to select more calorie dense, nutrient poor, foods when dining out</a:t>
            </a:r>
          </a:p>
          <a:p>
            <a:pPr lvl="2"/>
            <a:endParaRPr lang="en-US">
              <a:latin typeface="Myriad Web Pro" charset="0"/>
            </a:endParaRPr>
          </a:p>
          <a:p>
            <a:pPr>
              <a:buFontTx/>
              <a:buChar char="•"/>
            </a:pPr>
            <a:r>
              <a:rPr lang="en-US">
                <a:latin typeface="Myriad Web Pro" charset="0"/>
              </a:rPr>
              <a:t>People with better access to supermarkets and other retail stores that provide healthful foods, tend to have healthier diets, including higher intake of fruits and vegetables.  Research suggests that residents of rural, minority, and lower income neighborhoods are more likely to have poor access to supermarkets (18). Access to more healthful foods can be improved by building and attracting new supermarkets; improving transportation to stores that provide fruits and vegetables; and increasing the availability of affordable fruits and vegetables at existing stores, or corner stores. </a:t>
            </a:r>
          </a:p>
          <a:p>
            <a:endParaRPr lang="en-US">
              <a:latin typeface="Myriad Web Pro" charset="0"/>
            </a:endParaRPr>
          </a:p>
          <a:p>
            <a:pPr>
              <a:buFontTx/>
              <a:buChar char="•"/>
            </a:pPr>
            <a:r>
              <a:rPr lang="en-US">
                <a:latin typeface="Myriad Web Pro" charset="0"/>
              </a:rPr>
              <a:t>Food marketing to children and adolescents is a big business. The Federal Trade Commission (FTC) estimates that in 2006, food, beverage, and quick-serve restaurant companies spent more than $1.6 billion to promote their products to young people (19). Children and adolescents are an important demographic for marketers for several reasons: (a) they are customers themselves; (b) they influence purchases made by parents and caregivers; and (c) they are the future adult market (20).</a:t>
            </a:r>
          </a:p>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925957" y="8698980"/>
            <a:ext cx="2921173" cy="435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811" tIns="45906" rIns="91811" bIns="45906" anchor="b"/>
          <a:lstStyle>
            <a:lvl1pPr defTabSz="935038" eaLnBrk="0" hangingPunct="0">
              <a:defRPr sz="3600">
                <a:solidFill>
                  <a:srgbClr val="4D4D4D"/>
                </a:solidFill>
                <a:latin typeface="Verdana" charset="0"/>
                <a:ea typeface="ＭＳ Ｐゴシック" charset="0"/>
              </a:defRPr>
            </a:lvl1pPr>
            <a:lvl2pPr marL="742950" indent="-285750" defTabSz="935038" eaLnBrk="0" hangingPunct="0">
              <a:defRPr sz="3600">
                <a:solidFill>
                  <a:srgbClr val="4D4D4D"/>
                </a:solidFill>
                <a:latin typeface="Verdana" charset="0"/>
                <a:ea typeface="ＭＳ Ｐゴシック" charset="0"/>
              </a:defRPr>
            </a:lvl2pPr>
            <a:lvl3pPr marL="1143000" indent="-228600" defTabSz="935038" eaLnBrk="0" hangingPunct="0">
              <a:defRPr sz="3600">
                <a:solidFill>
                  <a:srgbClr val="4D4D4D"/>
                </a:solidFill>
                <a:latin typeface="Verdana" charset="0"/>
                <a:ea typeface="ＭＳ Ｐゴシック" charset="0"/>
              </a:defRPr>
            </a:lvl3pPr>
            <a:lvl4pPr marL="1600200" indent="-228600" defTabSz="935038" eaLnBrk="0" hangingPunct="0">
              <a:defRPr sz="3600">
                <a:solidFill>
                  <a:srgbClr val="4D4D4D"/>
                </a:solidFill>
                <a:latin typeface="Verdana" charset="0"/>
                <a:ea typeface="ＭＳ Ｐゴシック" charset="0"/>
              </a:defRPr>
            </a:lvl4pPr>
            <a:lvl5pPr marL="2057400" indent="-228600" defTabSz="935038" eaLnBrk="0" hangingPunct="0">
              <a:defRPr sz="3600">
                <a:solidFill>
                  <a:srgbClr val="4D4D4D"/>
                </a:solidFill>
                <a:latin typeface="Verdana" charset="0"/>
                <a:ea typeface="ＭＳ Ｐゴシック" charset="0"/>
              </a:defRPr>
            </a:lvl5pPr>
            <a:lvl6pPr marL="2514600" indent="-228600" defTabSz="935038" eaLnBrk="0" fontAlgn="base" hangingPunct="0">
              <a:spcBef>
                <a:spcPct val="0"/>
              </a:spcBef>
              <a:spcAft>
                <a:spcPct val="0"/>
              </a:spcAft>
              <a:defRPr sz="3600">
                <a:solidFill>
                  <a:srgbClr val="4D4D4D"/>
                </a:solidFill>
                <a:latin typeface="Verdana" charset="0"/>
                <a:ea typeface="ＭＳ Ｐゴシック" charset="0"/>
              </a:defRPr>
            </a:lvl6pPr>
            <a:lvl7pPr marL="2971800" indent="-228600" defTabSz="935038" eaLnBrk="0" fontAlgn="base" hangingPunct="0">
              <a:spcBef>
                <a:spcPct val="0"/>
              </a:spcBef>
              <a:spcAft>
                <a:spcPct val="0"/>
              </a:spcAft>
              <a:defRPr sz="3600">
                <a:solidFill>
                  <a:srgbClr val="4D4D4D"/>
                </a:solidFill>
                <a:latin typeface="Verdana" charset="0"/>
                <a:ea typeface="ＭＳ Ｐゴシック" charset="0"/>
              </a:defRPr>
            </a:lvl7pPr>
            <a:lvl8pPr marL="3429000" indent="-228600" defTabSz="935038" eaLnBrk="0" fontAlgn="base" hangingPunct="0">
              <a:spcBef>
                <a:spcPct val="0"/>
              </a:spcBef>
              <a:spcAft>
                <a:spcPct val="0"/>
              </a:spcAft>
              <a:defRPr sz="3600">
                <a:solidFill>
                  <a:srgbClr val="4D4D4D"/>
                </a:solidFill>
                <a:latin typeface="Verdana" charset="0"/>
                <a:ea typeface="ＭＳ Ｐゴシック" charset="0"/>
              </a:defRPr>
            </a:lvl8pPr>
            <a:lvl9pPr marL="3886200" indent="-228600" defTabSz="935038" eaLnBrk="0" fontAlgn="base" hangingPunct="0">
              <a:spcBef>
                <a:spcPct val="0"/>
              </a:spcBef>
              <a:spcAft>
                <a:spcPct val="0"/>
              </a:spcAft>
              <a:defRPr sz="3600">
                <a:solidFill>
                  <a:srgbClr val="4D4D4D"/>
                </a:solidFill>
                <a:latin typeface="Verdana" charset="0"/>
                <a:ea typeface="ＭＳ Ｐゴシック" charset="0"/>
              </a:defRPr>
            </a:lvl9pPr>
          </a:lstStyle>
          <a:p>
            <a:pPr algn="r"/>
            <a:fld id="{262BC0B8-17A7-1040-91EF-B5024766C5D9}" type="slidenum">
              <a:rPr lang="en-US" sz="1200">
                <a:solidFill>
                  <a:schemeClr val="tx1"/>
                </a:solidFill>
                <a:latin typeface="Times New Roman" charset="0"/>
              </a:rPr>
              <a:pPr algn="r"/>
              <a:t>17</a:t>
            </a:fld>
            <a:endParaRPr lang="en-US" sz="1200">
              <a:solidFill>
                <a:schemeClr val="tx1"/>
              </a:solidFill>
              <a:latin typeface="Times New Roman"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Myriad Web Pro" charset="0"/>
                <a:cs typeface="Times New Roman" charset="0"/>
              </a:rPr>
              <a:t>Extensive research shows that regular physical activity is important for preventing and treating obesity and other chronic diseases (e.g., cardiovascular disease, diabetes mellitus, breast cancer, colon cancer), disabling conditions (e.g., osteoporosis, arthritis) and risk factors for chronic disease (e.g., hypertension, high cholesterol) (24).   Health benefits from regular physical activity occur for children and adolescents, young and middle aged adults, older adults, and those in every studied racial and ethnic group(25).  </a:t>
            </a:r>
          </a:p>
          <a:p>
            <a:endParaRPr lang="en-US">
              <a:latin typeface="Myriad Web Pro" charset="0"/>
              <a:cs typeface="Times New Roman" charset="0"/>
            </a:endParaRPr>
          </a:p>
          <a:p>
            <a:r>
              <a:rPr lang="en-US">
                <a:latin typeface="Myriad Web Pro" charset="0"/>
              </a:rPr>
              <a:t>The 2008 Physical Activity Guidelines for Americans recommends that children and adolescents participate in 60 minutes or more of physical activity daily.  To obtain substantial health benefits, adults are recommended to accumulate at least 150 minutes of moderate-intensity or 75 minutes of vigorous-intensity aerobic physical activity per week, or an equivalent combination of the two(25). </a:t>
            </a:r>
            <a:r>
              <a:rPr lang="en-US">
                <a:latin typeface="Myriad Web Pro" charset="0"/>
                <a:cs typeface="Times New Roman" charset="0"/>
              </a:rPr>
              <a:t> </a:t>
            </a:r>
          </a:p>
          <a:p>
            <a:endParaRPr lang="en-US">
              <a:latin typeface="Myriad Web Pro" charset="0"/>
              <a:cs typeface="Times New Roman" charset="0"/>
            </a:endParaRPr>
          </a:p>
          <a:p>
            <a:r>
              <a:rPr lang="en-US" u="sng">
                <a:latin typeface="Myriad Web Pro" charset="0"/>
                <a:cs typeface="Times New Roman" charset="0"/>
              </a:rPr>
              <a:t>Additional Presenter Information:  </a:t>
            </a:r>
          </a:p>
          <a:p>
            <a:pPr lvl="1">
              <a:buFontTx/>
              <a:buChar char="•"/>
            </a:pPr>
            <a:r>
              <a:rPr lang="en-US">
                <a:latin typeface="Myriad Web Pro" charset="0"/>
                <a:cs typeface="Times New Roman" charset="0"/>
              </a:rPr>
              <a:t>CDC</a:t>
            </a:r>
            <a:r>
              <a:rPr lang="ja-JP" altLang="en-US">
                <a:latin typeface="Myriad Web Pro" charset="0"/>
                <a:cs typeface="Times New Roman" charset="0"/>
              </a:rPr>
              <a:t>’</a:t>
            </a:r>
            <a:r>
              <a:rPr lang="en-US">
                <a:latin typeface="Myriad Web Pro" charset="0"/>
                <a:cs typeface="Times New Roman" charset="0"/>
              </a:rPr>
              <a:t>s </a:t>
            </a:r>
            <a:r>
              <a:rPr lang="en-US" i="1">
                <a:latin typeface="Myriad Web Pro" charset="0"/>
                <a:cs typeface="Times New Roman" charset="0"/>
              </a:rPr>
              <a:t>State Indicator Report on Physical Activity, 2010</a:t>
            </a:r>
            <a:r>
              <a:rPr lang="en-US">
                <a:latin typeface="Myriad Web Pro" charset="0"/>
                <a:cs typeface="Times New Roman" charset="0"/>
              </a:rPr>
              <a:t>, provides additional information on physical activity behavior and policy and environmental supports with in each state.  The report can be found: http://www.cdc.gov/physicalactivity/downloads/PA_State_Indicator_Report_2010.pdf </a:t>
            </a:r>
          </a:p>
          <a:p>
            <a:endParaRPr lang="en-US">
              <a:latin typeface="Myriad Web Pro" charset="0"/>
              <a:cs typeface="Times New Roman" charset="0"/>
            </a:endParaRPr>
          </a:p>
          <a:p>
            <a:pPr lvl="1">
              <a:buFontTx/>
              <a:buChar char="•"/>
            </a:pPr>
            <a:r>
              <a:rPr lang="en-US">
                <a:latin typeface="Myriad Web Pro" charset="0"/>
                <a:cs typeface="Times New Roman" charset="0"/>
              </a:rPr>
              <a:t>Physical Activity statistics for selected metropolitan cities across the U.S. can be found: http://www.cdc.gov/nccdphp/dnpa/physical/stats/metropolitan.htm </a:t>
            </a:r>
          </a:p>
          <a:p>
            <a:pPr>
              <a:buFontTx/>
              <a:buChar char="•"/>
            </a:pPr>
            <a:endParaRPr lang="en-US">
              <a:latin typeface="Times New Roman" charset="0"/>
            </a:endParaRPr>
          </a:p>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atin typeface="Times New Roman" charset="0"/>
              </a:rPr>
              <a:t>Here is an example of how transportation patterns have changed in the U.S. over time; it illustrates our increased automobile dependence.</a:t>
            </a:r>
          </a:p>
          <a:p>
            <a:endParaRPr lang="en-US">
              <a:latin typeface="Times New Roman" charset="0"/>
            </a:endParaRPr>
          </a:p>
          <a:p>
            <a:pPr>
              <a:buFontTx/>
              <a:buChar char="•"/>
            </a:pPr>
            <a:r>
              <a:rPr lang="en-US">
                <a:latin typeface="Times New Roman" charset="0"/>
              </a:rPr>
              <a:t>Policies supporting physical activity through urban design, land use, or developing non-motorized travel options are environmental strategies to increase physical activity(26).</a:t>
            </a:r>
          </a:p>
          <a:p>
            <a:pPr>
              <a:buFontTx/>
              <a:buChar char="•"/>
            </a:pPr>
            <a:endParaRPr lang="en-US">
              <a:latin typeface="Times New Roman" charset="0"/>
            </a:endParaRPr>
          </a:p>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a:latin typeface="Times New Roman" charset="0"/>
              </a:rPr>
              <a:t>“</a:t>
            </a:r>
            <a:r>
              <a:rPr lang="en-US" u="sng">
                <a:latin typeface="Times New Roman" charset="0"/>
              </a:rPr>
              <a:t>Place Matters</a:t>
            </a:r>
            <a:r>
              <a:rPr lang="ja-JP" altLang="en-US" u="sng">
                <a:latin typeface="Times New Roman" charset="0"/>
              </a:rPr>
              <a:t>”</a:t>
            </a:r>
            <a:r>
              <a:rPr lang="en-US" u="sng">
                <a:latin typeface="Times New Roman" charset="0"/>
              </a:rPr>
              <a:t>: </a:t>
            </a:r>
            <a:r>
              <a:rPr lang="en-US">
                <a:latin typeface="Times New Roman" charset="0"/>
              </a:rPr>
              <a:t>The physical environment affects the daily choices we make, which in turn, affect our health and weight. For example, children who live in unsafe neighborhoods may be restricted to watching television indoors instead of playing outside after school. Families living in neighborhoods that are zoned exclusively for residential use must drive to work and school because it is too far to walk. Communities that lack full-service grocery stores and neighborhood food markets have less access to fresh fruits and vegetables. Therefore, it is important to develop community environments that foster and support healthier lifestyle choices. </a:t>
            </a:r>
          </a:p>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7553" eaLnBrk="0" hangingPunct="0">
              <a:defRPr sz="3500">
                <a:solidFill>
                  <a:srgbClr val="4D4D4D"/>
                </a:solidFill>
                <a:latin typeface="Verdana" charset="0"/>
                <a:ea typeface="ＭＳ Ｐゴシック" charset="0"/>
              </a:defRPr>
            </a:lvl1pPr>
            <a:lvl2pPr marL="729057" indent="-280406" defTabSz="917553" eaLnBrk="0" hangingPunct="0">
              <a:defRPr sz="3500">
                <a:solidFill>
                  <a:srgbClr val="4D4D4D"/>
                </a:solidFill>
                <a:latin typeface="Verdana" charset="0"/>
                <a:ea typeface="ＭＳ Ｐゴシック" charset="0"/>
              </a:defRPr>
            </a:lvl2pPr>
            <a:lvl3pPr marL="1121626" indent="-224325" defTabSz="917553" eaLnBrk="0" hangingPunct="0">
              <a:defRPr sz="3500">
                <a:solidFill>
                  <a:srgbClr val="4D4D4D"/>
                </a:solidFill>
                <a:latin typeface="Verdana" charset="0"/>
                <a:ea typeface="ＭＳ Ｐゴシック" charset="0"/>
              </a:defRPr>
            </a:lvl3pPr>
            <a:lvl4pPr marL="1570276" indent="-224325" defTabSz="917553" eaLnBrk="0" hangingPunct="0">
              <a:defRPr sz="3500">
                <a:solidFill>
                  <a:srgbClr val="4D4D4D"/>
                </a:solidFill>
                <a:latin typeface="Verdana" charset="0"/>
                <a:ea typeface="ＭＳ Ｐゴシック" charset="0"/>
              </a:defRPr>
            </a:lvl4pPr>
            <a:lvl5pPr marL="2018927" indent="-224325" defTabSz="917553" eaLnBrk="0" hangingPunct="0">
              <a:defRPr sz="3500">
                <a:solidFill>
                  <a:srgbClr val="4D4D4D"/>
                </a:solidFill>
                <a:latin typeface="Verdana" charset="0"/>
                <a:ea typeface="ＭＳ Ｐゴシック" charset="0"/>
              </a:defRPr>
            </a:lvl5pPr>
            <a:lvl6pPr marL="2467577" indent="-224325" defTabSz="917553" eaLnBrk="0" fontAlgn="base" hangingPunct="0">
              <a:spcBef>
                <a:spcPct val="0"/>
              </a:spcBef>
              <a:spcAft>
                <a:spcPct val="0"/>
              </a:spcAft>
              <a:defRPr sz="3500">
                <a:solidFill>
                  <a:srgbClr val="4D4D4D"/>
                </a:solidFill>
                <a:latin typeface="Verdana" charset="0"/>
                <a:ea typeface="ＭＳ Ｐゴシック" charset="0"/>
              </a:defRPr>
            </a:lvl6pPr>
            <a:lvl7pPr marL="2916227" indent="-224325" defTabSz="917553" eaLnBrk="0" fontAlgn="base" hangingPunct="0">
              <a:spcBef>
                <a:spcPct val="0"/>
              </a:spcBef>
              <a:spcAft>
                <a:spcPct val="0"/>
              </a:spcAft>
              <a:defRPr sz="3500">
                <a:solidFill>
                  <a:srgbClr val="4D4D4D"/>
                </a:solidFill>
                <a:latin typeface="Verdana" charset="0"/>
                <a:ea typeface="ＭＳ Ｐゴシック" charset="0"/>
              </a:defRPr>
            </a:lvl7pPr>
            <a:lvl8pPr marL="3364878" indent="-224325" defTabSz="917553" eaLnBrk="0" fontAlgn="base" hangingPunct="0">
              <a:spcBef>
                <a:spcPct val="0"/>
              </a:spcBef>
              <a:spcAft>
                <a:spcPct val="0"/>
              </a:spcAft>
              <a:defRPr sz="3500">
                <a:solidFill>
                  <a:srgbClr val="4D4D4D"/>
                </a:solidFill>
                <a:latin typeface="Verdana" charset="0"/>
                <a:ea typeface="ＭＳ Ｐゴシック" charset="0"/>
              </a:defRPr>
            </a:lvl8pPr>
            <a:lvl9pPr marL="3813528" indent="-224325" defTabSz="917553" eaLnBrk="0" fontAlgn="base" hangingPunct="0">
              <a:spcBef>
                <a:spcPct val="0"/>
              </a:spcBef>
              <a:spcAft>
                <a:spcPct val="0"/>
              </a:spcAft>
              <a:defRPr sz="3500">
                <a:solidFill>
                  <a:srgbClr val="4D4D4D"/>
                </a:solidFill>
                <a:latin typeface="Verdana" charset="0"/>
                <a:ea typeface="ＭＳ Ｐゴシック" charset="0"/>
              </a:defRPr>
            </a:lvl9pPr>
          </a:lstStyle>
          <a:p>
            <a:pPr>
              <a:buClr>
                <a:srgbClr val="000000"/>
              </a:buClr>
            </a:pPr>
            <a:fld id="{0A7C3E62-7DF2-D94C-A713-4DE22649D13D}" type="slidenum">
              <a:rPr lang="en-US" sz="1200">
                <a:solidFill>
                  <a:srgbClr val="FFFFFF"/>
                </a:solidFill>
                <a:latin typeface="Times New Roman" charset="0"/>
              </a:rPr>
              <a:pPr>
                <a:buClr>
                  <a:srgbClr val="000000"/>
                </a:buClr>
              </a:pPr>
              <a:t>31</a:t>
            </a:fld>
            <a:endParaRPr lang="en-US" sz="1200">
              <a:solidFill>
                <a:srgbClr val="FFFFFF"/>
              </a:solidFill>
              <a:latin typeface="Times New Roman" charset="0"/>
            </a:endParaRPr>
          </a:p>
        </p:txBody>
      </p:sp>
      <p:sp>
        <p:nvSpPr>
          <p:cNvPr id="126979" name="Rectangle 2"/>
          <p:cNvSpPr>
            <a:spLocks noGrp="1" noRot="1" noChangeAspect="1" noChangeArrowheads="1" noTextEdit="1"/>
          </p:cNvSpPr>
          <p:nvPr>
            <p:ph type="sldImg"/>
          </p:nvPr>
        </p:nvSpPr>
        <p:spPr>
          <a:xfrm>
            <a:off x="1143000" y="687388"/>
            <a:ext cx="4572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buFontTx/>
              <a:buChar char="•"/>
            </a:pPr>
            <a:r>
              <a:rPr lang="en-US">
                <a:latin typeface="Myriad Web Pro" charset="0"/>
              </a:rPr>
              <a:t>The Social-Ecological Model stresses that society is composed of interconnected elements that invariably affect one another.  The model is based on the premise that changes in individual behavior will come about through a combination of societal, community, organizational, interpersonal, and individual efforts. </a:t>
            </a:r>
          </a:p>
          <a:p>
            <a:pPr lvl="1"/>
            <a:endParaRPr lang="en-US">
              <a:latin typeface="Myriad Web Pro" charset="0"/>
            </a:endParaRPr>
          </a:p>
          <a:p>
            <a:pPr lvl="1">
              <a:buFontTx/>
              <a:buChar char="•"/>
            </a:pPr>
            <a:r>
              <a:rPr lang="en-US">
                <a:latin typeface="Myriad Web Pro" charset="0"/>
              </a:rPr>
              <a:t>Effective obesity prevention initiatives should address multiple </a:t>
            </a:r>
            <a:r>
              <a:rPr lang="en-US" i="1">
                <a:latin typeface="Myriad Web Pro" charset="0"/>
              </a:rPr>
              <a:t>levels</a:t>
            </a:r>
            <a:r>
              <a:rPr lang="en-US">
                <a:latin typeface="Myriad Web Pro" charset="0"/>
              </a:rPr>
              <a:t> of the environment and engage multiple </a:t>
            </a:r>
            <a:r>
              <a:rPr lang="en-US" i="1">
                <a:latin typeface="Myriad Web Pro" charset="0"/>
              </a:rPr>
              <a:t>sectors</a:t>
            </a:r>
            <a:r>
              <a:rPr lang="en-US">
                <a:latin typeface="Myriad Web Pro" charset="0"/>
              </a:rPr>
              <a:t> of society in order to affect social change and achieve health impact. For these reasons, CDC supports population based approaches to prevent and control obesity, such as policy, systems, and environmental change, in various settings and at all levels of government (i.e. local, state, and federal).</a:t>
            </a:r>
          </a:p>
          <a:p>
            <a:pPr lvl="1"/>
            <a:endParaRPr lang="en-US" sz="1600">
              <a:solidFill>
                <a:srgbClr val="000000"/>
              </a:solidFill>
              <a:latin typeface="Times New Roman" charset="0"/>
            </a:endParaRPr>
          </a:p>
          <a:p>
            <a:pPr lvl="1"/>
            <a:endParaRPr lang="en-US" sz="1600">
              <a:solidFill>
                <a:srgbClr val="000000"/>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7553" eaLnBrk="0" hangingPunct="0">
              <a:defRPr sz="3500">
                <a:solidFill>
                  <a:srgbClr val="4D4D4D"/>
                </a:solidFill>
                <a:latin typeface="Verdana" charset="0"/>
                <a:ea typeface="ＭＳ Ｐゴシック" charset="0"/>
              </a:defRPr>
            </a:lvl1pPr>
            <a:lvl2pPr marL="729057" indent="-280406" defTabSz="917553" eaLnBrk="0" hangingPunct="0">
              <a:defRPr sz="3500">
                <a:solidFill>
                  <a:srgbClr val="4D4D4D"/>
                </a:solidFill>
                <a:latin typeface="Verdana" charset="0"/>
                <a:ea typeface="ＭＳ Ｐゴシック" charset="0"/>
              </a:defRPr>
            </a:lvl2pPr>
            <a:lvl3pPr marL="1121626" indent="-224325" defTabSz="917553" eaLnBrk="0" hangingPunct="0">
              <a:defRPr sz="3500">
                <a:solidFill>
                  <a:srgbClr val="4D4D4D"/>
                </a:solidFill>
                <a:latin typeface="Verdana" charset="0"/>
                <a:ea typeface="ＭＳ Ｐゴシック" charset="0"/>
              </a:defRPr>
            </a:lvl3pPr>
            <a:lvl4pPr marL="1570276" indent="-224325" defTabSz="917553" eaLnBrk="0" hangingPunct="0">
              <a:defRPr sz="3500">
                <a:solidFill>
                  <a:srgbClr val="4D4D4D"/>
                </a:solidFill>
                <a:latin typeface="Verdana" charset="0"/>
                <a:ea typeface="ＭＳ Ｐゴシック" charset="0"/>
              </a:defRPr>
            </a:lvl4pPr>
            <a:lvl5pPr marL="2018927" indent="-224325" defTabSz="917553" eaLnBrk="0" hangingPunct="0">
              <a:defRPr sz="3500">
                <a:solidFill>
                  <a:srgbClr val="4D4D4D"/>
                </a:solidFill>
                <a:latin typeface="Verdana" charset="0"/>
                <a:ea typeface="ＭＳ Ｐゴシック" charset="0"/>
              </a:defRPr>
            </a:lvl5pPr>
            <a:lvl6pPr marL="2467577" indent="-224325" defTabSz="917553" eaLnBrk="0" fontAlgn="base" hangingPunct="0">
              <a:spcBef>
                <a:spcPct val="0"/>
              </a:spcBef>
              <a:spcAft>
                <a:spcPct val="0"/>
              </a:spcAft>
              <a:defRPr sz="3500">
                <a:solidFill>
                  <a:srgbClr val="4D4D4D"/>
                </a:solidFill>
                <a:latin typeface="Verdana" charset="0"/>
                <a:ea typeface="ＭＳ Ｐゴシック" charset="0"/>
              </a:defRPr>
            </a:lvl6pPr>
            <a:lvl7pPr marL="2916227" indent="-224325" defTabSz="917553" eaLnBrk="0" fontAlgn="base" hangingPunct="0">
              <a:spcBef>
                <a:spcPct val="0"/>
              </a:spcBef>
              <a:spcAft>
                <a:spcPct val="0"/>
              </a:spcAft>
              <a:defRPr sz="3500">
                <a:solidFill>
                  <a:srgbClr val="4D4D4D"/>
                </a:solidFill>
                <a:latin typeface="Verdana" charset="0"/>
                <a:ea typeface="ＭＳ Ｐゴシック" charset="0"/>
              </a:defRPr>
            </a:lvl7pPr>
            <a:lvl8pPr marL="3364878" indent="-224325" defTabSz="917553" eaLnBrk="0" fontAlgn="base" hangingPunct="0">
              <a:spcBef>
                <a:spcPct val="0"/>
              </a:spcBef>
              <a:spcAft>
                <a:spcPct val="0"/>
              </a:spcAft>
              <a:defRPr sz="3500">
                <a:solidFill>
                  <a:srgbClr val="4D4D4D"/>
                </a:solidFill>
                <a:latin typeface="Verdana" charset="0"/>
                <a:ea typeface="ＭＳ Ｐゴシック" charset="0"/>
              </a:defRPr>
            </a:lvl8pPr>
            <a:lvl9pPr marL="3813528" indent="-224325" defTabSz="917553" eaLnBrk="0" fontAlgn="base" hangingPunct="0">
              <a:spcBef>
                <a:spcPct val="0"/>
              </a:spcBef>
              <a:spcAft>
                <a:spcPct val="0"/>
              </a:spcAft>
              <a:defRPr sz="3500">
                <a:solidFill>
                  <a:srgbClr val="4D4D4D"/>
                </a:solidFill>
                <a:latin typeface="Verdana" charset="0"/>
                <a:ea typeface="ＭＳ Ｐゴシック" charset="0"/>
              </a:defRPr>
            </a:lvl9pPr>
          </a:lstStyle>
          <a:p>
            <a:fld id="{CEB1A538-D961-724C-9B29-2B205D2EC984}" type="slidenum">
              <a:rPr lang="en-US" sz="1200">
                <a:solidFill>
                  <a:schemeClr val="tx1"/>
                </a:solidFill>
                <a:latin typeface="Times New Roman" charset="0"/>
              </a:rPr>
              <a:pPr/>
              <a:t>32</a:t>
            </a:fld>
            <a:endParaRPr lang="en-US" sz="1200">
              <a:solidFill>
                <a:schemeClr val="tx1"/>
              </a:solidFill>
              <a:latin typeface="Times New Roman"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Myriad Web Pro" charset="0"/>
              </a:rPr>
              <a:t>CDC sees these six target behaviors as key to preventing and reducing the prevalence of obesity and other chronic disease.</a:t>
            </a:r>
          </a:p>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Myriad Web Pro" charset="0"/>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7553" eaLnBrk="0" hangingPunct="0">
              <a:defRPr sz="3500">
                <a:solidFill>
                  <a:srgbClr val="4D4D4D"/>
                </a:solidFill>
                <a:latin typeface="Verdana" charset="0"/>
                <a:ea typeface="ＭＳ Ｐゴシック" charset="0"/>
              </a:defRPr>
            </a:lvl1pPr>
            <a:lvl2pPr marL="729057" indent="-280406" defTabSz="917553" eaLnBrk="0" hangingPunct="0">
              <a:defRPr sz="3500">
                <a:solidFill>
                  <a:srgbClr val="4D4D4D"/>
                </a:solidFill>
                <a:latin typeface="Verdana" charset="0"/>
                <a:ea typeface="ＭＳ Ｐゴシック" charset="0"/>
              </a:defRPr>
            </a:lvl2pPr>
            <a:lvl3pPr marL="1121626" indent="-224325" defTabSz="917553" eaLnBrk="0" hangingPunct="0">
              <a:defRPr sz="3500">
                <a:solidFill>
                  <a:srgbClr val="4D4D4D"/>
                </a:solidFill>
                <a:latin typeface="Verdana" charset="0"/>
                <a:ea typeface="ＭＳ Ｐゴシック" charset="0"/>
              </a:defRPr>
            </a:lvl3pPr>
            <a:lvl4pPr marL="1570276" indent="-224325" defTabSz="917553" eaLnBrk="0" hangingPunct="0">
              <a:defRPr sz="3500">
                <a:solidFill>
                  <a:srgbClr val="4D4D4D"/>
                </a:solidFill>
                <a:latin typeface="Verdana" charset="0"/>
                <a:ea typeface="ＭＳ Ｐゴシック" charset="0"/>
              </a:defRPr>
            </a:lvl4pPr>
            <a:lvl5pPr marL="2018927" indent="-224325" defTabSz="917553" eaLnBrk="0" hangingPunct="0">
              <a:defRPr sz="3500">
                <a:solidFill>
                  <a:srgbClr val="4D4D4D"/>
                </a:solidFill>
                <a:latin typeface="Verdana" charset="0"/>
                <a:ea typeface="ＭＳ Ｐゴシック" charset="0"/>
              </a:defRPr>
            </a:lvl5pPr>
            <a:lvl6pPr marL="2467577" indent="-224325" defTabSz="917553" eaLnBrk="0" fontAlgn="base" hangingPunct="0">
              <a:spcBef>
                <a:spcPct val="0"/>
              </a:spcBef>
              <a:spcAft>
                <a:spcPct val="0"/>
              </a:spcAft>
              <a:defRPr sz="3500">
                <a:solidFill>
                  <a:srgbClr val="4D4D4D"/>
                </a:solidFill>
                <a:latin typeface="Verdana" charset="0"/>
                <a:ea typeface="ＭＳ Ｐゴシック" charset="0"/>
              </a:defRPr>
            </a:lvl6pPr>
            <a:lvl7pPr marL="2916227" indent="-224325" defTabSz="917553" eaLnBrk="0" fontAlgn="base" hangingPunct="0">
              <a:spcBef>
                <a:spcPct val="0"/>
              </a:spcBef>
              <a:spcAft>
                <a:spcPct val="0"/>
              </a:spcAft>
              <a:defRPr sz="3500">
                <a:solidFill>
                  <a:srgbClr val="4D4D4D"/>
                </a:solidFill>
                <a:latin typeface="Verdana" charset="0"/>
                <a:ea typeface="ＭＳ Ｐゴシック" charset="0"/>
              </a:defRPr>
            </a:lvl7pPr>
            <a:lvl8pPr marL="3364878" indent="-224325" defTabSz="917553" eaLnBrk="0" fontAlgn="base" hangingPunct="0">
              <a:spcBef>
                <a:spcPct val="0"/>
              </a:spcBef>
              <a:spcAft>
                <a:spcPct val="0"/>
              </a:spcAft>
              <a:defRPr sz="3500">
                <a:solidFill>
                  <a:srgbClr val="4D4D4D"/>
                </a:solidFill>
                <a:latin typeface="Verdana" charset="0"/>
                <a:ea typeface="ＭＳ Ｐゴシック" charset="0"/>
              </a:defRPr>
            </a:lvl8pPr>
            <a:lvl9pPr marL="3813528" indent="-224325" defTabSz="917553" eaLnBrk="0" fontAlgn="base" hangingPunct="0">
              <a:spcBef>
                <a:spcPct val="0"/>
              </a:spcBef>
              <a:spcAft>
                <a:spcPct val="0"/>
              </a:spcAft>
              <a:defRPr sz="3500">
                <a:solidFill>
                  <a:srgbClr val="4D4D4D"/>
                </a:solidFill>
                <a:latin typeface="Verdana" charset="0"/>
                <a:ea typeface="ＭＳ Ｐゴシック" charset="0"/>
              </a:defRPr>
            </a:lvl9pPr>
          </a:lstStyle>
          <a:p>
            <a:fld id="{747B4B21-F701-B244-86D7-616B87C1C1DA}" type="slidenum">
              <a:rPr lang="en-US" sz="1200">
                <a:solidFill>
                  <a:schemeClr val="tx1"/>
                </a:solidFill>
                <a:latin typeface="Times New Roman" charset="0"/>
              </a:rPr>
              <a:pPr/>
              <a:t>33</a:t>
            </a:fld>
            <a:endParaRPr lang="en-US" sz="1200">
              <a:solidFill>
                <a:schemeClr val="tx1"/>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BEBAD0D2-9022-EE48-91C1-BE9145109F5F}"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C5D4E-41C8-854F-9C65-6B3F03FAC489}" type="slidenum">
              <a:rPr lang="en-US" smtClean="0"/>
              <a:t>‹#›</a:t>
            </a:fld>
            <a:endParaRPr lang="en-US"/>
          </a:p>
        </p:txBody>
      </p:sp>
    </p:spTree>
    <p:extLst>
      <p:ext uri="{BB962C8B-B14F-4D97-AF65-F5344CB8AC3E}">
        <p14:creationId xmlns:p14="http://schemas.microsoft.com/office/powerpoint/2010/main" val="355994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BEBAD0D2-9022-EE48-91C1-BE9145109F5F}"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C5D4E-41C8-854F-9C65-6B3F03FAC489}" type="slidenum">
              <a:rPr lang="en-US" smtClean="0"/>
              <a:t>‹#›</a:t>
            </a:fld>
            <a:endParaRPr lang="en-US"/>
          </a:p>
        </p:txBody>
      </p:sp>
    </p:spTree>
    <p:extLst>
      <p:ext uri="{BB962C8B-B14F-4D97-AF65-F5344CB8AC3E}">
        <p14:creationId xmlns:p14="http://schemas.microsoft.com/office/powerpoint/2010/main" val="251677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BEBAD0D2-9022-EE48-91C1-BE9145109F5F}"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C5D4E-41C8-854F-9C65-6B3F03FAC489}" type="slidenum">
              <a:rPr lang="en-US" smtClean="0"/>
              <a:t>‹#›</a:t>
            </a:fld>
            <a:endParaRPr lang="en-US"/>
          </a:p>
        </p:txBody>
      </p:sp>
    </p:spTree>
    <p:extLst>
      <p:ext uri="{BB962C8B-B14F-4D97-AF65-F5344CB8AC3E}">
        <p14:creationId xmlns:p14="http://schemas.microsoft.com/office/powerpoint/2010/main" val="2592683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latin typeface="Myriad Web Pro"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241994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latin typeface="Myriad Web Pro"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311253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2822575" y="574675"/>
            <a:ext cx="5892800" cy="5340350"/>
          </a:xfrm>
        </p:spPr>
        <p:txBody>
          <a:bodyPr/>
          <a:lstStyle>
            <a:lvl1pPr marL="457200" indent="-457200">
              <a:lnSpc>
                <a:spcPct val="150000"/>
              </a:lnSpc>
              <a:buFont typeface="+mj-lt"/>
              <a:buAutoNum type="arabicPeriod"/>
              <a:defRPr baseline="0">
                <a:solidFill>
                  <a:srgbClr val="FFFF00"/>
                </a:solidFill>
              </a:defRPr>
            </a:lvl1pPr>
          </a:lstStyle>
          <a:p>
            <a:pPr lvl="0"/>
            <a:r>
              <a:rPr lang="en-US" dirty="0" smtClean="0"/>
              <a:t>Click to edit Master text styles</a:t>
            </a:r>
          </a:p>
        </p:txBody>
      </p:sp>
      <p:sp>
        <p:nvSpPr>
          <p:cNvPr id="3" name="Rectangle 8"/>
          <p:cNvSpPr>
            <a:spLocks noGrp="1" noChangeArrowheads="1"/>
          </p:cNvSpPr>
          <p:nvPr>
            <p:ph type="dt" sz="half" idx="14"/>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5"/>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6"/>
          </p:nvPr>
        </p:nvSpPr>
        <p:spPr>
          <a:ln/>
        </p:spPr>
        <p:txBody>
          <a:bodyPr/>
          <a:lstStyle>
            <a:lvl1pPr>
              <a:defRPr/>
            </a:lvl1pPr>
          </a:lstStyle>
          <a:p>
            <a:fld id="{BD91038D-C55F-E24A-A2EA-C2E7DB3BBD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6528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bwMode="auto">
          <a:xfrm>
            <a:off x="2730500" y="1495425"/>
            <a:ext cx="5984875" cy="1588"/>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8"/>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p:txBody>
          <a:bodyPr/>
          <a:lstStyle>
            <a:lvl1pPr>
              <a:defRPr/>
            </a:lvl1pPr>
          </a:lstStyle>
          <a:p>
            <a:fld id="{E6150E9A-1FF7-D54F-8F30-00F6707876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735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o Pix">
    <p:spTree>
      <p:nvGrpSpPr>
        <p:cNvPr id="1" name=""/>
        <p:cNvGrpSpPr/>
        <p:nvPr/>
      </p:nvGrpSpPr>
      <p:grpSpPr>
        <a:xfrm>
          <a:off x="0" y="0"/>
          <a:ext cx="0" cy="0"/>
          <a:chOff x="0" y="0"/>
          <a:chExt cx="0" cy="0"/>
        </a:xfrm>
      </p:grpSpPr>
      <p:cxnSp>
        <p:nvCxnSpPr>
          <p:cNvPr id="4" name="Straight Connector 3"/>
          <p:cNvCxnSpPr/>
          <p:nvPr userDrawn="1"/>
        </p:nvCxnSpPr>
        <p:spPr bwMode="auto">
          <a:xfrm>
            <a:off x="612775" y="1403350"/>
            <a:ext cx="7918450" cy="0"/>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12775" y="206375"/>
            <a:ext cx="7924800" cy="1143000"/>
          </a:xfrm>
        </p:spPr>
        <p:txBody>
          <a:bodyPr/>
          <a:lstStyle>
            <a:lvl1pPr>
              <a:defRPr sz="3200" baseline="0"/>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612775" y="1495425"/>
            <a:ext cx="7918450" cy="4327525"/>
          </a:xfrm>
        </p:spPr>
        <p:txBody>
          <a:bodyPr/>
          <a:lstStyle>
            <a:lvl1pPr>
              <a:defRPr sz="2800" baseline="0"/>
            </a:lvl1pPr>
            <a:lvl2pPr>
              <a:defRPr sz="2400" baseline="0"/>
            </a:lvl2pPr>
            <a:lvl3pPr>
              <a:defRPr sz="20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2"/>
          <p:cNvSpPr>
            <a:spLocks noGrp="1"/>
          </p:cNvSpPr>
          <p:nvPr>
            <p:ph type="dt" sz="half" idx="14"/>
          </p:nvPr>
        </p:nvSpPr>
        <p:spPr/>
        <p:txBody>
          <a:bodyPr/>
          <a:lstStyle>
            <a:lvl1pPr>
              <a:defRPr/>
            </a:lvl1pPr>
          </a:lstStyle>
          <a:p>
            <a:pPr>
              <a:defRPr/>
            </a:pPr>
            <a:endParaRPr lang="en-US">
              <a:solidFill>
                <a:srgbClr val="000000"/>
              </a:solidFill>
            </a:endParaRPr>
          </a:p>
        </p:txBody>
      </p:sp>
      <p:sp>
        <p:nvSpPr>
          <p:cNvPr id="6" name="Footer Placeholder 3"/>
          <p:cNvSpPr>
            <a:spLocks noGrp="1"/>
          </p:cNvSpPr>
          <p:nvPr>
            <p:ph type="ftr" sz="quarter" idx="15"/>
          </p:nvPr>
        </p:nvSpPr>
        <p:spPr/>
        <p:txBody>
          <a:bodyPr/>
          <a:lstStyle>
            <a:lvl1pPr>
              <a:defRPr/>
            </a:lvl1pPr>
          </a:lstStyle>
          <a:p>
            <a:pPr>
              <a:defRPr/>
            </a:pPr>
            <a:endParaRPr lang="en-US">
              <a:solidFill>
                <a:srgbClr val="000000"/>
              </a:solidFill>
            </a:endParaRPr>
          </a:p>
        </p:txBody>
      </p:sp>
      <p:sp>
        <p:nvSpPr>
          <p:cNvPr id="7" name="Slide Number Placeholder 4"/>
          <p:cNvSpPr>
            <a:spLocks noGrp="1"/>
          </p:cNvSpPr>
          <p:nvPr>
            <p:ph type="sldNum" sz="quarter" idx="16"/>
          </p:nvPr>
        </p:nvSpPr>
        <p:spPr/>
        <p:txBody>
          <a:bodyPr/>
          <a:lstStyle>
            <a:lvl1pPr>
              <a:defRPr/>
            </a:lvl1pPr>
          </a:lstStyle>
          <a:p>
            <a:fld id="{15408D8F-EFCA-0F48-8E39-383F581B7F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740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ps">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1452282" y="6361115"/>
            <a:ext cx="6589058" cy="496887"/>
          </a:xfrm>
          <a:ln>
            <a:noFill/>
          </a:ln>
        </p:spPr>
        <p:txBody>
          <a:bodyPr/>
          <a:lstStyle>
            <a:lvl1pPr marL="342900" marR="0" indent="0" algn="ctr" defTabSz="914400" rtl="0" eaLnBrk="0" fontAlgn="base" latinLnBrk="0" hangingPunct="0">
              <a:lnSpc>
                <a:spcPct val="100000"/>
              </a:lnSpc>
              <a:spcBef>
                <a:spcPts val="0"/>
              </a:spcBef>
              <a:spcAft>
                <a:spcPct val="0"/>
              </a:spcAft>
              <a:buClrTx/>
              <a:buSzTx/>
              <a:buFontTx/>
              <a:buNone/>
              <a:tabLst/>
              <a:defRPr sz="1400" b="0" i="0" baseline="0"/>
            </a:lvl1pPr>
          </a:lstStyle>
          <a:p>
            <a:pPr lvl="0"/>
            <a:r>
              <a:rPr lang="en-US" smtClean="0"/>
              <a:t>Click to edit Master text styles</a:t>
            </a:r>
          </a:p>
        </p:txBody>
      </p:sp>
    </p:spTree>
    <p:extLst>
      <p:ext uri="{BB962C8B-B14F-4D97-AF65-F5344CB8AC3E}">
        <p14:creationId xmlns:p14="http://schemas.microsoft.com/office/powerpoint/2010/main" val="4023064528"/>
      </p:ext>
    </p:extLst>
  </p:cSld>
  <p:clrMapOvr>
    <a:masterClrMapping/>
  </p:clrMapOvr>
  <p:transition advClick="0" advTm="1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30C76615-3DFB-0945-8E1E-21D52C07EE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16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805679B1-3DEB-BA48-898B-6E0404CD63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763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BEBAD0D2-9022-EE48-91C1-BE9145109F5F}"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C5D4E-41C8-854F-9C65-6B3F03FAC489}" type="slidenum">
              <a:rPr lang="en-US" smtClean="0"/>
              <a:t>‹#›</a:t>
            </a:fld>
            <a:endParaRPr lang="en-US"/>
          </a:p>
        </p:txBody>
      </p:sp>
    </p:spTree>
    <p:extLst>
      <p:ext uri="{BB962C8B-B14F-4D97-AF65-F5344CB8AC3E}">
        <p14:creationId xmlns:p14="http://schemas.microsoft.com/office/powerpoint/2010/main" val="3930525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8352F449-0D42-284B-8C62-82126C2024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5001082"/>
      </p:ext>
    </p:extLst>
  </p:cSld>
  <p:clrMapOvr>
    <a:masterClrMapping/>
  </p:clrMapOvr>
  <p:transition advClick="0" advTm="100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4C8C5E-79E7-F941-A0FC-42FFA405FE8C}" type="datetimeFigureOut">
              <a:rPr lang="en-US" smtClean="0">
                <a:solidFill>
                  <a:prstClr val="black">
                    <a:tint val="75000"/>
                  </a:prstClr>
                </a:solidFill>
                <a:latin typeface="Calibri"/>
              </a:rPr>
              <a:pPr/>
              <a:t>3/27/2020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059A51-9A3A-4D4D-9A0E-19D31B8777B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6500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4C8C5E-79E7-F941-A0FC-42FFA405FE8C}" type="datetimeFigureOut">
              <a:rPr lang="en-US" smtClean="0">
                <a:solidFill>
                  <a:prstClr val="black">
                    <a:tint val="75000"/>
                  </a:prstClr>
                </a:solidFill>
                <a:latin typeface="Calibri"/>
              </a:rPr>
              <a:pPr/>
              <a:t>3/27/2020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059A51-9A3A-4D4D-9A0E-19D31B8777B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375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C8C5E-79E7-F941-A0FC-42FFA405FE8C}" type="datetimeFigureOut">
              <a:rPr lang="en-US" smtClean="0">
                <a:solidFill>
                  <a:prstClr val="black">
                    <a:tint val="75000"/>
                  </a:prstClr>
                </a:solidFill>
                <a:latin typeface="Calibri"/>
              </a:rPr>
              <a:pPr/>
              <a:t>3/27/2020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059A51-9A3A-4D4D-9A0E-19D31B8777B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5043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4C8C5E-79E7-F941-A0FC-42FFA405FE8C}" type="datetimeFigureOut">
              <a:rPr lang="en-US" smtClean="0">
                <a:solidFill>
                  <a:prstClr val="black">
                    <a:tint val="75000"/>
                  </a:prstClr>
                </a:solidFill>
                <a:latin typeface="Calibri"/>
              </a:rPr>
              <a:pPr/>
              <a:t>3/27/2020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059A51-9A3A-4D4D-9A0E-19D31B8777B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7770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4C8C5E-79E7-F941-A0FC-42FFA405FE8C}" type="datetimeFigureOut">
              <a:rPr lang="en-US" smtClean="0">
                <a:solidFill>
                  <a:prstClr val="black">
                    <a:tint val="75000"/>
                  </a:prstClr>
                </a:solidFill>
                <a:latin typeface="Calibri"/>
              </a:rPr>
              <a:pPr/>
              <a:t>3/27/2020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D059A51-9A3A-4D4D-9A0E-19D31B8777B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3349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4C8C5E-79E7-F941-A0FC-42FFA405FE8C}" type="datetimeFigureOut">
              <a:rPr lang="en-US" smtClean="0">
                <a:solidFill>
                  <a:prstClr val="black">
                    <a:tint val="75000"/>
                  </a:prstClr>
                </a:solidFill>
                <a:latin typeface="Calibri"/>
              </a:rPr>
              <a:pPr/>
              <a:t>3/27/2020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D059A51-9A3A-4D4D-9A0E-19D31B8777B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4360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C8C5E-79E7-F941-A0FC-42FFA405FE8C}" type="datetimeFigureOut">
              <a:rPr lang="en-US" smtClean="0">
                <a:solidFill>
                  <a:prstClr val="black">
                    <a:tint val="75000"/>
                  </a:prstClr>
                </a:solidFill>
                <a:latin typeface="Calibri"/>
              </a:rPr>
              <a:pPr/>
              <a:t>3/27/2020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D059A51-9A3A-4D4D-9A0E-19D31B8777B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1753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C8C5E-79E7-F941-A0FC-42FFA405FE8C}" type="datetimeFigureOut">
              <a:rPr lang="en-US" smtClean="0">
                <a:solidFill>
                  <a:prstClr val="black">
                    <a:tint val="75000"/>
                  </a:prstClr>
                </a:solidFill>
                <a:latin typeface="Calibri"/>
              </a:rPr>
              <a:pPr/>
              <a:t>3/27/2020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059A51-9A3A-4D4D-9A0E-19D31B8777B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5284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C8C5E-79E7-F941-A0FC-42FFA405FE8C}" type="datetimeFigureOut">
              <a:rPr lang="en-US" smtClean="0">
                <a:solidFill>
                  <a:prstClr val="black">
                    <a:tint val="75000"/>
                  </a:prstClr>
                </a:solidFill>
                <a:latin typeface="Calibri"/>
              </a:rPr>
              <a:pPr/>
              <a:t>3/27/2020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059A51-9A3A-4D4D-9A0E-19D31B8777B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374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BEBAD0D2-9022-EE48-91C1-BE9145109F5F}"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C5D4E-41C8-854F-9C65-6B3F03FAC489}" type="slidenum">
              <a:rPr lang="en-US" smtClean="0"/>
              <a:t>‹#›</a:t>
            </a:fld>
            <a:endParaRPr lang="en-US"/>
          </a:p>
        </p:txBody>
      </p:sp>
    </p:spTree>
    <p:extLst>
      <p:ext uri="{BB962C8B-B14F-4D97-AF65-F5344CB8AC3E}">
        <p14:creationId xmlns:p14="http://schemas.microsoft.com/office/powerpoint/2010/main" val="101237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4C8C5E-79E7-F941-A0FC-42FFA405FE8C}" type="datetimeFigureOut">
              <a:rPr lang="en-US" smtClean="0">
                <a:solidFill>
                  <a:prstClr val="black">
                    <a:tint val="75000"/>
                  </a:prstClr>
                </a:solidFill>
                <a:latin typeface="Calibri"/>
              </a:rPr>
              <a:pPr/>
              <a:t>3/27/2020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059A51-9A3A-4D4D-9A0E-19D31B8777B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9516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4C8C5E-79E7-F941-A0FC-42FFA405FE8C}" type="datetimeFigureOut">
              <a:rPr lang="en-US" smtClean="0">
                <a:solidFill>
                  <a:prstClr val="black">
                    <a:tint val="75000"/>
                  </a:prstClr>
                </a:solidFill>
                <a:latin typeface="Calibri"/>
              </a:rPr>
              <a:pPr/>
              <a:t>3/27/2020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059A51-9A3A-4D4D-9A0E-19D31B8777B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852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BEBAD0D2-9022-EE48-91C1-BE9145109F5F}"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C5D4E-41C8-854F-9C65-6B3F03FAC489}" type="slidenum">
              <a:rPr lang="en-US" smtClean="0"/>
              <a:t>‹#›</a:t>
            </a:fld>
            <a:endParaRPr lang="en-US"/>
          </a:p>
        </p:txBody>
      </p:sp>
    </p:spTree>
    <p:extLst>
      <p:ext uri="{BB962C8B-B14F-4D97-AF65-F5344CB8AC3E}">
        <p14:creationId xmlns:p14="http://schemas.microsoft.com/office/powerpoint/2010/main" val="221693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BEBAD0D2-9022-EE48-91C1-BE9145109F5F}"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C5D4E-41C8-854F-9C65-6B3F03FAC489}" type="slidenum">
              <a:rPr lang="en-US" smtClean="0"/>
              <a:t>‹#›</a:t>
            </a:fld>
            <a:endParaRPr lang="en-US"/>
          </a:p>
        </p:txBody>
      </p:sp>
    </p:spTree>
    <p:extLst>
      <p:ext uri="{BB962C8B-B14F-4D97-AF65-F5344CB8AC3E}">
        <p14:creationId xmlns:p14="http://schemas.microsoft.com/office/powerpoint/2010/main" val="7584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BEBAD0D2-9022-EE48-91C1-BE9145109F5F}"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C5D4E-41C8-854F-9C65-6B3F03FAC489}" type="slidenum">
              <a:rPr lang="en-US" smtClean="0"/>
              <a:t>‹#›</a:t>
            </a:fld>
            <a:endParaRPr lang="en-US"/>
          </a:p>
        </p:txBody>
      </p:sp>
    </p:spTree>
    <p:extLst>
      <p:ext uri="{BB962C8B-B14F-4D97-AF65-F5344CB8AC3E}">
        <p14:creationId xmlns:p14="http://schemas.microsoft.com/office/powerpoint/2010/main" val="11351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AD0D2-9022-EE48-91C1-BE9145109F5F}"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C5D4E-41C8-854F-9C65-6B3F03FAC489}" type="slidenum">
              <a:rPr lang="en-US" smtClean="0"/>
              <a:t>‹#›</a:t>
            </a:fld>
            <a:endParaRPr lang="en-US"/>
          </a:p>
        </p:txBody>
      </p:sp>
    </p:spTree>
    <p:extLst>
      <p:ext uri="{BB962C8B-B14F-4D97-AF65-F5344CB8AC3E}">
        <p14:creationId xmlns:p14="http://schemas.microsoft.com/office/powerpoint/2010/main" val="41376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BEBAD0D2-9022-EE48-91C1-BE9145109F5F}"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C5D4E-41C8-854F-9C65-6B3F03FAC489}" type="slidenum">
              <a:rPr lang="en-US" smtClean="0"/>
              <a:t>‹#›</a:t>
            </a:fld>
            <a:endParaRPr lang="en-US"/>
          </a:p>
        </p:txBody>
      </p:sp>
    </p:spTree>
    <p:extLst>
      <p:ext uri="{BB962C8B-B14F-4D97-AF65-F5344CB8AC3E}">
        <p14:creationId xmlns:p14="http://schemas.microsoft.com/office/powerpoint/2010/main" val="170421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BEBAD0D2-9022-EE48-91C1-BE9145109F5F}"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C5D4E-41C8-854F-9C65-6B3F03FAC489}" type="slidenum">
              <a:rPr lang="en-US" smtClean="0"/>
              <a:t>‹#›</a:t>
            </a:fld>
            <a:endParaRPr lang="en-US"/>
          </a:p>
        </p:txBody>
      </p:sp>
    </p:spTree>
    <p:extLst>
      <p:ext uri="{BB962C8B-B14F-4D97-AF65-F5344CB8AC3E}">
        <p14:creationId xmlns:p14="http://schemas.microsoft.com/office/powerpoint/2010/main" val="1463440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jpeg"/><Relationship Id="rId5" Type="http://schemas.openxmlformats.org/officeDocument/2006/relationships/slideLayout" Target="../slideLayouts/slideLayout18.xml"/><Relationship Id="rId10" Type="http://schemas.openxmlformats.org/officeDocument/2006/relationships/image" Target="../media/image3.jpeg"/><Relationship Id="rId4" Type="http://schemas.openxmlformats.org/officeDocument/2006/relationships/slideLayout" Target="../slideLayouts/slideLayout17.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AD0D2-9022-EE48-91C1-BE9145109F5F}" type="datetimeFigureOut">
              <a:rPr lang="en-US" smtClean="0"/>
              <a:t>3/27/2020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C5D4E-41C8-854F-9C65-6B3F03FAC489}" type="slidenum">
              <a:rPr lang="en-US" smtClean="0"/>
              <a:t>‹#›</a:t>
            </a:fld>
            <a:endParaRPr lang="en-US"/>
          </a:p>
        </p:txBody>
      </p:sp>
    </p:spTree>
    <p:extLst>
      <p:ext uri="{BB962C8B-B14F-4D97-AF65-F5344CB8AC3E}">
        <p14:creationId xmlns:p14="http://schemas.microsoft.com/office/powerpoint/2010/main" val="205157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032884"/>
      </p:ext>
    </p:extLst>
  </p:cSld>
  <p:clrMap bg1="lt1" tx1="dk1" bg2="lt2" tx2="dk2" accent1="accent1" accent2="accent2" accent3="accent3" accent4="accent4" accent5="accent5" accent6="accent6" hlink="hlink" folHlink="folHlink"/>
  <p:sldLayoutIdLst>
    <p:sldLayoutId id="2147483662" r:id="rId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Myriad Web Pro"/>
          <a:ea typeface="ＭＳ Ｐゴシック" charset="0"/>
        </a:defRPr>
      </a:lvl2pPr>
      <a:lvl3pPr algn="ctr" rtl="0" eaLnBrk="0" fontAlgn="base" hangingPunct="0">
        <a:spcBef>
          <a:spcPct val="0"/>
        </a:spcBef>
        <a:spcAft>
          <a:spcPct val="0"/>
        </a:spcAft>
        <a:defRPr sz="4400">
          <a:solidFill>
            <a:schemeClr val="tx1"/>
          </a:solidFill>
          <a:latin typeface="Myriad Web Pro"/>
          <a:ea typeface="ＭＳ Ｐゴシック" charset="0"/>
        </a:defRPr>
      </a:lvl3pPr>
      <a:lvl4pPr algn="ctr" rtl="0" eaLnBrk="0" fontAlgn="base" hangingPunct="0">
        <a:spcBef>
          <a:spcPct val="0"/>
        </a:spcBef>
        <a:spcAft>
          <a:spcPct val="0"/>
        </a:spcAft>
        <a:defRPr sz="4400">
          <a:solidFill>
            <a:schemeClr val="tx1"/>
          </a:solidFill>
          <a:latin typeface="Myriad Web Pro"/>
          <a:ea typeface="ＭＳ Ｐゴシック" charset="0"/>
        </a:defRPr>
      </a:lvl4pPr>
      <a:lvl5pPr algn="ctr" rtl="0" eaLnBrk="0" fontAlgn="base" hangingPunct="0">
        <a:spcBef>
          <a:spcPct val="0"/>
        </a:spcBef>
        <a:spcAft>
          <a:spcPct val="0"/>
        </a:spcAft>
        <a:defRPr sz="4400">
          <a:solidFill>
            <a:schemeClr val="tx1"/>
          </a:solidFill>
          <a:latin typeface="Myriad Web Pro"/>
          <a:ea typeface="ＭＳ Ｐゴシック" charset="0"/>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pic>
        <p:nvPicPr>
          <p:cNvPr id="3074" name="Picture 2" descr="5353719-2400x1600"/>
          <p:cNvPicPr>
            <a:picLocks noChangeAspect="1" noChangeArrowheads="1"/>
          </p:cNvPicPr>
          <p:nvPr/>
        </p:nvPicPr>
        <p:blipFill>
          <a:blip r:embed="rId9">
            <a:extLst>
              <a:ext uri="{28A0092B-C50C-407E-A947-70E740481C1C}">
                <a14:useLocalDpi xmlns:a14="http://schemas.microsoft.com/office/drawing/2010/main" val="0"/>
              </a:ext>
            </a:extLst>
          </a:blip>
          <a:srcRect b="10435"/>
          <a:stretch>
            <a:fillRect/>
          </a:stretch>
        </p:blipFill>
        <p:spPr bwMode="auto">
          <a:xfrm>
            <a:off x="152400" y="206375"/>
            <a:ext cx="2203450" cy="1585913"/>
          </a:xfrm>
          <a:prstGeom prst="rect">
            <a:avLst/>
          </a:prstGeom>
          <a:noFill/>
          <a:ln w="508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3075" name="Picture 3" descr="5317100-2657x39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863725"/>
            <a:ext cx="2209800" cy="1681163"/>
          </a:xfrm>
          <a:prstGeom prst="rect">
            <a:avLst/>
          </a:prstGeom>
          <a:noFill/>
          <a:ln w="508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3076" name="Picture 4" descr="10003464-1594x2400exercisi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3613150"/>
            <a:ext cx="2209800" cy="1671638"/>
          </a:xfrm>
          <a:prstGeom prst="rect">
            <a:avLst/>
          </a:prstGeom>
          <a:noFill/>
          <a:ln w="508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3077" name="Picture 5" descr="5249220-2656x3984"/>
          <p:cNvPicPr>
            <a:picLocks noChangeAspect="1" noChangeArrowheads="1"/>
          </p:cNvPicPr>
          <p:nvPr/>
        </p:nvPicPr>
        <p:blipFill>
          <a:blip r:embed="rId12">
            <a:extLst>
              <a:ext uri="{28A0092B-C50C-407E-A947-70E740481C1C}">
                <a14:useLocalDpi xmlns:a14="http://schemas.microsoft.com/office/drawing/2010/main" val="0"/>
              </a:ext>
            </a:extLst>
          </a:blip>
          <a:srcRect l="8824" t="15865" r="2838" b="5289"/>
          <a:stretch>
            <a:fillRect/>
          </a:stretch>
        </p:blipFill>
        <p:spPr bwMode="auto">
          <a:xfrm>
            <a:off x="152400" y="5360988"/>
            <a:ext cx="2209800" cy="1360487"/>
          </a:xfrm>
          <a:prstGeom prst="rect">
            <a:avLst/>
          </a:prstGeom>
          <a:noFill/>
          <a:ln w="508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3078" name="Rectangle 6"/>
          <p:cNvSpPr>
            <a:spLocks noGrp="1" noChangeArrowheads="1"/>
          </p:cNvSpPr>
          <p:nvPr>
            <p:ph type="title"/>
          </p:nvPr>
        </p:nvSpPr>
        <p:spPr bwMode="auto">
          <a:xfrm>
            <a:off x="2743200" y="274638"/>
            <a:ext cx="5943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9" name="Rectangle 7"/>
          <p:cNvSpPr>
            <a:spLocks noGrp="1" noChangeArrowheads="1"/>
          </p:cNvSpPr>
          <p:nvPr>
            <p:ph type="body" idx="1"/>
          </p:nvPr>
        </p:nvSpPr>
        <p:spPr bwMode="auto">
          <a:xfrm>
            <a:off x="2743200" y="1600200"/>
            <a:ext cx="5943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6" name="Rectangle 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pitchFamily="34" charset="0"/>
                <a:ea typeface="+mn-ea"/>
              </a:defRPr>
            </a:lvl1pPr>
          </a:lstStyle>
          <a:p>
            <a:pPr defTabSz="914400" fontAlgn="base">
              <a:spcBef>
                <a:spcPct val="0"/>
              </a:spcBef>
              <a:spcAft>
                <a:spcPct val="0"/>
              </a:spcAft>
              <a:defRPr/>
            </a:pPr>
            <a:endParaRPr lang="en-US">
              <a:solidFill>
                <a:srgbClr val="000000"/>
              </a:solidFill>
            </a:endParaRPr>
          </a:p>
        </p:txBody>
      </p:sp>
      <p:sp>
        <p:nvSpPr>
          <p:cNvPr id="2057" name="Rectangle 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ea typeface="+mn-ea"/>
              </a:defRPr>
            </a:lvl1pPr>
          </a:lstStyle>
          <a:p>
            <a:pPr defTabSz="914400" fontAlgn="base">
              <a:spcBef>
                <a:spcPct val="0"/>
              </a:spcBef>
              <a:spcAft>
                <a:spcPct val="0"/>
              </a:spcAft>
              <a:defRPr/>
            </a:pPr>
            <a:endParaRPr lang="en-US">
              <a:solidFill>
                <a:srgbClr val="000000"/>
              </a:solidFill>
            </a:endParaRPr>
          </a:p>
        </p:txBody>
      </p:sp>
      <p:sp>
        <p:nvSpPr>
          <p:cNvPr id="2058" name="Rectangle 1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defTabSz="914400" fontAlgn="base">
              <a:spcBef>
                <a:spcPct val="0"/>
              </a:spcBef>
              <a:spcAft>
                <a:spcPct val="0"/>
              </a:spcAft>
            </a:pPr>
            <a:fld id="{8781D26A-0433-114A-87D3-E7E893D572EC}" type="slidenum">
              <a:rPr lang="en-US" smtClean="0">
                <a:solidFill>
                  <a:srgbClr val="000000"/>
                </a:solidFill>
                <a:ea typeface="ＭＳ Ｐゴシック" charset="0"/>
              </a:rPr>
              <a:pPr defTabSz="914400" fontAlgn="base">
                <a:spcBef>
                  <a:spcPct val="0"/>
                </a:spcBef>
                <a:spcAft>
                  <a:spcPct val="0"/>
                </a:spcAft>
              </a:pPr>
              <a:t>‹#›</a:t>
            </a:fld>
            <a:endParaRPr lang="en-US" smtClean="0">
              <a:solidFill>
                <a:srgbClr val="000000"/>
              </a:solidFill>
              <a:ea typeface="ＭＳ Ｐゴシック" charset="0"/>
            </a:endParaRPr>
          </a:p>
        </p:txBody>
      </p:sp>
    </p:spTree>
    <p:extLst>
      <p:ext uri="{BB962C8B-B14F-4D97-AF65-F5344CB8AC3E}">
        <p14:creationId xmlns:p14="http://schemas.microsoft.com/office/powerpoint/2010/main" val="14678766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FFFF00"/>
          </a:solidFill>
          <a:latin typeface="Myriad Web Pro" pitchFamily="34" charset="0"/>
          <a:ea typeface="ＭＳ Ｐゴシック" charset="0"/>
          <a:cs typeface="+mj-cs"/>
        </a:defRPr>
      </a:lvl1pPr>
      <a:lvl2pPr algn="l" rtl="0" eaLnBrk="0" fontAlgn="base" hangingPunct="0">
        <a:spcBef>
          <a:spcPct val="0"/>
        </a:spcBef>
        <a:spcAft>
          <a:spcPct val="0"/>
        </a:spcAft>
        <a:defRPr sz="3200">
          <a:solidFill>
            <a:srgbClr val="FFFF00"/>
          </a:solidFill>
          <a:latin typeface="Myriad Web Pro"/>
          <a:ea typeface="ＭＳ Ｐゴシック" charset="0"/>
        </a:defRPr>
      </a:lvl2pPr>
      <a:lvl3pPr algn="l" rtl="0" eaLnBrk="0" fontAlgn="base" hangingPunct="0">
        <a:spcBef>
          <a:spcPct val="0"/>
        </a:spcBef>
        <a:spcAft>
          <a:spcPct val="0"/>
        </a:spcAft>
        <a:defRPr sz="3200">
          <a:solidFill>
            <a:srgbClr val="FFFF00"/>
          </a:solidFill>
          <a:latin typeface="Myriad Web Pro"/>
          <a:ea typeface="ＭＳ Ｐゴシック" charset="0"/>
        </a:defRPr>
      </a:lvl3pPr>
      <a:lvl4pPr algn="l" rtl="0" eaLnBrk="0" fontAlgn="base" hangingPunct="0">
        <a:spcBef>
          <a:spcPct val="0"/>
        </a:spcBef>
        <a:spcAft>
          <a:spcPct val="0"/>
        </a:spcAft>
        <a:defRPr sz="3200">
          <a:solidFill>
            <a:srgbClr val="FFFF00"/>
          </a:solidFill>
          <a:latin typeface="Myriad Web Pro"/>
          <a:ea typeface="ＭＳ Ｐゴシック" charset="0"/>
        </a:defRPr>
      </a:lvl4pPr>
      <a:lvl5pPr algn="l" rtl="0" eaLnBrk="0" fontAlgn="base" hangingPunct="0">
        <a:spcBef>
          <a:spcPct val="0"/>
        </a:spcBef>
        <a:spcAft>
          <a:spcPct val="0"/>
        </a:spcAft>
        <a:defRPr sz="3200">
          <a:solidFill>
            <a:srgbClr val="FFFF00"/>
          </a:solidFill>
          <a:latin typeface="Myriad Web Pro"/>
          <a:ea typeface="ＭＳ Ｐゴシック" charset="0"/>
        </a:defRPr>
      </a:lvl5pPr>
      <a:lvl6pPr marL="457200" algn="l" rtl="0" fontAlgn="base">
        <a:spcBef>
          <a:spcPct val="0"/>
        </a:spcBef>
        <a:spcAft>
          <a:spcPct val="0"/>
        </a:spcAft>
        <a:defRPr sz="4400">
          <a:solidFill>
            <a:schemeClr val="bg1"/>
          </a:solidFill>
          <a:latin typeface="Verdana" pitchFamily="34" charset="0"/>
        </a:defRPr>
      </a:lvl6pPr>
      <a:lvl7pPr marL="914400" algn="l" rtl="0" fontAlgn="base">
        <a:spcBef>
          <a:spcPct val="0"/>
        </a:spcBef>
        <a:spcAft>
          <a:spcPct val="0"/>
        </a:spcAft>
        <a:defRPr sz="4400">
          <a:solidFill>
            <a:schemeClr val="bg1"/>
          </a:solidFill>
          <a:latin typeface="Verdana" pitchFamily="34" charset="0"/>
        </a:defRPr>
      </a:lvl7pPr>
      <a:lvl8pPr marL="1371600" algn="l" rtl="0" fontAlgn="base">
        <a:spcBef>
          <a:spcPct val="0"/>
        </a:spcBef>
        <a:spcAft>
          <a:spcPct val="0"/>
        </a:spcAft>
        <a:defRPr sz="4400">
          <a:solidFill>
            <a:schemeClr val="bg1"/>
          </a:solidFill>
          <a:latin typeface="Verdana" pitchFamily="34" charset="0"/>
        </a:defRPr>
      </a:lvl8pPr>
      <a:lvl9pPr marL="1828800" algn="l" rtl="0" fontAlgn="base">
        <a:spcBef>
          <a:spcPct val="0"/>
        </a:spcBef>
        <a:spcAft>
          <a:spcPct val="0"/>
        </a:spcAft>
        <a:defRPr sz="4400">
          <a:solidFill>
            <a:schemeClr val="bg1"/>
          </a:solidFill>
          <a:latin typeface="Verdana" pitchFamily="34" charset="0"/>
        </a:defRPr>
      </a:lvl9pPr>
    </p:titleStyle>
    <p:bodyStyle>
      <a:lvl1pPr marL="342900" indent="-342900" algn="l" rtl="0" eaLnBrk="0" fontAlgn="base" hangingPunct="0">
        <a:spcBef>
          <a:spcPct val="0"/>
        </a:spcBef>
        <a:spcAft>
          <a:spcPct val="0"/>
        </a:spcAft>
        <a:buChar char="•"/>
        <a:defRPr sz="2400">
          <a:solidFill>
            <a:schemeClr val="bg1"/>
          </a:solidFill>
          <a:latin typeface="Myriad Web Pro" pitchFamily="34" charset="0"/>
          <a:ea typeface="ＭＳ Ｐゴシック" charset="0"/>
          <a:cs typeface="+mn-cs"/>
        </a:defRPr>
      </a:lvl1pPr>
      <a:lvl2pPr marL="742950" indent="-285750" algn="l" rtl="0" eaLnBrk="0" fontAlgn="base" hangingPunct="0">
        <a:spcBef>
          <a:spcPct val="0"/>
        </a:spcBef>
        <a:spcAft>
          <a:spcPct val="0"/>
        </a:spcAft>
        <a:buChar char="–"/>
        <a:defRPr sz="2400">
          <a:solidFill>
            <a:schemeClr val="bg1"/>
          </a:solidFill>
          <a:latin typeface="Myriad Web Pro" pitchFamily="34" charset="0"/>
          <a:ea typeface="ＭＳ Ｐゴシック" charset="0"/>
        </a:defRPr>
      </a:lvl2pPr>
      <a:lvl3pPr marL="1143000" indent="-228600" algn="l" rtl="0" eaLnBrk="0" fontAlgn="base" hangingPunct="0">
        <a:spcBef>
          <a:spcPct val="0"/>
        </a:spcBef>
        <a:spcAft>
          <a:spcPct val="0"/>
        </a:spcAft>
        <a:buChar char="•"/>
        <a:defRPr sz="2000">
          <a:solidFill>
            <a:schemeClr val="bg1"/>
          </a:solidFill>
          <a:latin typeface="Myriad Web Pro"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yriad Web Pro"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yriad Web Pro" pitchFamily="34" charset="0"/>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74C8C5E-79E7-F941-A0FC-42FFA405FE8C}" type="datetimeFigureOut">
              <a:rPr lang="en-US" smtClean="0">
                <a:solidFill>
                  <a:prstClr val="black">
                    <a:tint val="75000"/>
                  </a:prstClr>
                </a:solidFill>
                <a:latin typeface="Calibri"/>
              </a:rPr>
              <a:pPr defTabSz="914400"/>
              <a:t>3/27/2020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D059A51-9A3A-4D4D-9A0E-19D31B8777BA}"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03009947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2.xml"/><Relationship Id="rId7"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Road to Obesity</a:t>
            </a:r>
            <a:endParaRPr lang="en-US" b="1" dirty="0">
              <a:solidFill>
                <a:srgbClr val="FF0000"/>
              </a:solidFill>
            </a:endParaRPr>
          </a:p>
        </p:txBody>
      </p:sp>
      <p:sp>
        <p:nvSpPr>
          <p:cNvPr id="3" name="Subtitle 2"/>
          <p:cNvSpPr>
            <a:spLocks noGrp="1"/>
          </p:cNvSpPr>
          <p:nvPr>
            <p:ph type="subTitle" idx="1"/>
          </p:nvPr>
        </p:nvSpPr>
        <p:spPr>
          <a:xfrm>
            <a:off x="1049867" y="3886200"/>
            <a:ext cx="7408333" cy="1176867"/>
          </a:xfrm>
        </p:spPr>
        <p:txBody>
          <a:bodyPr>
            <a:normAutofit/>
          </a:bodyPr>
          <a:lstStyle/>
          <a:p>
            <a:r>
              <a:rPr lang="en-US" sz="2400" dirty="0" smtClean="0">
                <a:solidFill>
                  <a:srgbClr val="000090"/>
                </a:solidFill>
              </a:rPr>
              <a:t>Assoc. Prof. Dr. </a:t>
            </a:r>
            <a:r>
              <a:rPr lang="en-US" sz="2400" dirty="0" err="1" smtClean="0">
                <a:solidFill>
                  <a:srgbClr val="000090"/>
                </a:solidFill>
              </a:rPr>
              <a:t>Özgür</a:t>
            </a:r>
            <a:r>
              <a:rPr lang="en-US" sz="2400" dirty="0" smtClean="0">
                <a:solidFill>
                  <a:srgbClr val="000090"/>
                </a:solidFill>
              </a:rPr>
              <a:t> Demir</a:t>
            </a:r>
          </a:p>
          <a:p>
            <a:r>
              <a:rPr lang="en-US" sz="2400" dirty="0" smtClean="0">
                <a:solidFill>
                  <a:srgbClr val="000090"/>
                </a:solidFill>
              </a:rPr>
              <a:t>Department of Endocrinology and Metabolic Diseases</a:t>
            </a:r>
            <a:endParaRPr lang="en-US" sz="2400" dirty="0">
              <a:solidFill>
                <a:srgbClr val="000090"/>
              </a:solidFill>
            </a:endParaRPr>
          </a:p>
        </p:txBody>
      </p:sp>
    </p:spTree>
    <p:extLst>
      <p:ext uri="{BB962C8B-B14F-4D97-AF65-F5344CB8AC3E}">
        <p14:creationId xmlns:p14="http://schemas.microsoft.com/office/powerpoint/2010/main" val="2768817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smtClean="0">
                <a:solidFill>
                  <a:srgbClr val="FF0000"/>
                </a:solidFill>
              </a:rPr>
              <a:t>BMI Distribution in </a:t>
            </a:r>
            <a:r>
              <a:rPr lang="tr-TR" sz="3200" dirty="0" err="1" smtClean="0">
                <a:solidFill>
                  <a:srgbClr val="FF0000"/>
                </a:solidFill>
              </a:rPr>
              <a:t>Adult</a:t>
            </a:r>
            <a:r>
              <a:rPr lang="tr-TR" sz="3200" dirty="0" smtClean="0">
                <a:solidFill>
                  <a:srgbClr val="FF0000"/>
                </a:solidFill>
              </a:rPr>
              <a:t> </a:t>
            </a:r>
            <a:r>
              <a:rPr lang="tr-TR" sz="3200" dirty="0" err="1" smtClean="0">
                <a:solidFill>
                  <a:srgbClr val="FF0000"/>
                </a:solidFill>
              </a:rPr>
              <a:t>Turkish</a:t>
            </a:r>
            <a:r>
              <a:rPr lang="tr-TR" sz="3200" dirty="0" smtClean="0">
                <a:solidFill>
                  <a:srgbClr val="FF0000"/>
                </a:solidFill>
              </a:rPr>
              <a:t> </a:t>
            </a:r>
            <a:r>
              <a:rPr lang="tr-TR" sz="3200" dirty="0" err="1" smtClean="0">
                <a:solidFill>
                  <a:srgbClr val="FF0000"/>
                </a:solidFill>
              </a:rPr>
              <a:t>Population</a:t>
            </a:r>
            <a:r>
              <a:rPr lang="tr-TR" sz="3200" dirty="0" smtClean="0">
                <a:solidFill>
                  <a:srgbClr val="FF0000"/>
                </a:solidFill>
              </a:rPr>
              <a:t> </a:t>
            </a:r>
            <a:r>
              <a:rPr lang="tr-TR" sz="3200" dirty="0" err="1" smtClean="0">
                <a:solidFill>
                  <a:srgbClr val="FF0000"/>
                </a:solidFill>
              </a:rPr>
              <a:t>with</a:t>
            </a:r>
            <a:r>
              <a:rPr lang="tr-TR" sz="3200" dirty="0" smtClean="0">
                <a:solidFill>
                  <a:srgbClr val="FF0000"/>
                </a:solidFill>
              </a:rPr>
              <a:t> </a:t>
            </a:r>
            <a:r>
              <a:rPr lang="tr-TR" sz="3200" dirty="0" err="1" smtClean="0">
                <a:solidFill>
                  <a:srgbClr val="FF0000"/>
                </a:solidFill>
              </a:rPr>
              <a:t>respect</a:t>
            </a:r>
            <a:r>
              <a:rPr lang="tr-TR" sz="3200" dirty="0" smtClean="0">
                <a:solidFill>
                  <a:srgbClr val="FF0000"/>
                </a:solidFill>
              </a:rPr>
              <a:t> </a:t>
            </a:r>
            <a:r>
              <a:rPr lang="tr-TR" sz="3200" dirty="0" err="1" smtClean="0">
                <a:solidFill>
                  <a:srgbClr val="FF0000"/>
                </a:solidFill>
              </a:rPr>
              <a:t>toTURDEP</a:t>
            </a:r>
            <a:r>
              <a:rPr lang="tr-TR" sz="3200" dirty="0" smtClean="0">
                <a:solidFill>
                  <a:srgbClr val="FF0000"/>
                </a:solidFill>
              </a:rPr>
              <a:t>-I ve TURDEP-II</a:t>
            </a:r>
            <a:endParaRPr lang="tr-TR" sz="3200" dirty="0">
              <a:solidFill>
                <a:srgbClr val="FF0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539552" y="1556792"/>
            <a:ext cx="8208912" cy="4875970"/>
          </a:xfrm>
          <a:prstGeom prst="rect">
            <a:avLst/>
          </a:prstGeom>
          <a:noFill/>
          <a:ln w="9525">
            <a:noFill/>
            <a:miter lim="800000"/>
            <a:headEnd/>
            <a:tailEnd/>
          </a:ln>
        </p:spPr>
      </p:pic>
    </p:spTree>
    <p:extLst>
      <p:ext uri="{BB962C8B-B14F-4D97-AF65-F5344CB8AC3E}">
        <p14:creationId xmlns:p14="http://schemas.microsoft.com/office/powerpoint/2010/main" val="1542001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8313" y="1958975"/>
            <a:ext cx="8086695" cy="822325"/>
          </a:xfrm>
        </p:spPr>
        <p:txBody>
          <a:bodyPr>
            <a:normAutofit/>
          </a:bodyPr>
          <a:lstStyle/>
          <a:p>
            <a:pPr algn="ctr">
              <a:lnSpc>
                <a:spcPct val="90000"/>
              </a:lnSpc>
              <a:buFont typeface="Wingdings 2" charset="0"/>
              <a:buNone/>
            </a:pPr>
            <a:r>
              <a:rPr lang="en-US" sz="2400" dirty="0" smtClean="0"/>
              <a:t>	In the 12-year period, the average age of our adult population increased by 4 years.</a:t>
            </a:r>
            <a:endParaRPr lang="tr-TR" sz="2400" dirty="0"/>
          </a:p>
        </p:txBody>
      </p:sp>
      <p:graphicFrame>
        <p:nvGraphicFramePr>
          <p:cNvPr id="5" name="4 Tablo"/>
          <p:cNvGraphicFramePr>
            <a:graphicFrameLocks noGrp="1"/>
          </p:cNvGraphicFramePr>
          <p:nvPr>
            <p:extLst>
              <p:ext uri="{D42A27DB-BD31-4B8C-83A1-F6EECF244321}">
                <p14:modId xmlns:p14="http://schemas.microsoft.com/office/powerpoint/2010/main" val="1992887516"/>
              </p:ext>
            </p:extLst>
          </p:nvPr>
        </p:nvGraphicFramePr>
        <p:xfrm>
          <a:off x="468312" y="2919702"/>
          <a:ext cx="8387458" cy="2661954"/>
        </p:xfrm>
        <a:graphic>
          <a:graphicData uri="http://schemas.openxmlformats.org/drawingml/2006/table">
            <a:tbl>
              <a:tblPr/>
              <a:tblGrid>
                <a:gridCol w="1676673">
                  <a:extLst>
                    <a:ext uri="{9D8B030D-6E8A-4147-A177-3AD203B41FA5}">
                      <a16:colId xmlns:a16="http://schemas.microsoft.com/office/drawing/2014/main" val="20000"/>
                    </a:ext>
                  </a:extLst>
                </a:gridCol>
                <a:gridCol w="1678720">
                  <a:extLst>
                    <a:ext uri="{9D8B030D-6E8A-4147-A177-3AD203B41FA5}">
                      <a16:colId xmlns:a16="http://schemas.microsoft.com/office/drawing/2014/main" val="20001"/>
                    </a:ext>
                  </a:extLst>
                </a:gridCol>
                <a:gridCol w="1676672">
                  <a:extLst>
                    <a:ext uri="{9D8B030D-6E8A-4147-A177-3AD203B41FA5}">
                      <a16:colId xmlns:a16="http://schemas.microsoft.com/office/drawing/2014/main" val="20002"/>
                    </a:ext>
                  </a:extLst>
                </a:gridCol>
                <a:gridCol w="1678720">
                  <a:extLst>
                    <a:ext uri="{9D8B030D-6E8A-4147-A177-3AD203B41FA5}">
                      <a16:colId xmlns:a16="http://schemas.microsoft.com/office/drawing/2014/main" val="20003"/>
                    </a:ext>
                  </a:extLst>
                </a:gridCol>
                <a:gridCol w="1676673">
                  <a:extLst>
                    <a:ext uri="{9D8B030D-6E8A-4147-A177-3AD203B41FA5}">
                      <a16:colId xmlns:a16="http://schemas.microsoft.com/office/drawing/2014/main" val="20004"/>
                    </a:ext>
                  </a:extLst>
                </a:gridCol>
              </a:tblGrid>
              <a:tr h="88731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imes New Roman" charset="0"/>
                        <a:ea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rgbClr val="FFFFFF"/>
                          </a:solidFill>
                          <a:effectLst/>
                          <a:latin typeface="Times New Roman" charset="0"/>
                          <a:ea typeface="ＭＳ Ｐゴシック" charset="0"/>
                        </a:rPr>
                        <a:t>Height</a:t>
                      </a:r>
                      <a:endParaRPr kumimoji="0" lang="tr-TR" sz="1800" b="1" i="0" u="none" strike="noStrike" cap="none" normalizeH="0" baseline="0" dirty="0">
                        <a:ln>
                          <a:noFill/>
                        </a:ln>
                        <a:solidFill>
                          <a:srgbClr val="FFFFFF"/>
                        </a:solidFill>
                        <a:effectLst/>
                        <a:latin typeface="Times New Roman" charset="0"/>
                        <a:ea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rgbClr val="FFFFFF"/>
                          </a:solidFill>
                          <a:effectLst/>
                          <a:latin typeface="Times New Roman" charset="0"/>
                          <a:ea typeface="ＭＳ Ｐゴシック" charset="0"/>
                        </a:rPr>
                        <a:t>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rgbClr val="FFFFFF"/>
                          </a:solidFill>
                          <a:effectLst/>
                          <a:latin typeface="Times New Roman" charset="0"/>
                          <a:ea typeface="ＭＳ Ｐゴシック" charset="0"/>
                        </a:rPr>
                        <a:t>Waist</a:t>
                      </a:r>
                      <a:r>
                        <a:rPr kumimoji="0" lang="tr-TR" sz="1800" b="1" i="0" u="none" strike="noStrike" cap="none" normalizeH="0" baseline="0" dirty="0" smtClean="0">
                          <a:ln>
                            <a:noFill/>
                          </a:ln>
                          <a:solidFill>
                            <a:srgbClr val="FFFFFF"/>
                          </a:solidFill>
                          <a:effectLst/>
                          <a:latin typeface="Times New Roman" charset="0"/>
                          <a:ea typeface="ＭＳ Ｐゴシック" charset="0"/>
                        </a:rPr>
                        <a:t> </a:t>
                      </a:r>
                      <a:r>
                        <a:rPr kumimoji="0" lang="tr-TR" sz="1800" b="1" i="0" u="none" strike="noStrike" cap="none" normalizeH="0" baseline="0" dirty="0" err="1" smtClean="0">
                          <a:ln>
                            <a:noFill/>
                          </a:ln>
                          <a:solidFill>
                            <a:srgbClr val="FFFFFF"/>
                          </a:solidFill>
                          <a:effectLst/>
                          <a:latin typeface="Times New Roman" charset="0"/>
                          <a:ea typeface="ＭＳ Ｐゴシック" charset="0"/>
                        </a:rPr>
                        <a:t>Circumference</a:t>
                      </a:r>
                      <a:endParaRPr kumimoji="0" lang="tr-TR" sz="1800" b="1" i="0" u="none" strike="noStrike" cap="none" normalizeH="0" baseline="0" dirty="0">
                        <a:ln>
                          <a:noFill/>
                        </a:ln>
                        <a:solidFill>
                          <a:srgbClr val="FFFFFF"/>
                        </a:solidFill>
                        <a:effectLst/>
                        <a:latin typeface="Times New Roman" charset="0"/>
                        <a:ea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rgbClr val="FFFFFF"/>
                          </a:solidFill>
                          <a:effectLst/>
                          <a:latin typeface="Times New Roman" charset="0"/>
                          <a:ea typeface="ＭＳ Ｐゴシック" charset="0"/>
                        </a:rPr>
                        <a:t>Hip</a:t>
                      </a:r>
                      <a:r>
                        <a:rPr kumimoji="0" lang="tr-TR" sz="1800" b="1" i="0" u="none" strike="noStrike" cap="none" normalizeH="0" baseline="0" dirty="0" smtClean="0">
                          <a:ln>
                            <a:noFill/>
                          </a:ln>
                          <a:solidFill>
                            <a:srgbClr val="FFFFFF"/>
                          </a:solidFill>
                          <a:effectLst/>
                          <a:latin typeface="Times New Roman" charset="0"/>
                          <a:ea typeface="ＭＳ Ｐゴシック" charset="0"/>
                        </a:rPr>
                        <a:t> </a:t>
                      </a:r>
                      <a:r>
                        <a:rPr kumimoji="0" lang="tr-TR" sz="1800" b="1" i="0" u="none" strike="noStrike" cap="none" normalizeH="0" baseline="0" dirty="0" err="1" smtClean="0">
                          <a:ln>
                            <a:noFill/>
                          </a:ln>
                          <a:solidFill>
                            <a:srgbClr val="FFFFFF"/>
                          </a:solidFill>
                          <a:effectLst/>
                          <a:latin typeface="Times New Roman" charset="0"/>
                          <a:ea typeface="ＭＳ Ｐゴシック" charset="0"/>
                        </a:rPr>
                        <a:t>Circumference</a:t>
                      </a:r>
                      <a:endParaRPr kumimoji="0" lang="tr-TR" sz="1800" b="1" i="0" u="none" strike="noStrike" cap="none" normalizeH="0" baseline="0" dirty="0">
                        <a:ln>
                          <a:noFill/>
                        </a:ln>
                        <a:solidFill>
                          <a:srgbClr val="FFFFFF"/>
                        </a:solidFill>
                        <a:effectLst/>
                        <a:latin typeface="Times New Roman" charset="0"/>
                        <a:ea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873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rgbClr val="000000"/>
                          </a:solidFill>
                          <a:effectLst/>
                          <a:latin typeface="Times New Roman" charset="0"/>
                          <a:ea typeface="ＭＳ Ｐゴシック" charset="0"/>
                        </a:rPr>
                        <a:t>Female</a:t>
                      </a:r>
                      <a:endParaRPr kumimoji="0" lang="tr-TR" sz="1800" b="1" i="0" u="none" strike="noStrike" cap="none" normalizeH="0" baseline="0" dirty="0">
                        <a:ln>
                          <a:noFill/>
                        </a:ln>
                        <a:solidFill>
                          <a:srgbClr val="000000"/>
                        </a:solidFill>
                        <a:effectLst/>
                        <a:latin typeface="Times New Roman" charset="0"/>
                        <a:ea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Times New Roman" charset="0"/>
                          <a:ea typeface="ＭＳ Ｐゴシック" charset="0"/>
                        </a:rPr>
                        <a:t>1 CM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Times New Roman" charset="0"/>
                          <a:ea typeface="ＭＳ Ｐゴシック" charset="0"/>
                        </a:rPr>
                        <a:t>6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Times New Roman" charset="0"/>
                          <a:ea typeface="ＭＳ Ｐゴシック" charset="0"/>
                        </a:rPr>
                        <a:t>6 CM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Times New Roman" charset="0"/>
                          <a:ea typeface="ＭＳ Ｐゴシック" charset="0"/>
                        </a:rPr>
                        <a:t>7 CM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8873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Times New Roman" charset="0"/>
                          <a:ea typeface="ＭＳ Ｐゴシック" charset="0"/>
                        </a:rPr>
                        <a:t>Male</a:t>
                      </a:r>
                      <a:endParaRPr kumimoji="0" lang="tr-TR" sz="1800" b="1" i="0" u="none" strike="noStrike" cap="none" normalizeH="0" baseline="0" dirty="0">
                        <a:ln>
                          <a:noFill/>
                        </a:ln>
                        <a:solidFill>
                          <a:srgbClr val="000000"/>
                        </a:solidFill>
                        <a:effectLst/>
                        <a:latin typeface="Times New Roman" charset="0"/>
                        <a:ea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Times New Roman" charset="0"/>
                          <a:ea typeface="ＭＳ Ｐゴシック" charset="0"/>
                        </a:rPr>
                        <a:t>1 CM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Times New Roman" charset="0"/>
                          <a:ea typeface="ＭＳ Ｐゴシック" charset="0"/>
                        </a:rPr>
                        <a:t>8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Times New Roman" charset="0"/>
                          <a:ea typeface="ＭＳ Ｐゴシック" charset="0"/>
                        </a:rPr>
                        <a:t>7 CM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Times New Roman" charset="0"/>
                          <a:ea typeface="ＭＳ Ｐゴシック" charset="0"/>
                        </a:rPr>
                        <a:t>2 CM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6" name="2 Başlık"/>
          <p:cNvSpPr>
            <a:spLocks noGrp="1"/>
          </p:cNvSpPr>
          <p:nvPr>
            <p:ph type="title"/>
          </p:nvPr>
        </p:nvSpPr>
        <p:spPr>
          <a:xfrm>
            <a:off x="350888" y="214313"/>
            <a:ext cx="8204120" cy="1143000"/>
          </a:xfrm>
        </p:spPr>
        <p:txBody>
          <a:bodyPr>
            <a:noAutofit/>
          </a:bodyPr>
          <a:lstStyle/>
          <a:p>
            <a:r>
              <a:rPr lang="tr-TR" sz="4000" dirty="0">
                <a:solidFill>
                  <a:srgbClr val="FF0000"/>
                </a:solidFill>
              </a:rPr>
              <a:t>TURDEP-</a:t>
            </a:r>
            <a:r>
              <a:rPr lang="tr-TR" sz="4000" dirty="0" smtClean="0">
                <a:solidFill>
                  <a:srgbClr val="FF0000"/>
                </a:solidFill>
              </a:rPr>
              <a:t>I (1998)     TURDEP</a:t>
            </a:r>
            <a:r>
              <a:rPr lang="tr-TR" sz="4000" dirty="0">
                <a:solidFill>
                  <a:srgbClr val="FF0000"/>
                </a:solidFill>
              </a:rPr>
              <a:t>-II </a:t>
            </a:r>
            <a:r>
              <a:rPr lang="tr-TR" sz="4000" dirty="0" smtClean="0">
                <a:solidFill>
                  <a:srgbClr val="FF0000"/>
                </a:solidFill>
              </a:rPr>
              <a:t>(2010)</a:t>
            </a:r>
            <a:endParaRPr lang="tr-TR" sz="4000" dirty="0">
              <a:solidFill>
                <a:srgbClr val="FF0000"/>
              </a:solidFill>
            </a:endParaRPr>
          </a:p>
        </p:txBody>
      </p:sp>
      <p:cxnSp>
        <p:nvCxnSpPr>
          <p:cNvPr id="7" name="Straight Arrow Connector 6"/>
          <p:cNvCxnSpPr/>
          <p:nvPr/>
        </p:nvCxnSpPr>
        <p:spPr>
          <a:xfrm>
            <a:off x="4160541" y="852287"/>
            <a:ext cx="501270" cy="16712"/>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905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solidFill>
                  <a:srgbClr val="FF0000"/>
                </a:solidFill>
              </a:rPr>
              <a:t>TURDEP-II (2010)</a:t>
            </a:r>
            <a:endParaRPr lang="en-US" dirty="0"/>
          </a:p>
        </p:txBody>
      </p:sp>
      <p:sp>
        <p:nvSpPr>
          <p:cNvPr id="3" name="Content Placeholder 2"/>
          <p:cNvSpPr>
            <a:spLocks noGrp="1"/>
          </p:cNvSpPr>
          <p:nvPr>
            <p:ph idx="1"/>
          </p:nvPr>
        </p:nvSpPr>
        <p:spPr/>
        <p:txBody>
          <a:bodyPr/>
          <a:lstStyle/>
          <a:p>
            <a:r>
              <a:rPr lang="en-US" dirty="0" smtClean="0"/>
              <a:t>Obesity prevalence in Turkey is 32%</a:t>
            </a:r>
          </a:p>
          <a:p>
            <a:r>
              <a:rPr lang="en-US" dirty="0" smtClean="0"/>
              <a:t>Being overweight in men and obesity in women are more common.</a:t>
            </a:r>
          </a:p>
          <a:p>
            <a:r>
              <a:rPr lang="en-US" dirty="0" smtClean="0"/>
              <a:t>Urban and rural obesity rates are close to each other</a:t>
            </a:r>
          </a:p>
          <a:p>
            <a:r>
              <a:rPr lang="en-US" dirty="0" smtClean="0"/>
              <a:t>In general, 2/3 of the Turkish population is overweight or obese</a:t>
            </a:r>
          </a:p>
          <a:p>
            <a:endParaRPr lang="en-US" dirty="0"/>
          </a:p>
        </p:txBody>
      </p:sp>
    </p:spTree>
    <p:extLst>
      <p:ext uri="{BB962C8B-B14F-4D97-AF65-F5344CB8AC3E}">
        <p14:creationId xmlns:p14="http://schemas.microsoft.com/office/powerpoint/2010/main" val="856240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Obesity Has Multiple Pathophysiologic Origins</a:t>
            </a:r>
            <a:endParaRPr lang="en-US" sz="3200" dirty="0">
              <a:solidFill>
                <a:srgbClr val="FF0000"/>
              </a:solidFill>
            </a:endParaRPr>
          </a:p>
        </p:txBody>
      </p:sp>
      <p:grpSp>
        <p:nvGrpSpPr>
          <p:cNvPr id="4" name="Group 3"/>
          <p:cNvGrpSpPr/>
          <p:nvPr/>
        </p:nvGrpSpPr>
        <p:grpSpPr>
          <a:xfrm>
            <a:off x="1688152" y="1657389"/>
            <a:ext cx="5754996" cy="4297361"/>
            <a:chOff x="1688152" y="1657389"/>
            <a:chExt cx="5754996" cy="4297361"/>
          </a:xfrm>
        </p:grpSpPr>
        <p:sp>
          <p:nvSpPr>
            <p:cNvPr id="5" name="Freeform 4"/>
            <p:cNvSpPr/>
            <p:nvPr/>
          </p:nvSpPr>
          <p:spPr>
            <a:xfrm>
              <a:off x="3681639" y="3209860"/>
              <a:ext cx="1768022" cy="1192418"/>
            </a:xfrm>
            <a:custGeom>
              <a:avLst/>
              <a:gdLst>
                <a:gd name="connsiteX0" fmla="*/ 0 w 1091759"/>
                <a:gd name="connsiteY0" fmla="*/ 545880 h 1091759"/>
                <a:gd name="connsiteX1" fmla="*/ 545880 w 1091759"/>
                <a:gd name="connsiteY1" fmla="*/ 0 h 1091759"/>
                <a:gd name="connsiteX2" fmla="*/ 1091760 w 1091759"/>
                <a:gd name="connsiteY2" fmla="*/ 545880 h 1091759"/>
                <a:gd name="connsiteX3" fmla="*/ 545880 w 1091759"/>
                <a:gd name="connsiteY3" fmla="*/ 1091760 h 1091759"/>
                <a:gd name="connsiteX4" fmla="*/ 0 w 1091759"/>
                <a:gd name="connsiteY4" fmla="*/ 545880 h 109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759" h="1091759">
                  <a:moveTo>
                    <a:pt x="0" y="545880"/>
                  </a:moveTo>
                  <a:cubicBezTo>
                    <a:pt x="0" y="244399"/>
                    <a:pt x="244399" y="0"/>
                    <a:pt x="545880" y="0"/>
                  </a:cubicBezTo>
                  <a:cubicBezTo>
                    <a:pt x="847361" y="0"/>
                    <a:pt x="1091760" y="244399"/>
                    <a:pt x="1091760" y="545880"/>
                  </a:cubicBezTo>
                  <a:cubicBezTo>
                    <a:pt x="1091760" y="847361"/>
                    <a:pt x="847361" y="1091760"/>
                    <a:pt x="545880" y="1091760"/>
                  </a:cubicBezTo>
                  <a:cubicBezTo>
                    <a:pt x="244399" y="1091760"/>
                    <a:pt x="0" y="847361"/>
                    <a:pt x="0" y="54588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71949" tIns="171949" rIns="171949" bIns="171949" numCol="1" spcCol="1270" anchor="ctr" anchorCtr="0">
              <a:noAutofit/>
            </a:bodyPr>
            <a:lstStyle/>
            <a:p>
              <a:pPr lvl="0" algn="ctr" defTabSz="844550">
                <a:lnSpc>
                  <a:spcPct val="90000"/>
                </a:lnSpc>
                <a:spcBef>
                  <a:spcPct val="0"/>
                </a:spcBef>
                <a:spcAft>
                  <a:spcPct val="35000"/>
                </a:spcAft>
              </a:pPr>
              <a:r>
                <a:rPr lang="en-US" sz="1900" b="1" kern="1200" dirty="0" smtClean="0"/>
                <a:t>Obesity</a:t>
              </a:r>
              <a:endParaRPr lang="en-US" sz="1900" b="1" kern="1200" dirty="0"/>
            </a:p>
          </p:txBody>
        </p:sp>
        <p:sp>
          <p:nvSpPr>
            <p:cNvPr id="6" name="Freeform 5"/>
            <p:cNvSpPr/>
            <p:nvPr/>
          </p:nvSpPr>
          <p:spPr>
            <a:xfrm>
              <a:off x="3681639" y="1657389"/>
              <a:ext cx="1768022" cy="1192418"/>
            </a:xfrm>
            <a:custGeom>
              <a:avLst/>
              <a:gdLst>
                <a:gd name="connsiteX0" fmla="*/ 0 w 1091759"/>
                <a:gd name="connsiteY0" fmla="*/ 545880 h 1091759"/>
                <a:gd name="connsiteX1" fmla="*/ 545880 w 1091759"/>
                <a:gd name="connsiteY1" fmla="*/ 0 h 1091759"/>
                <a:gd name="connsiteX2" fmla="*/ 1091760 w 1091759"/>
                <a:gd name="connsiteY2" fmla="*/ 545880 h 1091759"/>
                <a:gd name="connsiteX3" fmla="*/ 545880 w 1091759"/>
                <a:gd name="connsiteY3" fmla="*/ 1091760 h 1091759"/>
                <a:gd name="connsiteX4" fmla="*/ 0 w 1091759"/>
                <a:gd name="connsiteY4" fmla="*/ 545880 h 109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759" h="1091759">
                  <a:moveTo>
                    <a:pt x="0" y="545880"/>
                  </a:moveTo>
                  <a:cubicBezTo>
                    <a:pt x="0" y="244399"/>
                    <a:pt x="244399" y="0"/>
                    <a:pt x="545880" y="0"/>
                  </a:cubicBezTo>
                  <a:cubicBezTo>
                    <a:pt x="847361" y="0"/>
                    <a:pt x="1091760" y="244399"/>
                    <a:pt x="1091760" y="545880"/>
                  </a:cubicBezTo>
                  <a:cubicBezTo>
                    <a:pt x="1091760" y="847361"/>
                    <a:pt x="847361" y="1091760"/>
                    <a:pt x="545880" y="1091760"/>
                  </a:cubicBezTo>
                  <a:cubicBezTo>
                    <a:pt x="244399" y="1091760"/>
                    <a:pt x="0" y="847361"/>
                    <a:pt x="0" y="545880"/>
                  </a:cubicBez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66234" tIns="166234" rIns="166234" bIns="166234" numCol="1" spcCol="1270" anchor="ctr" anchorCtr="0">
              <a:noAutofit/>
            </a:bodyPr>
            <a:lstStyle/>
            <a:p>
              <a:pPr lvl="0" algn="ctr" defTabSz="444500">
                <a:lnSpc>
                  <a:spcPct val="90000"/>
                </a:lnSpc>
                <a:spcBef>
                  <a:spcPct val="0"/>
                </a:spcBef>
                <a:spcAft>
                  <a:spcPct val="35000"/>
                </a:spcAft>
              </a:pPr>
              <a:r>
                <a:rPr lang="en-US" sz="1600" b="1" kern="1200" dirty="0" smtClean="0"/>
                <a:t>Epigenetic</a:t>
              </a:r>
              <a:endParaRPr lang="en-US" sz="1600" b="1" kern="1200" dirty="0"/>
            </a:p>
          </p:txBody>
        </p:sp>
        <p:sp>
          <p:nvSpPr>
            <p:cNvPr id="7" name="Freeform 6"/>
            <p:cNvSpPr/>
            <p:nvPr/>
          </p:nvSpPr>
          <p:spPr>
            <a:xfrm>
              <a:off x="5675126" y="2433625"/>
              <a:ext cx="1768022" cy="1192418"/>
            </a:xfrm>
            <a:custGeom>
              <a:avLst/>
              <a:gdLst>
                <a:gd name="connsiteX0" fmla="*/ 0 w 1091759"/>
                <a:gd name="connsiteY0" fmla="*/ 545880 h 1091759"/>
                <a:gd name="connsiteX1" fmla="*/ 545880 w 1091759"/>
                <a:gd name="connsiteY1" fmla="*/ 0 h 1091759"/>
                <a:gd name="connsiteX2" fmla="*/ 1091760 w 1091759"/>
                <a:gd name="connsiteY2" fmla="*/ 545880 h 1091759"/>
                <a:gd name="connsiteX3" fmla="*/ 545880 w 1091759"/>
                <a:gd name="connsiteY3" fmla="*/ 1091760 h 1091759"/>
                <a:gd name="connsiteX4" fmla="*/ 0 w 1091759"/>
                <a:gd name="connsiteY4" fmla="*/ 545880 h 109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759" h="1091759">
                  <a:moveTo>
                    <a:pt x="0" y="545880"/>
                  </a:moveTo>
                  <a:cubicBezTo>
                    <a:pt x="0" y="244399"/>
                    <a:pt x="244399" y="0"/>
                    <a:pt x="545880" y="0"/>
                  </a:cubicBezTo>
                  <a:cubicBezTo>
                    <a:pt x="847361" y="0"/>
                    <a:pt x="1091760" y="244399"/>
                    <a:pt x="1091760" y="545880"/>
                  </a:cubicBezTo>
                  <a:cubicBezTo>
                    <a:pt x="1091760" y="847361"/>
                    <a:pt x="847361" y="1091760"/>
                    <a:pt x="545880" y="1091760"/>
                  </a:cubicBezTo>
                  <a:cubicBezTo>
                    <a:pt x="244399" y="1091760"/>
                    <a:pt x="0" y="847361"/>
                    <a:pt x="0" y="545880"/>
                  </a:cubicBez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66234" tIns="166234" rIns="166234" bIns="166234" numCol="1" spcCol="1270" anchor="ctr" anchorCtr="0">
              <a:noAutofit/>
            </a:bodyPr>
            <a:lstStyle/>
            <a:p>
              <a:pPr lvl="0" algn="ctr" defTabSz="444500">
                <a:lnSpc>
                  <a:spcPct val="90000"/>
                </a:lnSpc>
                <a:spcBef>
                  <a:spcPct val="0"/>
                </a:spcBef>
                <a:spcAft>
                  <a:spcPct val="35000"/>
                </a:spcAft>
              </a:pPr>
              <a:r>
                <a:rPr lang="en-US" sz="1600" b="1" kern="1200" dirty="0" smtClean="0"/>
                <a:t>Genetic</a:t>
              </a:r>
              <a:endParaRPr lang="en-US" sz="1600" b="1" kern="1200" dirty="0"/>
            </a:p>
          </p:txBody>
        </p:sp>
        <p:sp>
          <p:nvSpPr>
            <p:cNvPr id="8" name="Freeform 7"/>
            <p:cNvSpPr/>
            <p:nvPr/>
          </p:nvSpPr>
          <p:spPr>
            <a:xfrm>
              <a:off x="5675126" y="3986096"/>
              <a:ext cx="1768022" cy="1192418"/>
            </a:xfrm>
            <a:custGeom>
              <a:avLst/>
              <a:gdLst>
                <a:gd name="connsiteX0" fmla="*/ 0 w 1091759"/>
                <a:gd name="connsiteY0" fmla="*/ 545880 h 1091759"/>
                <a:gd name="connsiteX1" fmla="*/ 545880 w 1091759"/>
                <a:gd name="connsiteY1" fmla="*/ 0 h 1091759"/>
                <a:gd name="connsiteX2" fmla="*/ 1091760 w 1091759"/>
                <a:gd name="connsiteY2" fmla="*/ 545880 h 1091759"/>
                <a:gd name="connsiteX3" fmla="*/ 545880 w 1091759"/>
                <a:gd name="connsiteY3" fmla="*/ 1091760 h 1091759"/>
                <a:gd name="connsiteX4" fmla="*/ 0 w 1091759"/>
                <a:gd name="connsiteY4" fmla="*/ 545880 h 109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759" h="1091759">
                  <a:moveTo>
                    <a:pt x="0" y="545880"/>
                  </a:moveTo>
                  <a:cubicBezTo>
                    <a:pt x="0" y="244399"/>
                    <a:pt x="244399" y="0"/>
                    <a:pt x="545880" y="0"/>
                  </a:cubicBezTo>
                  <a:cubicBezTo>
                    <a:pt x="847361" y="0"/>
                    <a:pt x="1091760" y="244399"/>
                    <a:pt x="1091760" y="545880"/>
                  </a:cubicBezTo>
                  <a:cubicBezTo>
                    <a:pt x="1091760" y="847361"/>
                    <a:pt x="847361" y="1091760"/>
                    <a:pt x="545880" y="1091760"/>
                  </a:cubicBezTo>
                  <a:cubicBezTo>
                    <a:pt x="244399" y="1091760"/>
                    <a:pt x="0" y="847361"/>
                    <a:pt x="0" y="545880"/>
                  </a:cubicBez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66234" tIns="166234" rIns="166234" bIns="166234" numCol="1" spcCol="1270" anchor="ctr" anchorCtr="0">
              <a:noAutofit/>
            </a:bodyPr>
            <a:lstStyle/>
            <a:p>
              <a:pPr lvl="0" algn="ctr" defTabSz="444500">
                <a:lnSpc>
                  <a:spcPct val="90000"/>
                </a:lnSpc>
                <a:spcBef>
                  <a:spcPct val="0"/>
                </a:spcBef>
                <a:spcAft>
                  <a:spcPct val="35000"/>
                </a:spcAft>
              </a:pPr>
              <a:r>
                <a:rPr lang="en-US" sz="1600" b="1" kern="1200" dirty="0" smtClean="0"/>
                <a:t>Physiologic</a:t>
              </a:r>
              <a:endParaRPr lang="en-US" sz="1600" b="1" kern="1200" dirty="0"/>
            </a:p>
          </p:txBody>
        </p:sp>
        <p:sp>
          <p:nvSpPr>
            <p:cNvPr id="9" name="Freeform 8"/>
            <p:cNvSpPr/>
            <p:nvPr/>
          </p:nvSpPr>
          <p:spPr>
            <a:xfrm>
              <a:off x="3681639" y="4762332"/>
              <a:ext cx="1768022" cy="1192418"/>
            </a:xfrm>
            <a:custGeom>
              <a:avLst/>
              <a:gdLst>
                <a:gd name="connsiteX0" fmla="*/ 0 w 1091759"/>
                <a:gd name="connsiteY0" fmla="*/ 545880 h 1091759"/>
                <a:gd name="connsiteX1" fmla="*/ 545880 w 1091759"/>
                <a:gd name="connsiteY1" fmla="*/ 0 h 1091759"/>
                <a:gd name="connsiteX2" fmla="*/ 1091760 w 1091759"/>
                <a:gd name="connsiteY2" fmla="*/ 545880 h 1091759"/>
                <a:gd name="connsiteX3" fmla="*/ 545880 w 1091759"/>
                <a:gd name="connsiteY3" fmla="*/ 1091760 h 1091759"/>
                <a:gd name="connsiteX4" fmla="*/ 0 w 1091759"/>
                <a:gd name="connsiteY4" fmla="*/ 545880 h 109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759" h="1091759">
                  <a:moveTo>
                    <a:pt x="0" y="545880"/>
                  </a:moveTo>
                  <a:cubicBezTo>
                    <a:pt x="0" y="244399"/>
                    <a:pt x="244399" y="0"/>
                    <a:pt x="545880" y="0"/>
                  </a:cubicBezTo>
                  <a:cubicBezTo>
                    <a:pt x="847361" y="0"/>
                    <a:pt x="1091760" y="244399"/>
                    <a:pt x="1091760" y="545880"/>
                  </a:cubicBezTo>
                  <a:cubicBezTo>
                    <a:pt x="1091760" y="847361"/>
                    <a:pt x="847361" y="1091760"/>
                    <a:pt x="545880" y="1091760"/>
                  </a:cubicBezTo>
                  <a:cubicBezTo>
                    <a:pt x="244399" y="1091760"/>
                    <a:pt x="0" y="847361"/>
                    <a:pt x="0" y="545880"/>
                  </a:cubicBez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66234" tIns="166234" rIns="166234" bIns="166234" numCol="1" spcCol="1270" anchor="ctr" anchorCtr="0">
              <a:noAutofit/>
            </a:bodyPr>
            <a:lstStyle/>
            <a:p>
              <a:pPr lvl="0" algn="ctr" defTabSz="444500">
                <a:lnSpc>
                  <a:spcPct val="90000"/>
                </a:lnSpc>
                <a:spcBef>
                  <a:spcPct val="0"/>
                </a:spcBef>
                <a:spcAft>
                  <a:spcPct val="35000"/>
                </a:spcAft>
              </a:pPr>
              <a:r>
                <a:rPr lang="en-US" sz="1600" b="1" kern="1200" dirty="0" smtClean="0"/>
                <a:t>Behavioral</a:t>
              </a:r>
              <a:endParaRPr lang="en-US" sz="1600" b="1" kern="1200" dirty="0"/>
            </a:p>
          </p:txBody>
        </p:sp>
        <p:sp>
          <p:nvSpPr>
            <p:cNvPr id="10" name="Freeform 9"/>
            <p:cNvSpPr/>
            <p:nvPr/>
          </p:nvSpPr>
          <p:spPr>
            <a:xfrm>
              <a:off x="1688152" y="3986096"/>
              <a:ext cx="1768022" cy="1192418"/>
            </a:xfrm>
            <a:custGeom>
              <a:avLst/>
              <a:gdLst>
                <a:gd name="connsiteX0" fmla="*/ 0 w 1091759"/>
                <a:gd name="connsiteY0" fmla="*/ 545880 h 1091759"/>
                <a:gd name="connsiteX1" fmla="*/ 545880 w 1091759"/>
                <a:gd name="connsiteY1" fmla="*/ 0 h 1091759"/>
                <a:gd name="connsiteX2" fmla="*/ 1091760 w 1091759"/>
                <a:gd name="connsiteY2" fmla="*/ 545880 h 1091759"/>
                <a:gd name="connsiteX3" fmla="*/ 545880 w 1091759"/>
                <a:gd name="connsiteY3" fmla="*/ 1091760 h 1091759"/>
                <a:gd name="connsiteX4" fmla="*/ 0 w 1091759"/>
                <a:gd name="connsiteY4" fmla="*/ 545880 h 109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759" h="1091759">
                  <a:moveTo>
                    <a:pt x="0" y="545880"/>
                  </a:moveTo>
                  <a:cubicBezTo>
                    <a:pt x="0" y="244399"/>
                    <a:pt x="244399" y="0"/>
                    <a:pt x="545880" y="0"/>
                  </a:cubicBezTo>
                  <a:cubicBezTo>
                    <a:pt x="847361" y="0"/>
                    <a:pt x="1091760" y="244399"/>
                    <a:pt x="1091760" y="545880"/>
                  </a:cubicBezTo>
                  <a:cubicBezTo>
                    <a:pt x="1091760" y="847361"/>
                    <a:pt x="847361" y="1091760"/>
                    <a:pt x="545880" y="1091760"/>
                  </a:cubicBezTo>
                  <a:cubicBezTo>
                    <a:pt x="244399" y="1091760"/>
                    <a:pt x="0" y="847361"/>
                    <a:pt x="0" y="545880"/>
                  </a:cubicBez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66234" tIns="166234" rIns="166234" bIns="166234" numCol="1" spcCol="1270" anchor="ctr" anchorCtr="0">
              <a:noAutofit/>
            </a:bodyPr>
            <a:lstStyle/>
            <a:p>
              <a:pPr lvl="0" algn="ctr" defTabSz="444500">
                <a:lnSpc>
                  <a:spcPct val="90000"/>
                </a:lnSpc>
                <a:spcBef>
                  <a:spcPct val="0"/>
                </a:spcBef>
                <a:spcAft>
                  <a:spcPct val="35000"/>
                </a:spcAft>
              </a:pPr>
              <a:r>
                <a:rPr lang="en-US" sz="1600" b="1" kern="1200" dirty="0" smtClean="0"/>
                <a:t>Sociocultural</a:t>
              </a:r>
              <a:endParaRPr lang="en-US" sz="1600" b="1" kern="1200" dirty="0"/>
            </a:p>
          </p:txBody>
        </p:sp>
        <p:sp>
          <p:nvSpPr>
            <p:cNvPr id="11" name="Freeform 10"/>
            <p:cNvSpPr/>
            <p:nvPr/>
          </p:nvSpPr>
          <p:spPr>
            <a:xfrm>
              <a:off x="1688152" y="2433625"/>
              <a:ext cx="1768022" cy="1192418"/>
            </a:xfrm>
            <a:custGeom>
              <a:avLst/>
              <a:gdLst>
                <a:gd name="connsiteX0" fmla="*/ 0 w 1091759"/>
                <a:gd name="connsiteY0" fmla="*/ 545880 h 1091759"/>
                <a:gd name="connsiteX1" fmla="*/ 545880 w 1091759"/>
                <a:gd name="connsiteY1" fmla="*/ 0 h 1091759"/>
                <a:gd name="connsiteX2" fmla="*/ 1091760 w 1091759"/>
                <a:gd name="connsiteY2" fmla="*/ 545880 h 1091759"/>
                <a:gd name="connsiteX3" fmla="*/ 545880 w 1091759"/>
                <a:gd name="connsiteY3" fmla="*/ 1091760 h 1091759"/>
                <a:gd name="connsiteX4" fmla="*/ 0 w 1091759"/>
                <a:gd name="connsiteY4" fmla="*/ 545880 h 109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759" h="1091759">
                  <a:moveTo>
                    <a:pt x="0" y="545880"/>
                  </a:moveTo>
                  <a:cubicBezTo>
                    <a:pt x="0" y="244399"/>
                    <a:pt x="244399" y="0"/>
                    <a:pt x="545880" y="0"/>
                  </a:cubicBezTo>
                  <a:cubicBezTo>
                    <a:pt x="847361" y="0"/>
                    <a:pt x="1091760" y="244399"/>
                    <a:pt x="1091760" y="545880"/>
                  </a:cubicBezTo>
                  <a:cubicBezTo>
                    <a:pt x="1091760" y="847361"/>
                    <a:pt x="847361" y="1091760"/>
                    <a:pt x="545880" y="1091760"/>
                  </a:cubicBezTo>
                  <a:cubicBezTo>
                    <a:pt x="244399" y="1091760"/>
                    <a:pt x="0" y="847361"/>
                    <a:pt x="0" y="545880"/>
                  </a:cubicBez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66234" tIns="166234" rIns="166234" bIns="166234" numCol="1" spcCol="1270" anchor="ctr" anchorCtr="0">
              <a:noAutofit/>
            </a:bodyPr>
            <a:lstStyle/>
            <a:p>
              <a:pPr lvl="0" algn="ctr" defTabSz="444500">
                <a:lnSpc>
                  <a:spcPct val="90000"/>
                </a:lnSpc>
                <a:spcBef>
                  <a:spcPct val="0"/>
                </a:spcBef>
                <a:spcAft>
                  <a:spcPct val="35000"/>
                </a:spcAft>
              </a:pPr>
              <a:r>
                <a:rPr lang="en-US" sz="1600" b="1" kern="1200" dirty="0" smtClean="0"/>
                <a:t>Environmental</a:t>
              </a:r>
              <a:endParaRPr lang="en-US" sz="1600" b="1" kern="1200" dirty="0"/>
            </a:p>
          </p:txBody>
        </p:sp>
        <p:cxnSp>
          <p:nvCxnSpPr>
            <p:cNvPr id="12" name="Straight Arrow Connector 11"/>
            <p:cNvCxnSpPr>
              <a:stCxn id="6" idx="3"/>
              <a:endCxn id="5" idx="1"/>
            </p:cNvCxnSpPr>
            <p:nvPr/>
          </p:nvCxnSpPr>
          <p:spPr>
            <a:xfrm>
              <a:off x="4565651" y="2849808"/>
              <a:ext cx="0" cy="360052"/>
            </a:xfrm>
            <a:prstGeom prst="straightConnector1">
              <a:avLst/>
            </a:prstGeom>
            <a:ln>
              <a:solidFill>
                <a:schemeClr val="accent6"/>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363737" y="3334215"/>
              <a:ext cx="434897" cy="211873"/>
            </a:xfrm>
            <a:prstGeom prst="straightConnector1">
              <a:avLst/>
            </a:prstGeom>
            <a:ln>
              <a:solidFill>
                <a:schemeClr val="accent6"/>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5313633" y="4100052"/>
              <a:ext cx="462702" cy="279925"/>
            </a:xfrm>
            <a:prstGeom prst="straightConnector1">
              <a:avLst/>
            </a:prstGeom>
            <a:ln>
              <a:solidFill>
                <a:schemeClr val="accent6"/>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9" idx="1"/>
              <a:endCxn id="5" idx="3"/>
            </p:cNvCxnSpPr>
            <p:nvPr/>
          </p:nvCxnSpPr>
          <p:spPr>
            <a:xfrm flipV="1">
              <a:off x="4565651" y="4402279"/>
              <a:ext cx="0" cy="360053"/>
            </a:xfrm>
            <a:prstGeom prst="straightConnector1">
              <a:avLst/>
            </a:prstGeom>
            <a:ln>
              <a:solidFill>
                <a:schemeClr val="accent6"/>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411570" y="4137104"/>
              <a:ext cx="390996" cy="265175"/>
            </a:xfrm>
            <a:prstGeom prst="straightConnector1">
              <a:avLst/>
            </a:prstGeom>
            <a:ln>
              <a:solidFill>
                <a:schemeClr val="accent6"/>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324708" y="3253073"/>
              <a:ext cx="477858" cy="293015"/>
            </a:xfrm>
            <a:prstGeom prst="straightConnector1">
              <a:avLst/>
            </a:prstGeom>
            <a:ln>
              <a:solidFill>
                <a:schemeClr val="accent6"/>
              </a:solidFill>
              <a:tailEnd type="stealth"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37831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vert="horz" wrap="square" lIns="91440" tIns="45720" rIns="91440" bIns="45720" numCol="1" compatLnSpc="1">
            <a:prstTxWarp prst="textNoShape">
              <a:avLst/>
            </a:prstTxWarp>
            <a:normAutofit/>
          </a:bodyPr>
          <a:lstStyle/>
          <a:p>
            <a:pPr eaLnBrk="1" hangingPunct="1"/>
            <a:r>
              <a:rPr lang="en-US" sz="3600" b="0" dirty="0">
                <a:solidFill>
                  <a:srgbClr val="FF0000"/>
                </a:solidFill>
                <a:effectLst>
                  <a:outerShdw blurRad="38100" dist="38100" dir="2700000" algn="tl">
                    <a:srgbClr val="000000"/>
                  </a:outerShdw>
                </a:effectLst>
                <a:latin typeface="+mj-lt"/>
                <a:cs typeface="Arial"/>
              </a:rPr>
              <a:t>Dietary Behaviors</a:t>
            </a:r>
          </a:p>
        </p:txBody>
      </p:sp>
      <p:sp>
        <p:nvSpPr>
          <p:cNvPr id="36867" name="Rectangle 3"/>
          <p:cNvSpPr>
            <a:spLocks noGrp="1" noChangeArrowheads="1"/>
          </p:cNvSpPr>
          <p:nvPr>
            <p:ph type="body" sz="quarter" idx="4294967295"/>
          </p:nvPr>
        </p:nvSpPr>
        <p:spPr bwMode="auto">
          <a:xfrm>
            <a:off x="457200" y="1546225"/>
            <a:ext cx="8229600" cy="48545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None/>
            </a:pPr>
            <a:endParaRPr lang="en-US" sz="2400" dirty="0">
              <a:latin typeface="Myriad Web Pro" charset="0"/>
            </a:endParaRPr>
          </a:p>
          <a:p>
            <a:pPr eaLnBrk="1" hangingPunct="1"/>
            <a:r>
              <a:rPr lang="en-US" sz="2400" dirty="0">
                <a:latin typeface="Myriad Web Pro" charset="0"/>
              </a:rPr>
              <a:t>Increased consumption of sugar </a:t>
            </a:r>
          </a:p>
          <a:p>
            <a:pPr eaLnBrk="1" hangingPunct="1">
              <a:buFontTx/>
              <a:buNone/>
            </a:pPr>
            <a:r>
              <a:rPr lang="en-US" sz="2400" dirty="0">
                <a:latin typeface="Myriad Web Pro" charset="0"/>
              </a:rPr>
              <a:t>	sweetened beverages</a:t>
            </a:r>
          </a:p>
          <a:p>
            <a:pPr eaLnBrk="1" hangingPunct="1">
              <a:buFontTx/>
              <a:buNone/>
            </a:pPr>
            <a:endParaRPr lang="en-US" sz="2400" dirty="0">
              <a:latin typeface="Myriad Web Pro" charset="0"/>
            </a:endParaRPr>
          </a:p>
          <a:p>
            <a:pPr eaLnBrk="1" hangingPunct="1">
              <a:buFontTx/>
              <a:buNone/>
            </a:pPr>
            <a:endParaRPr lang="en-US" sz="2400" dirty="0">
              <a:latin typeface="Myriad Web Pro" charset="0"/>
            </a:endParaRPr>
          </a:p>
          <a:p>
            <a:pPr eaLnBrk="1" hangingPunct="1"/>
            <a:r>
              <a:rPr lang="en-US" sz="2400" dirty="0">
                <a:latin typeface="Myriad Web Pro" charset="0"/>
              </a:rPr>
              <a:t>Continued low consumption of fruits</a:t>
            </a:r>
            <a:br>
              <a:rPr lang="en-US" sz="2400" dirty="0">
                <a:latin typeface="Myriad Web Pro" charset="0"/>
              </a:rPr>
            </a:br>
            <a:r>
              <a:rPr lang="en-US" sz="2400" dirty="0">
                <a:latin typeface="Myriad Web Pro" charset="0"/>
              </a:rPr>
              <a:t>and vegetables</a:t>
            </a:r>
            <a:endParaRPr lang="en-US" sz="1800" dirty="0">
              <a:latin typeface="Myriad Web Pro" charset="0"/>
            </a:endParaRPr>
          </a:p>
          <a:p>
            <a:pPr eaLnBrk="1" hangingPunct="1"/>
            <a:endParaRPr lang="en-US" sz="2400" dirty="0">
              <a:latin typeface="Myriad Web Pro" charset="0"/>
            </a:endParaRPr>
          </a:p>
          <a:p>
            <a:pPr eaLnBrk="1" hangingPunct="1"/>
            <a:endParaRPr lang="en-US" sz="2400" dirty="0">
              <a:latin typeface="Myriad Web Pro" charset="0"/>
            </a:endParaRPr>
          </a:p>
        </p:txBody>
      </p:sp>
      <p:pic>
        <p:nvPicPr>
          <p:cNvPr id="7" name="Picture 5" descr="4885902_asia_ssb_th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13" y="1671638"/>
            <a:ext cx="2706687" cy="406400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001977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vert="horz" wrap="square" lIns="91440" tIns="45720" rIns="91440" bIns="45720" numCol="1" compatLnSpc="1">
            <a:prstTxWarp prst="textNoShape">
              <a:avLst/>
            </a:prstTxWarp>
            <a:normAutofit/>
          </a:bodyPr>
          <a:lstStyle/>
          <a:p>
            <a:pPr eaLnBrk="1" hangingPunct="1"/>
            <a:r>
              <a:rPr lang="en-US" sz="3600" b="0" dirty="0">
                <a:solidFill>
                  <a:srgbClr val="FF0000"/>
                </a:solidFill>
                <a:effectLst>
                  <a:outerShdw blurRad="38100" dist="38100" dir="2700000" algn="tl">
                    <a:srgbClr val="000000"/>
                  </a:outerShdw>
                </a:effectLst>
                <a:latin typeface="+mj-lt"/>
              </a:rPr>
              <a:t>Dietary Behaviors</a:t>
            </a:r>
          </a:p>
        </p:txBody>
      </p:sp>
      <p:sp>
        <p:nvSpPr>
          <p:cNvPr id="1028" name="Rectangle 3"/>
          <p:cNvSpPr>
            <a:spLocks noGrp="1" noChangeArrowheads="1"/>
          </p:cNvSpPr>
          <p:nvPr>
            <p:ph type="body" sz="quarter" idx="4294967295"/>
          </p:nvPr>
        </p:nvSpPr>
        <p:spPr bwMode="auto">
          <a:xfrm>
            <a:off x="457200" y="1468438"/>
            <a:ext cx="8229600" cy="49323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dirty="0">
              <a:latin typeface="Myriad Web Pro" charset="0"/>
            </a:endParaRPr>
          </a:p>
          <a:p>
            <a:pPr eaLnBrk="1" hangingPunct="1"/>
            <a:r>
              <a:rPr lang="en-US" sz="2400" dirty="0">
                <a:latin typeface="Myriad Web Pro" charset="0"/>
              </a:rPr>
              <a:t>Increased frequency of meals eaten away from home </a:t>
            </a:r>
          </a:p>
          <a:p>
            <a:pPr eaLnBrk="1" hangingPunct="1">
              <a:buFontTx/>
              <a:buNone/>
            </a:pPr>
            <a:endParaRPr lang="en-US" sz="2400" dirty="0">
              <a:latin typeface="Myriad Web Pro" charset="0"/>
            </a:endParaRPr>
          </a:p>
          <a:p>
            <a:pPr eaLnBrk="1" hangingPunct="1"/>
            <a:endParaRPr lang="en-US" sz="2400" dirty="0">
              <a:latin typeface="Myriad Web Pro" charset="0"/>
            </a:endParaRPr>
          </a:p>
          <a:p>
            <a:pPr eaLnBrk="1" hangingPunct="1"/>
            <a:endParaRPr lang="en-US" sz="2400" dirty="0">
              <a:latin typeface="Myriad Web Pro" charset="0"/>
            </a:endParaRPr>
          </a:p>
        </p:txBody>
      </p:sp>
      <p:graphicFrame>
        <p:nvGraphicFramePr>
          <p:cNvPr id="1026" name="Object 2"/>
          <p:cNvGraphicFramePr>
            <a:graphicFrameLocks noChangeAspect="1"/>
          </p:cNvGraphicFramePr>
          <p:nvPr/>
        </p:nvGraphicFramePr>
        <p:xfrm>
          <a:off x="3113088" y="2417763"/>
          <a:ext cx="2947987" cy="3978275"/>
        </p:xfrm>
        <a:graphic>
          <a:graphicData uri="http://schemas.openxmlformats.org/presentationml/2006/ole">
            <mc:AlternateContent xmlns:mc="http://schemas.openxmlformats.org/markup-compatibility/2006">
              <mc:Choice xmlns:v="urn:schemas-microsoft-com:vml" Requires="v">
                <p:oleObj spid="_x0000_s5161" name="Photo Editor Photo" r:id="rId4" imgW="2381582" imgH="3990476" progId="">
                  <p:embed/>
                </p:oleObj>
              </mc:Choice>
              <mc:Fallback>
                <p:oleObj name="Photo Editor Photo" r:id="rId4" imgW="2381582" imgH="39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3088" y="2417763"/>
                        <a:ext cx="2947987" cy="397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7" name="Picture 6" descr="76765492-pizzaboy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64263" y="2424113"/>
            <a:ext cx="2706687" cy="407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76765492-pizzaboy1-bw.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61088" y="2420938"/>
            <a:ext cx="2705100" cy="407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11366764_fastfood-incar_flp.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7813" y="2419350"/>
            <a:ext cx="2714625" cy="407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11366764_fastfood-incar_flp-bw.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7813" y="2416175"/>
            <a:ext cx="2714625" cy="407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3773433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nodeType="afterGroup">
                            <p:stCondLst>
                              <p:cond delay="20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3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Grp="1" noChangeArrowheads="1"/>
          </p:cNvSpPr>
          <p:nvPr>
            <p:ph type="title"/>
          </p:nvPr>
        </p:nvSpPr>
        <p:spPr>
          <a:xfrm>
            <a:off x="477838" y="314325"/>
            <a:ext cx="7916862" cy="1143000"/>
          </a:xfrm>
        </p:spPr>
        <p:txBody>
          <a:bodyPr vert="horz" wrap="square" lIns="91440" tIns="45720" rIns="91440" bIns="45720" numCol="1" compatLnSpc="1">
            <a:prstTxWarp prst="textNoShape">
              <a:avLst/>
            </a:prstTxWarp>
            <a:normAutofit/>
          </a:bodyPr>
          <a:lstStyle/>
          <a:p>
            <a:pPr eaLnBrk="1" hangingPunct="1"/>
            <a:r>
              <a:rPr lang="en-US" sz="3600" b="0" dirty="0">
                <a:solidFill>
                  <a:srgbClr val="FF0000"/>
                </a:solidFill>
                <a:effectLst>
                  <a:outerShdw blurRad="38100" dist="38100" dir="2700000" algn="tl">
                    <a:srgbClr val="000000"/>
                  </a:outerShdw>
                </a:effectLst>
                <a:latin typeface="+mj-lt"/>
              </a:rPr>
              <a:t>The Food Environment</a:t>
            </a:r>
          </a:p>
        </p:txBody>
      </p:sp>
      <p:sp>
        <p:nvSpPr>
          <p:cNvPr id="37891" name="Rectangle 4"/>
          <p:cNvSpPr>
            <a:spLocks noGrp="1" noChangeAspect="1" noChangeArrowheads="1"/>
          </p:cNvSpPr>
          <p:nvPr>
            <p:ph type="body" sz="quarter" idx="4294967295"/>
          </p:nvPr>
        </p:nvSpPr>
        <p:spPr bwMode="auto">
          <a:xfrm>
            <a:off x="457200" y="2033588"/>
            <a:ext cx="6416675" cy="3594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2400" dirty="0">
                <a:latin typeface="Myriad Web Pro" charset="0"/>
              </a:rPr>
              <a:t>Increased number of fast food </a:t>
            </a:r>
            <a:r>
              <a:rPr lang="en-US" sz="2400" dirty="0" smtClean="0">
                <a:latin typeface="Myriad Web Pro" charset="0"/>
              </a:rPr>
              <a:t>establishments. </a:t>
            </a:r>
            <a:endParaRPr lang="en-US" sz="2400" dirty="0">
              <a:latin typeface="Myriad Web Pro" charset="0"/>
            </a:endParaRPr>
          </a:p>
          <a:p>
            <a:pPr eaLnBrk="1" hangingPunct="1"/>
            <a:endParaRPr lang="en-US" sz="2400" dirty="0">
              <a:latin typeface="Myriad Web Pro" charset="0"/>
            </a:endParaRPr>
          </a:p>
          <a:p>
            <a:pPr eaLnBrk="1" hangingPunct="1"/>
            <a:r>
              <a:rPr lang="en-US" sz="2400" dirty="0">
                <a:latin typeface="Myriad Web Pro" charset="0"/>
              </a:rPr>
              <a:t>Lack of access to full service grocery stores selling affordable healthful foods</a:t>
            </a:r>
          </a:p>
          <a:p>
            <a:pPr eaLnBrk="1" hangingPunct="1"/>
            <a:endParaRPr lang="en-US" sz="2400" dirty="0">
              <a:latin typeface="Myriad Web Pro" charset="0"/>
            </a:endParaRPr>
          </a:p>
          <a:p>
            <a:pPr eaLnBrk="1" hangingPunct="1"/>
            <a:r>
              <a:rPr lang="en-US" sz="2400" dirty="0">
                <a:latin typeface="Myriad Web Pro" charset="0"/>
              </a:rPr>
              <a:t>Less healthy food &amp; beverage advertising aimed at children</a:t>
            </a:r>
          </a:p>
          <a:p>
            <a:pPr eaLnBrk="1" hangingPunct="1">
              <a:buFontTx/>
              <a:buNone/>
            </a:pPr>
            <a:endParaRPr lang="en-US" sz="2400" dirty="0">
              <a:latin typeface="Myriad Web Pro" charset="0"/>
            </a:endParaRPr>
          </a:p>
        </p:txBody>
      </p:sp>
      <p:pic>
        <p:nvPicPr>
          <p:cNvPr id="71681" name="Picture 1" descr="C:\Documents and Settings\foi3\Desktop\Purgatory for Completed\09_205125-A_Bretthauer-Mueller_PPT_WON_Screensaver\Support files\4648589--baconbur-pp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738" y="1346200"/>
            <a:ext cx="1685925"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59" name="Picture 7" descr="\\cdc\project\NCHM_DCS_GS_Teams\Team2\Projects\Reddick_Eddie\10_210507-A_Lowry-Leonard_PPT_Local Gov\Support files\80407109-girl-fries-flipcopy2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538" y="3268663"/>
            <a:ext cx="2132012" cy="319405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1" descr="C:\Documents and Settings\foi3\Desktop\Purgatory for Completed\09_205125-A_Bretthauer-Mueller_PPT_WON_Screensaver\Support files\4648589--baconbur-pp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7388" y="1346200"/>
            <a:ext cx="1698625"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09924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71681"/>
                                        </p:tgtEl>
                                        <p:attrNameLst>
                                          <p:attrName>style.visibility</p:attrName>
                                        </p:attrNameLst>
                                      </p:cBhvr>
                                      <p:to>
                                        <p:strVal val="visible"/>
                                      </p:to>
                                    </p:set>
                                    <p:animEffect transition="in" filter="fade">
                                      <p:cBhvr>
                                        <p:cTn id="7" dur="1000"/>
                                        <p:tgtEl>
                                          <p:spTgt spid="71681"/>
                                        </p:tgtEl>
                                      </p:cBhvr>
                                    </p:animEffect>
                                    <p:anim calcmode="lin" valueType="num">
                                      <p:cBhvr>
                                        <p:cTn id="8" dur="1000" fill="hold"/>
                                        <p:tgtEl>
                                          <p:spTgt spid="71681"/>
                                        </p:tgtEl>
                                        <p:attrNameLst>
                                          <p:attrName>ppt_x</p:attrName>
                                        </p:attrNameLst>
                                      </p:cBhvr>
                                      <p:tavLst>
                                        <p:tav tm="0">
                                          <p:val>
                                            <p:strVal val="#ppt_x"/>
                                          </p:val>
                                        </p:tav>
                                        <p:tav tm="100000">
                                          <p:val>
                                            <p:strVal val="#ppt_x"/>
                                          </p:val>
                                        </p:tav>
                                      </p:tavLst>
                                    </p:anim>
                                    <p:anim calcmode="lin" valueType="num">
                                      <p:cBhvr>
                                        <p:cTn id="9" dur="1000" fill="hold"/>
                                        <p:tgtEl>
                                          <p:spTgt spid="7168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4759"/>
                                        </p:tgtEl>
                                        <p:attrNameLst>
                                          <p:attrName>style.visibility</p:attrName>
                                        </p:attrNameLst>
                                      </p:cBhvr>
                                      <p:to>
                                        <p:strVal val="visible"/>
                                      </p:to>
                                    </p:set>
                                    <p:animEffect transition="in" filter="fade">
                                      <p:cBhvr>
                                        <p:cTn id="12" dur="1000"/>
                                        <p:tgtEl>
                                          <p:spTgt spid="74759"/>
                                        </p:tgtEl>
                                      </p:cBhvr>
                                    </p:animEffect>
                                    <p:anim calcmode="lin" valueType="num">
                                      <p:cBhvr>
                                        <p:cTn id="13" dur="1000" fill="hold"/>
                                        <p:tgtEl>
                                          <p:spTgt spid="74759"/>
                                        </p:tgtEl>
                                        <p:attrNameLst>
                                          <p:attrName>ppt_x</p:attrName>
                                        </p:attrNameLst>
                                      </p:cBhvr>
                                      <p:tavLst>
                                        <p:tav tm="0">
                                          <p:val>
                                            <p:strVal val="#ppt_x"/>
                                          </p:val>
                                        </p:tav>
                                        <p:tav tm="100000">
                                          <p:val>
                                            <p:strVal val="#ppt_x"/>
                                          </p:val>
                                        </p:tav>
                                      </p:tavLst>
                                    </p:anim>
                                    <p:anim calcmode="lin" valueType="num">
                                      <p:cBhvr>
                                        <p:cTn id="14" dur="1000" fill="hold"/>
                                        <p:tgtEl>
                                          <p:spTgt spid="7475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Grp="1" noChangeArrowheads="1"/>
          </p:cNvSpPr>
          <p:nvPr>
            <p:ph type="title"/>
          </p:nvPr>
        </p:nvSpPr>
        <p:spPr/>
        <p:txBody>
          <a:bodyPr vert="horz" wrap="square" lIns="91440" tIns="45720" rIns="91440" bIns="45720" numCol="1" compatLnSpc="1">
            <a:prstTxWarp prst="textNoShape">
              <a:avLst/>
            </a:prstTxWarp>
            <a:normAutofit/>
          </a:bodyPr>
          <a:lstStyle/>
          <a:p>
            <a:pPr eaLnBrk="1" hangingPunct="1"/>
            <a:r>
              <a:rPr lang="en-US" sz="3600" b="0" dirty="0">
                <a:solidFill>
                  <a:srgbClr val="FF0000"/>
                </a:solidFill>
                <a:effectLst>
                  <a:outerShdw blurRad="38100" dist="38100" dir="2700000" algn="tl">
                    <a:srgbClr val="000000"/>
                  </a:outerShdw>
                </a:effectLst>
                <a:latin typeface="+mj-lt"/>
              </a:rPr>
              <a:t>Physical Activity</a:t>
            </a:r>
          </a:p>
        </p:txBody>
      </p:sp>
      <p:sp>
        <p:nvSpPr>
          <p:cNvPr id="92162" name="Rectangle 4"/>
          <p:cNvSpPr>
            <a:spLocks noGrp="1" noChangeAspect="1" noChangeArrowheads="1"/>
          </p:cNvSpPr>
          <p:nvPr>
            <p:ph type="body" sz="quarter" idx="4294967295"/>
          </p:nvPr>
        </p:nvSpPr>
        <p:spPr>
          <a:xfrm>
            <a:off x="457200" y="1585913"/>
            <a:ext cx="8229600" cy="4541837"/>
          </a:xfrm>
          <a:prstGeom prst="rect">
            <a:avLst/>
          </a:prstGeom>
        </p:spPr>
        <p:txBody>
          <a:bodyPr>
            <a:normAutofit/>
          </a:bodyPr>
          <a:lstStyle/>
          <a:p>
            <a:pPr eaLnBrk="1" fontAlgn="auto" hangingPunct="1">
              <a:spcAft>
                <a:spcPts val="0"/>
              </a:spcAft>
              <a:buFont typeface="Arial" pitchFamily="34" charset="0"/>
              <a:buChar char="•"/>
              <a:defRPr/>
            </a:pPr>
            <a:r>
              <a:rPr lang="en-US" sz="2400" dirty="0" smtClean="0">
                <a:ea typeface="+mn-ea"/>
              </a:rPr>
              <a:t>35.5% of adults do not engage in recommended levels of physical activity for health benefits and 25.4% of adults report no leisure-time activity</a:t>
            </a:r>
          </a:p>
          <a:p>
            <a:pPr eaLnBrk="1" fontAlgn="auto" hangingPunct="1">
              <a:spcAft>
                <a:spcPts val="0"/>
              </a:spcAft>
              <a:buFont typeface="Arial" pitchFamily="34" charset="0"/>
              <a:buNone/>
              <a:defRPr/>
            </a:pPr>
            <a:endParaRPr lang="en-US" sz="2400" dirty="0" smtClean="0">
              <a:ea typeface="+mn-ea"/>
            </a:endParaRPr>
          </a:p>
          <a:p>
            <a:pPr eaLnBrk="1" fontAlgn="auto" hangingPunct="1">
              <a:spcAft>
                <a:spcPts val="0"/>
              </a:spcAft>
              <a:buFont typeface="Arial" pitchFamily="34" charset="0"/>
              <a:buChar char="•"/>
              <a:defRPr/>
            </a:pPr>
            <a:r>
              <a:rPr lang="en-US" sz="2400" dirty="0" smtClean="0">
                <a:ea typeface="+mn-ea"/>
              </a:rPr>
              <a:t>81.6% of high school students did not participate in 60 or more minutes of physical activity on any day of the previous 7 days.</a:t>
            </a:r>
          </a:p>
          <a:p>
            <a:pPr eaLnBrk="1" fontAlgn="auto" hangingPunct="1">
              <a:spcAft>
                <a:spcPts val="0"/>
              </a:spcAft>
              <a:buFontTx/>
              <a:buNone/>
              <a:defRPr/>
            </a:pPr>
            <a:endParaRPr lang="en-US" sz="2400" dirty="0" smtClean="0">
              <a:ea typeface="+mn-ea"/>
            </a:endParaRPr>
          </a:p>
          <a:p>
            <a:pPr eaLnBrk="1" fontAlgn="auto" hangingPunct="1">
              <a:spcAft>
                <a:spcPts val="0"/>
              </a:spcAft>
              <a:buFont typeface="Arial" pitchFamily="34" charset="0"/>
              <a:buChar char="•"/>
              <a:defRPr/>
            </a:pPr>
            <a:r>
              <a:rPr lang="en-US" sz="2400" dirty="0" smtClean="0">
                <a:ea typeface="+mn-ea"/>
              </a:rPr>
              <a:t>Only 30.3% of high school students, grades 9-12, have daily </a:t>
            </a:r>
            <a:r>
              <a:rPr lang="en-US" sz="2400" dirty="0" smtClean="0"/>
              <a:t>physical education</a:t>
            </a:r>
            <a:endParaRPr lang="en-US" sz="2400" dirty="0" smtClean="0">
              <a:ea typeface="+mn-ea"/>
            </a:endParaRPr>
          </a:p>
        </p:txBody>
      </p:sp>
    </p:spTree>
    <p:extLst>
      <p:ext uri="{BB962C8B-B14F-4D97-AF65-F5344CB8AC3E}">
        <p14:creationId xmlns:p14="http://schemas.microsoft.com/office/powerpoint/2010/main" val="176987727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p:txBody>
          <a:bodyPr vert="horz" wrap="square" lIns="91440" tIns="45720" rIns="91440" bIns="45720" numCol="1" compatLnSpc="1">
            <a:prstTxWarp prst="textNoShape">
              <a:avLst/>
            </a:prstTxWarp>
          </a:bodyPr>
          <a:lstStyle/>
          <a:p>
            <a:pPr eaLnBrk="1" hangingPunct="1"/>
            <a:r>
              <a:rPr lang="en-US">
                <a:effectLst>
                  <a:outerShdw blurRad="38100" dist="38100" dir="2700000" algn="tl">
                    <a:srgbClr val="000000"/>
                  </a:outerShdw>
                </a:effectLst>
                <a:latin typeface="Myriad Web Pro" charset="0"/>
              </a:rPr>
              <a:t>Community Design &amp; the Built Environment</a:t>
            </a:r>
          </a:p>
        </p:txBody>
      </p:sp>
      <p:sp>
        <p:nvSpPr>
          <p:cNvPr id="2052" name="Text Placeholder 5"/>
          <p:cNvSpPr>
            <a:spLocks noGrp="1"/>
          </p:cNvSpPr>
          <p:nvPr>
            <p:ph type="body" sz="quarter" idx="4294967295"/>
          </p:nvPr>
        </p:nvSpPr>
        <p:spPr bwMode="auto">
          <a:xfrm>
            <a:off x="457200" y="1546225"/>
            <a:ext cx="8229600" cy="9826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ctr" eaLnBrk="1" hangingPunct="1">
              <a:buFontTx/>
              <a:buNone/>
            </a:pPr>
            <a:r>
              <a:rPr lang="en-US" sz="2400">
                <a:solidFill>
                  <a:schemeClr val="bg2"/>
                </a:solidFill>
                <a:latin typeface="Myriad Web Pro" charset="0"/>
              </a:rPr>
              <a:t>Standardized Share of Mode for Trips to School:</a:t>
            </a:r>
            <a:br>
              <a:rPr lang="en-US" sz="2400">
                <a:solidFill>
                  <a:schemeClr val="bg2"/>
                </a:solidFill>
                <a:latin typeface="Myriad Web Pro" charset="0"/>
              </a:rPr>
            </a:br>
            <a:r>
              <a:rPr lang="en-US" sz="2400">
                <a:solidFill>
                  <a:schemeClr val="bg2"/>
                </a:solidFill>
                <a:latin typeface="Myriad Web Pro" charset="0"/>
              </a:rPr>
              <a:t>National Personal Transportation Survey</a:t>
            </a:r>
          </a:p>
        </p:txBody>
      </p:sp>
      <p:graphicFrame>
        <p:nvGraphicFramePr>
          <p:cNvPr id="2050" name="Object 5"/>
          <p:cNvGraphicFramePr>
            <a:graphicFrameLocks noChangeAspect="1"/>
          </p:cNvGraphicFramePr>
          <p:nvPr>
            <p:extLst>
              <p:ext uri="{D42A27DB-BD31-4B8C-83A1-F6EECF244321}">
                <p14:modId xmlns:p14="http://schemas.microsoft.com/office/powerpoint/2010/main" val="3238439493"/>
              </p:ext>
            </p:extLst>
          </p:nvPr>
        </p:nvGraphicFramePr>
        <p:xfrm>
          <a:off x="1517650" y="2211388"/>
          <a:ext cx="6540500" cy="3929062"/>
        </p:xfrm>
        <a:graphic>
          <a:graphicData uri="http://schemas.openxmlformats.org/presentationml/2006/ole">
            <mc:AlternateContent xmlns:mc="http://schemas.openxmlformats.org/markup-compatibility/2006">
              <mc:Choice xmlns:v="urn:schemas-microsoft-com:vml" Requires="v">
                <p:oleObj spid="_x0000_s18472" name="Chart" r:id="rId4" imgW="6781800" imgH="4076700" progId="MSGraph.Chart.8">
                  <p:embed followColorScheme="full"/>
                </p:oleObj>
              </mc:Choice>
              <mc:Fallback>
                <p:oleObj name="Chart" r:id="rId4" imgW="6781800" imgH="4076700" progId="MSGraph.Chart.8">
                  <p:embed followColorScheme="full"/>
                  <p:pic>
                    <p:nvPicPr>
                      <p:cNvPr id="0" name=""/>
                      <p:cNvPicPr>
                        <a:picLocks noChangeAspect="1" noChangeArrowheads="1"/>
                      </p:cNvPicPr>
                      <p:nvPr/>
                    </p:nvPicPr>
                    <p:blipFill>
                      <a:blip r:embed="rId5"/>
                      <a:srcRect/>
                      <a:stretch>
                        <a:fillRect/>
                      </a:stretch>
                    </p:blipFill>
                    <p:spPr bwMode="auto">
                      <a:xfrm>
                        <a:off x="1517650" y="2211388"/>
                        <a:ext cx="6540500" cy="3929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53" name="Text Box 7"/>
          <p:cNvSpPr txBox="1">
            <a:spLocks noChangeArrowheads="1"/>
          </p:cNvSpPr>
          <p:nvPr/>
        </p:nvSpPr>
        <p:spPr bwMode="auto">
          <a:xfrm>
            <a:off x="6143625" y="2547938"/>
            <a:ext cx="5349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4D4D4D"/>
                </a:solidFill>
                <a:latin typeface="Verdana" charset="0"/>
                <a:ea typeface="ＭＳ Ｐゴシック" charset="0"/>
              </a:defRPr>
            </a:lvl1pPr>
            <a:lvl2pPr marL="742950" indent="-285750" eaLnBrk="0" hangingPunct="0">
              <a:defRPr sz="3600">
                <a:solidFill>
                  <a:srgbClr val="4D4D4D"/>
                </a:solidFill>
                <a:latin typeface="Verdana" charset="0"/>
                <a:ea typeface="ＭＳ Ｐゴシック" charset="0"/>
              </a:defRPr>
            </a:lvl2pPr>
            <a:lvl3pPr marL="1143000" indent="-228600" eaLnBrk="0" hangingPunct="0">
              <a:defRPr sz="3600">
                <a:solidFill>
                  <a:srgbClr val="4D4D4D"/>
                </a:solidFill>
                <a:latin typeface="Verdana" charset="0"/>
                <a:ea typeface="ＭＳ Ｐゴシック" charset="0"/>
              </a:defRPr>
            </a:lvl3pPr>
            <a:lvl4pPr marL="1600200" indent="-228600" eaLnBrk="0" hangingPunct="0">
              <a:defRPr sz="3600">
                <a:solidFill>
                  <a:srgbClr val="4D4D4D"/>
                </a:solidFill>
                <a:latin typeface="Verdana" charset="0"/>
                <a:ea typeface="ＭＳ Ｐゴシック" charset="0"/>
              </a:defRPr>
            </a:lvl4pPr>
            <a:lvl5pPr marL="2057400" indent="-228600" eaLnBrk="0" hangingPunct="0">
              <a:defRPr sz="3600">
                <a:solidFill>
                  <a:srgbClr val="4D4D4D"/>
                </a:solidFill>
                <a:latin typeface="Verdana" charset="0"/>
                <a:ea typeface="ＭＳ Ｐゴシック" charset="0"/>
              </a:defRPr>
            </a:lvl5pPr>
            <a:lvl6pPr marL="2514600" indent="-228600" eaLnBrk="0" fontAlgn="base" hangingPunct="0">
              <a:spcBef>
                <a:spcPct val="0"/>
              </a:spcBef>
              <a:spcAft>
                <a:spcPct val="0"/>
              </a:spcAft>
              <a:defRPr sz="3600">
                <a:solidFill>
                  <a:srgbClr val="4D4D4D"/>
                </a:solidFill>
                <a:latin typeface="Verdana" charset="0"/>
                <a:ea typeface="ＭＳ Ｐゴシック" charset="0"/>
              </a:defRPr>
            </a:lvl6pPr>
            <a:lvl7pPr marL="2971800" indent="-228600" eaLnBrk="0" fontAlgn="base" hangingPunct="0">
              <a:spcBef>
                <a:spcPct val="0"/>
              </a:spcBef>
              <a:spcAft>
                <a:spcPct val="0"/>
              </a:spcAft>
              <a:defRPr sz="3600">
                <a:solidFill>
                  <a:srgbClr val="4D4D4D"/>
                </a:solidFill>
                <a:latin typeface="Verdana" charset="0"/>
                <a:ea typeface="ＭＳ Ｐゴシック" charset="0"/>
              </a:defRPr>
            </a:lvl7pPr>
            <a:lvl8pPr marL="3429000" indent="-228600" eaLnBrk="0" fontAlgn="base" hangingPunct="0">
              <a:spcBef>
                <a:spcPct val="0"/>
              </a:spcBef>
              <a:spcAft>
                <a:spcPct val="0"/>
              </a:spcAft>
              <a:defRPr sz="3600">
                <a:solidFill>
                  <a:srgbClr val="4D4D4D"/>
                </a:solidFill>
                <a:latin typeface="Verdana" charset="0"/>
                <a:ea typeface="ＭＳ Ｐゴシック" charset="0"/>
              </a:defRPr>
            </a:lvl8pPr>
            <a:lvl9pPr marL="3886200" indent="-228600" eaLnBrk="0" fontAlgn="base" hangingPunct="0">
              <a:spcBef>
                <a:spcPct val="0"/>
              </a:spcBef>
              <a:spcAft>
                <a:spcPct val="0"/>
              </a:spcAft>
              <a:defRPr sz="3600">
                <a:solidFill>
                  <a:srgbClr val="4D4D4D"/>
                </a:solidFill>
                <a:latin typeface="Verdana" charset="0"/>
                <a:ea typeface="ＭＳ Ｐゴシック" charset="0"/>
              </a:defRPr>
            </a:lvl9pPr>
          </a:lstStyle>
          <a:p>
            <a:pPr defTabSz="914400" eaLnBrk="1" fontAlgn="base" hangingPunct="1">
              <a:spcBef>
                <a:spcPct val="0"/>
              </a:spcBef>
              <a:spcAft>
                <a:spcPct val="0"/>
              </a:spcAft>
            </a:pPr>
            <a:r>
              <a:rPr lang="en-US" sz="2000" b="1">
                <a:solidFill>
                  <a:srgbClr val="00CC00"/>
                </a:solidFill>
                <a:latin typeface="Arial Narrow" charset="0"/>
              </a:rPr>
              <a:t>Car</a:t>
            </a:r>
          </a:p>
        </p:txBody>
      </p:sp>
      <p:sp>
        <p:nvSpPr>
          <p:cNvPr id="2054" name="Text Box 8"/>
          <p:cNvSpPr txBox="1">
            <a:spLocks noChangeArrowheads="1"/>
          </p:cNvSpPr>
          <p:nvPr/>
        </p:nvSpPr>
        <p:spPr bwMode="auto">
          <a:xfrm>
            <a:off x="6115050" y="3571875"/>
            <a:ext cx="5826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4D4D4D"/>
                </a:solidFill>
                <a:latin typeface="Verdana" charset="0"/>
                <a:ea typeface="ＭＳ Ｐゴシック" charset="0"/>
              </a:defRPr>
            </a:lvl1pPr>
            <a:lvl2pPr marL="742950" indent="-285750" eaLnBrk="0" hangingPunct="0">
              <a:defRPr sz="3600">
                <a:solidFill>
                  <a:srgbClr val="4D4D4D"/>
                </a:solidFill>
                <a:latin typeface="Verdana" charset="0"/>
                <a:ea typeface="ＭＳ Ｐゴシック" charset="0"/>
              </a:defRPr>
            </a:lvl2pPr>
            <a:lvl3pPr marL="1143000" indent="-228600" eaLnBrk="0" hangingPunct="0">
              <a:defRPr sz="3600">
                <a:solidFill>
                  <a:srgbClr val="4D4D4D"/>
                </a:solidFill>
                <a:latin typeface="Verdana" charset="0"/>
                <a:ea typeface="ＭＳ Ｐゴシック" charset="0"/>
              </a:defRPr>
            </a:lvl3pPr>
            <a:lvl4pPr marL="1600200" indent="-228600" eaLnBrk="0" hangingPunct="0">
              <a:defRPr sz="3600">
                <a:solidFill>
                  <a:srgbClr val="4D4D4D"/>
                </a:solidFill>
                <a:latin typeface="Verdana" charset="0"/>
                <a:ea typeface="ＭＳ Ｐゴシック" charset="0"/>
              </a:defRPr>
            </a:lvl4pPr>
            <a:lvl5pPr marL="2057400" indent="-228600" eaLnBrk="0" hangingPunct="0">
              <a:defRPr sz="3600">
                <a:solidFill>
                  <a:srgbClr val="4D4D4D"/>
                </a:solidFill>
                <a:latin typeface="Verdana" charset="0"/>
                <a:ea typeface="ＭＳ Ｐゴシック" charset="0"/>
              </a:defRPr>
            </a:lvl5pPr>
            <a:lvl6pPr marL="2514600" indent="-228600" eaLnBrk="0" fontAlgn="base" hangingPunct="0">
              <a:spcBef>
                <a:spcPct val="0"/>
              </a:spcBef>
              <a:spcAft>
                <a:spcPct val="0"/>
              </a:spcAft>
              <a:defRPr sz="3600">
                <a:solidFill>
                  <a:srgbClr val="4D4D4D"/>
                </a:solidFill>
                <a:latin typeface="Verdana" charset="0"/>
                <a:ea typeface="ＭＳ Ｐゴシック" charset="0"/>
              </a:defRPr>
            </a:lvl6pPr>
            <a:lvl7pPr marL="2971800" indent="-228600" eaLnBrk="0" fontAlgn="base" hangingPunct="0">
              <a:spcBef>
                <a:spcPct val="0"/>
              </a:spcBef>
              <a:spcAft>
                <a:spcPct val="0"/>
              </a:spcAft>
              <a:defRPr sz="3600">
                <a:solidFill>
                  <a:srgbClr val="4D4D4D"/>
                </a:solidFill>
                <a:latin typeface="Verdana" charset="0"/>
                <a:ea typeface="ＭＳ Ｐゴシック" charset="0"/>
              </a:defRPr>
            </a:lvl7pPr>
            <a:lvl8pPr marL="3429000" indent="-228600" eaLnBrk="0" fontAlgn="base" hangingPunct="0">
              <a:spcBef>
                <a:spcPct val="0"/>
              </a:spcBef>
              <a:spcAft>
                <a:spcPct val="0"/>
              </a:spcAft>
              <a:defRPr sz="3600">
                <a:solidFill>
                  <a:srgbClr val="4D4D4D"/>
                </a:solidFill>
                <a:latin typeface="Verdana" charset="0"/>
                <a:ea typeface="ＭＳ Ｐゴシック" charset="0"/>
              </a:defRPr>
            </a:lvl8pPr>
            <a:lvl9pPr marL="3886200" indent="-228600" eaLnBrk="0" fontAlgn="base" hangingPunct="0">
              <a:spcBef>
                <a:spcPct val="0"/>
              </a:spcBef>
              <a:spcAft>
                <a:spcPct val="0"/>
              </a:spcAft>
              <a:defRPr sz="3600">
                <a:solidFill>
                  <a:srgbClr val="4D4D4D"/>
                </a:solidFill>
                <a:latin typeface="Verdana" charset="0"/>
                <a:ea typeface="ＭＳ Ｐゴシック" charset="0"/>
              </a:defRPr>
            </a:lvl9pPr>
          </a:lstStyle>
          <a:p>
            <a:pPr defTabSz="914400" eaLnBrk="1" fontAlgn="base" hangingPunct="1">
              <a:spcBef>
                <a:spcPct val="0"/>
              </a:spcBef>
              <a:spcAft>
                <a:spcPct val="0"/>
              </a:spcAft>
            </a:pPr>
            <a:r>
              <a:rPr lang="en-US" sz="2000" b="1">
                <a:solidFill>
                  <a:srgbClr val="FF0000"/>
                </a:solidFill>
                <a:latin typeface="Arial Narrow" charset="0"/>
                <a:cs typeface="Arial" charset="0"/>
              </a:rPr>
              <a:t>Bus</a:t>
            </a:r>
          </a:p>
        </p:txBody>
      </p:sp>
      <p:sp>
        <p:nvSpPr>
          <p:cNvPr id="2055" name="Text Box 9"/>
          <p:cNvSpPr txBox="1">
            <a:spLocks noChangeArrowheads="1"/>
          </p:cNvSpPr>
          <p:nvPr/>
        </p:nvSpPr>
        <p:spPr bwMode="auto">
          <a:xfrm>
            <a:off x="6161088" y="4233863"/>
            <a:ext cx="11445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4D4D4D"/>
                </a:solidFill>
                <a:latin typeface="Verdana" charset="0"/>
                <a:ea typeface="ＭＳ Ｐゴシック" charset="0"/>
              </a:defRPr>
            </a:lvl1pPr>
            <a:lvl2pPr marL="742950" indent="-285750" eaLnBrk="0" hangingPunct="0">
              <a:defRPr sz="3600">
                <a:solidFill>
                  <a:srgbClr val="4D4D4D"/>
                </a:solidFill>
                <a:latin typeface="Verdana" charset="0"/>
                <a:ea typeface="ＭＳ Ｐゴシック" charset="0"/>
              </a:defRPr>
            </a:lvl2pPr>
            <a:lvl3pPr marL="1143000" indent="-228600" eaLnBrk="0" hangingPunct="0">
              <a:defRPr sz="3600">
                <a:solidFill>
                  <a:srgbClr val="4D4D4D"/>
                </a:solidFill>
                <a:latin typeface="Verdana" charset="0"/>
                <a:ea typeface="ＭＳ Ｐゴシック" charset="0"/>
              </a:defRPr>
            </a:lvl3pPr>
            <a:lvl4pPr marL="1600200" indent="-228600" eaLnBrk="0" hangingPunct="0">
              <a:defRPr sz="3600">
                <a:solidFill>
                  <a:srgbClr val="4D4D4D"/>
                </a:solidFill>
                <a:latin typeface="Verdana" charset="0"/>
                <a:ea typeface="ＭＳ Ｐゴシック" charset="0"/>
              </a:defRPr>
            </a:lvl4pPr>
            <a:lvl5pPr marL="2057400" indent="-228600" eaLnBrk="0" hangingPunct="0">
              <a:defRPr sz="3600">
                <a:solidFill>
                  <a:srgbClr val="4D4D4D"/>
                </a:solidFill>
                <a:latin typeface="Verdana" charset="0"/>
                <a:ea typeface="ＭＳ Ｐゴシック" charset="0"/>
              </a:defRPr>
            </a:lvl5pPr>
            <a:lvl6pPr marL="2514600" indent="-228600" eaLnBrk="0" fontAlgn="base" hangingPunct="0">
              <a:spcBef>
                <a:spcPct val="0"/>
              </a:spcBef>
              <a:spcAft>
                <a:spcPct val="0"/>
              </a:spcAft>
              <a:defRPr sz="3600">
                <a:solidFill>
                  <a:srgbClr val="4D4D4D"/>
                </a:solidFill>
                <a:latin typeface="Verdana" charset="0"/>
                <a:ea typeface="ＭＳ Ｐゴシック" charset="0"/>
              </a:defRPr>
            </a:lvl6pPr>
            <a:lvl7pPr marL="2971800" indent="-228600" eaLnBrk="0" fontAlgn="base" hangingPunct="0">
              <a:spcBef>
                <a:spcPct val="0"/>
              </a:spcBef>
              <a:spcAft>
                <a:spcPct val="0"/>
              </a:spcAft>
              <a:defRPr sz="3600">
                <a:solidFill>
                  <a:srgbClr val="4D4D4D"/>
                </a:solidFill>
                <a:latin typeface="Verdana" charset="0"/>
                <a:ea typeface="ＭＳ Ｐゴシック" charset="0"/>
              </a:defRPr>
            </a:lvl7pPr>
            <a:lvl8pPr marL="3429000" indent="-228600" eaLnBrk="0" fontAlgn="base" hangingPunct="0">
              <a:spcBef>
                <a:spcPct val="0"/>
              </a:spcBef>
              <a:spcAft>
                <a:spcPct val="0"/>
              </a:spcAft>
              <a:defRPr sz="3600">
                <a:solidFill>
                  <a:srgbClr val="4D4D4D"/>
                </a:solidFill>
                <a:latin typeface="Verdana" charset="0"/>
                <a:ea typeface="ＭＳ Ｐゴシック" charset="0"/>
              </a:defRPr>
            </a:lvl8pPr>
            <a:lvl9pPr marL="3886200" indent="-228600" eaLnBrk="0" fontAlgn="base" hangingPunct="0">
              <a:spcBef>
                <a:spcPct val="0"/>
              </a:spcBef>
              <a:spcAft>
                <a:spcPct val="0"/>
              </a:spcAft>
              <a:defRPr sz="3600">
                <a:solidFill>
                  <a:srgbClr val="4D4D4D"/>
                </a:solidFill>
                <a:latin typeface="Verdana" charset="0"/>
                <a:ea typeface="ＭＳ Ｐゴシック" charset="0"/>
              </a:defRPr>
            </a:lvl9pPr>
          </a:lstStyle>
          <a:p>
            <a:pPr defTabSz="914400" eaLnBrk="1" fontAlgn="base" hangingPunct="1">
              <a:spcBef>
                <a:spcPct val="0"/>
              </a:spcBef>
              <a:spcAft>
                <a:spcPct val="0"/>
              </a:spcAft>
            </a:pPr>
            <a:r>
              <a:rPr lang="en-US" sz="2000" b="1">
                <a:solidFill>
                  <a:srgbClr val="FFFF00"/>
                </a:solidFill>
                <a:latin typeface="Arial Narrow" charset="0"/>
              </a:rPr>
              <a:t>Walk/bike</a:t>
            </a:r>
          </a:p>
        </p:txBody>
      </p:sp>
      <p:sp>
        <p:nvSpPr>
          <p:cNvPr id="2056" name="Text Box 10"/>
          <p:cNvSpPr txBox="1">
            <a:spLocks noChangeArrowheads="1"/>
          </p:cNvSpPr>
          <p:nvPr/>
        </p:nvSpPr>
        <p:spPr bwMode="auto">
          <a:xfrm>
            <a:off x="6099175" y="4697413"/>
            <a:ext cx="1768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rgbClr val="4D4D4D"/>
                </a:solidFill>
                <a:latin typeface="Verdana" charset="0"/>
                <a:ea typeface="ＭＳ Ｐゴシック" charset="0"/>
              </a:defRPr>
            </a:lvl1pPr>
            <a:lvl2pPr marL="742950" indent="-285750" eaLnBrk="0" hangingPunct="0">
              <a:defRPr sz="3600">
                <a:solidFill>
                  <a:srgbClr val="4D4D4D"/>
                </a:solidFill>
                <a:latin typeface="Verdana" charset="0"/>
                <a:ea typeface="ＭＳ Ｐゴシック" charset="0"/>
              </a:defRPr>
            </a:lvl2pPr>
            <a:lvl3pPr marL="1143000" indent="-228600" eaLnBrk="0" hangingPunct="0">
              <a:defRPr sz="3600">
                <a:solidFill>
                  <a:srgbClr val="4D4D4D"/>
                </a:solidFill>
                <a:latin typeface="Verdana" charset="0"/>
                <a:ea typeface="ＭＳ Ｐゴシック" charset="0"/>
              </a:defRPr>
            </a:lvl3pPr>
            <a:lvl4pPr marL="1600200" indent="-228600" eaLnBrk="0" hangingPunct="0">
              <a:defRPr sz="3600">
                <a:solidFill>
                  <a:srgbClr val="4D4D4D"/>
                </a:solidFill>
                <a:latin typeface="Verdana" charset="0"/>
                <a:ea typeface="ＭＳ Ｐゴシック" charset="0"/>
              </a:defRPr>
            </a:lvl4pPr>
            <a:lvl5pPr marL="2057400" indent="-228600" eaLnBrk="0" hangingPunct="0">
              <a:defRPr sz="3600">
                <a:solidFill>
                  <a:srgbClr val="4D4D4D"/>
                </a:solidFill>
                <a:latin typeface="Verdana" charset="0"/>
                <a:ea typeface="ＭＳ Ｐゴシック" charset="0"/>
              </a:defRPr>
            </a:lvl5pPr>
            <a:lvl6pPr marL="2514600" indent="-228600" eaLnBrk="0" fontAlgn="base" hangingPunct="0">
              <a:spcBef>
                <a:spcPct val="0"/>
              </a:spcBef>
              <a:spcAft>
                <a:spcPct val="0"/>
              </a:spcAft>
              <a:defRPr sz="3600">
                <a:solidFill>
                  <a:srgbClr val="4D4D4D"/>
                </a:solidFill>
                <a:latin typeface="Verdana" charset="0"/>
                <a:ea typeface="ＭＳ Ｐゴシック" charset="0"/>
              </a:defRPr>
            </a:lvl6pPr>
            <a:lvl7pPr marL="2971800" indent="-228600" eaLnBrk="0" fontAlgn="base" hangingPunct="0">
              <a:spcBef>
                <a:spcPct val="0"/>
              </a:spcBef>
              <a:spcAft>
                <a:spcPct val="0"/>
              </a:spcAft>
              <a:defRPr sz="3600">
                <a:solidFill>
                  <a:srgbClr val="4D4D4D"/>
                </a:solidFill>
                <a:latin typeface="Verdana" charset="0"/>
                <a:ea typeface="ＭＳ Ｐゴシック" charset="0"/>
              </a:defRPr>
            </a:lvl7pPr>
            <a:lvl8pPr marL="3429000" indent="-228600" eaLnBrk="0" fontAlgn="base" hangingPunct="0">
              <a:spcBef>
                <a:spcPct val="0"/>
              </a:spcBef>
              <a:spcAft>
                <a:spcPct val="0"/>
              </a:spcAft>
              <a:defRPr sz="3600">
                <a:solidFill>
                  <a:srgbClr val="4D4D4D"/>
                </a:solidFill>
                <a:latin typeface="Verdana" charset="0"/>
                <a:ea typeface="ＭＳ Ｐゴシック" charset="0"/>
              </a:defRPr>
            </a:lvl8pPr>
            <a:lvl9pPr marL="3886200" indent="-228600" eaLnBrk="0" fontAlgn="base" hangingPunct="0">
              <a:spcBef>
                <a:spcPct val="0"/>
              </a:spcBef>
              <a:spcAft>
                <a:spcPct val="0"/>
              </a:spcAft>
              <a:defRPr sz="3600">
                <a:solidFill>
                  <a:srgbClr val="4D4D4D"/>
                </a:solidFill>
                <a:latin typeface="Verdana" charset="0"/>
                <a:ea typeface="ＭＳ Ｐゴシック" charset="0"/>
              </a:defRPr>
            </a:lvl9pPr>
          </a:lstStyle>
          <a:p>
            <a:pPr defTabSz="914400" eaLnBrk="1" fontAlgn="base" hangingPunct="1">
              <a:spcBef>
                <a:spcPct val="0"/>
              </a:spcBef>
              <a:spcAft>
                <a:spcPct val="0"/>
              </a:spcAft>
            </a:pPr>
            <a:r>
              <a:rPr lang="en-US" sz="2000" b="1">
                <a:solidFill>
                  <a:srgbClr val="66FFFF"/>
                </a:solidFill>
                <a:latin typeface="Arial Narrow" charset="0"/>
              </a:rPr>
              <a:t>Public Transit</a:t>
            </a:r>
          </a:p>
        </p:txBody>
      </p:sp>
      <p:sp>
        <p:nvSpPr>
          <p:cNvPr id="3081" name="Text Box 6"/>
          <p:cNvSpPr txBox="1">
            <a:spLocks noChangeArrowheads="1"/>
          </p:cNvSpPr>
          <p:nvPr/>
        </p:nvSpPr>
        <p:spPr bwMode="auto">
          <a:xfrm>
            <a:off x="0" y="5959475"/>
            <a:ext cx="9144000" cy="307975"/>
          </a:xfrm>
          <a:prstGeom prst="rect">
            <a:avLst/>
          </a:prstGeom>
          <a:noFill/>
          <a:ln w="9525">
            <a:noFill/>
            <a:miter lim="800000"/>
            <a:headEnd/>
            <a:tailEnd/>
          </a:ln>
        </p:spPr>
        <p:txBody>
          <a:bodyPr>
            <a:spAutoFit/>
          </a:bodyPr>
          <a:lstStyle/>
          <a:p>
            <a:pPr algn="ctr" defTabSz="914400" fontAlgn="base">
              <a:spcBef>
                <a:spcPct val="0"/>
              </a:spcBef>
              <a:spcAft>
                <a:spcPct val="0"/>
              </a:spcAft>
              <a:defRPr/>
            </a:pPr>
            <a:r>
              <a:rPr lang="en-US" sz="1400" dirty="0">
                <a:solidFill>
                  <a:srgbClr val="FFC000">
                    <a:lumMod val="40000"/>
                    <a:lumOff val="60000"/>
                  </a:srgbClr>
                </a:solidFill>
                <a:latin typeface="Myriad Web Pro" pitchFamily="34" charset="0"/>
                <a:ea typeface="ＭＳ Ｐゴシック" charset="0"/>
              </a:rPr>
              <a:t>McDonald NC. Am J Prev Med 2007;32:509</a:t>
            </a:r>
          </a:p>
        </p:txBody>
      </p:sp>
    </p:spTree>
    <p:extLst>
      <p:ext uri="{BB962C8B-B14F-4D97-AF65-F5344CB8AC3E}">
        <p14:creationId xmlns:p14="http://schemas.microsoft.com/office/powerpoint/2010/main" val="21600118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Grp="1" noChangeArrowheads="1"/>
          </p:cNvSpPr>
          <p:nvPr>
            <p:ph type="title"/>
          </p:nvPr>
        </p:nvSpPr>
        <p:spPr/>
        <p:txBody>
          <a:bodyPr vert="horz" wrap="square" lIns="91440" tIns="45720" rIns="91440" bIns="45720" numCol="1" compatLnSpc="1">
            <a:prstTxWarp prst="textNoShape">
              <a:avLst/>
            </a:prstTxWarp>
            <a:normAutofit/>
          </a:bodyPr>
          <a:lstStyle/>
          <a:p>
            <a:pPr eaLnBrk="1" hangingPunct="1"/>
            <a:r>
              <a:rPr lang="en-US" sz="3200" b="0" dirty="0">
                <a:solidFill>
                  <a:srgbClr val="FF0000"/>
                </a:solidFill>
                <a:effectLst>
                  <a:outerShdw blurRad="38100" dist="38100" dir="2700000" algn="tl">
                    <a:srgbClr val="000000"/>
                  </a:outerShdw>
                </a:effectLst>
                <a:latin typeface="+mj-lt"/>
              </a:rPr>
              <a:t>Community Design &amp; the Built Environment</a:t>
            </a:r>
          </a:p>
        </p:txBody>
      </p:sp>
      <p:sp>
        <p:nvSpPr>
          <p:cNvPr id="89090" name="Text Placeholder 5"/>
          <p:cNvSpPr>
            <a:spLocks noGrp="1"/>
          </p:cNvSpPr>
          <p:nvPr>
            <p:ph type="body" sz="quarter" idx="4294967295"/>
          </p:nvPr>
        </p:nvSpPr>
        <p:spPr bwMode="auto">
          <a:xfrm>
            <a:off x="677863" y="1543050"/>
            <a:ext cx="5975350" cy="49514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2000" dirty="0">
                <a:solidFill>
                  <a:srgbClr val="000000"/>
                </a:solidFill>
                <a:latin typeface="Myriad Web Pro" charset="0"/>
              </a:rPr>
              <a:t>Environmental factors beyond the control of individuals contribute to increased obesity rates by reducing the likelihood of healthy eating and active living behaviors. </a:t>
            </a:r>
          </a:p>
          <a:p>
            <a:pPr eaLnBrk="1" hangingPunct="1"/>
            <a:endParaRPr lang="en-US" sz="800" dirty="0">
              <a:solidFill>
                <a:srgbClr val="000000"/>
              </a:solidFill>
              <a:latin typeface="Myriad Web Pro" charset="0"/>
            </a:endParaRPr>
          </a:p>
          <a:p>
            <a:pPr eaLnBrk="1" hangingPunct="1"/>
            <a:r>
              <a:rPr lang="en-US" sz="2000" dirty="0">
                <a:solidFill>
                  <a:srgbClr val="000000"/>
                </a:solidFill>
                <a:latin typeface="Myriad Web Pro" charset="0"/>
              </a:rPr>
              <a:t>Environmental factors that influence physical activity </a:t>
            </a:r>
            <a:r>
              <a:rPr lang="en-US" sz="2000" dirty="0" smtClean="0">
                <a:solidFill>
                  <a:srgbClr val="000000"/>
                </a:solidFill>
                <a:latin typeface="Myriad Web Pro" charset="0"/>
              </a:rPr>
              <a:t>behavior</a:t>
            </a:r>
            <a:r>
              <a:rPr lang="en-US" sz="1600" dirty="0" smtClean="0">
                <a:solidFill>
                  <a:srgbClr val="000000"/>
                </a:solidFill>
                <a:latin typeface="Myriad Web Pro" charset="0"/>
              </a:rPr>
              <a:t>:</a:t>
            </a:r>
            <a:endParaRPr lang="en-US" sz="1600" dirty="0">
              <a:solidFill>
                <a:srgbClr val="000000"/>
              </a:solidFill>
              <a:latin typeface="Myriad Web Pro" charset="0"/>
            </a:endParaRPr>
          </a:p>
          <a:p>
            <a:pPr eaLnBrk="1" hangingPunct="1">
              <a:buFontTx/>
              <a:buNone/>
            </a:pPr>
            <a:endParaRPr lang="en-US" sz="800" dirty="0">
              <a:solidFill>
                <a:srgbClr val="000000"/>
              </a:solidFill>
              <a:latin typeface="Myriad Web Pro" charset="0"/>
            </a:endParaRPr>
          </a:p>
          <a:p>
            <a:pPr lvl="1" eaLnBrk="1" hangingPunct="1"/>
            <a:r>
              <a:rPr lang="en-US" sz="2000" dirty="0">
                <a:solidFill>
                  <a:srgbClr val="000000"/>
                </a:solidFill>
                <a:latin typeface="Myriad Web Pro" charset="0"/>
              </a:rPr>
              <a:t>Lack of infrastructure supporting active modes of transportation, </a:t>
            </a:r>
            <a:r>
              <a:rPr lang="en-US" sz="1800" dirty="0">
                <a:solidFill>
                  <a:srgbClr val="000000"/>
                </a:solidFill>
                <a:latin typeface="Myriad Web Pro" charset="0"/>
              </a:rPr>
              <a:t>i.e. sidewalks &amp; bike facilities</a:t>
            </a:r>
          </a:p>
          <a:p>
            <a:pPr lvl="1" eaLnBrk="1" hangingPunct="1"/>
            <a:r>
              <a:rPr lang="en-US" sz="2000" dirty="0">
                <a:solidFill>
                  <a:srgbClr val="000000"/>
                </a:solidFill>
                <a:latin typeface="Myriad Web Pro" charset="0"/>
              </a:rPr>
              <a:t>Access to safe places to play and be active</a:t>
            </a:r>
          </a:p>
          <a:p>
            <a:pPr lvl="1" eaLnBrk="1" hangingPunct="1"/>
            <a:r>
              <a:rPr lang="en-US" sz="2000" dirty="0">
                <a:solidFill>
                  <a:srgbClr val="000000"/>
                </a:solidFill>
                <a:latin typeface="Myriad Web Pro" charset="0"/>
              </a:rPr>
              <a:t>Access to public </a:t>
            </a:r>
            <a:r>
              <a:rPr lang="en-US" sz="2000" dirty="0" smtClean="0">
                <a:solidFill>
                  <a:srgbClr val="000000"/>
                </a:solidFill>
                <a:latin typeface="Myriad Web Pro" charset="0"/>
              </a:rPr>
              <a:t>transit</a:t>
            </a:r>
            <a:endParaRPr lang="en-US" sz="2000" dirty="0">
              <a:solidFill>
                <a:srgbClr val="000000"/>
              </a:solidFill>
              <a:latin typeface="Myriad Web Pro" charset="0"/>
            </a:endParaRPr>
          </a:p>
        </p:txBody>
      </p:sp>
      <p:pic>
        <p:nvPicPr>
          <p:cNvPr id="5" name="Picture 6" descr="C:\Documents and Settings\foi3\Desktop\200270540-001_girlswalkschool_web.jpg"/>
          <p:cNvPicPr>
            <a:picLocks noChangeAspect="1" noChangeArrowheads="1"/>
          </p:cNvPicPr>
          <p:nvPr/>
        </p:nvPicPr>
        <p:blipFill>
          <a:blip r:embed="rId3">
            <a:extLst>
              <a:ext uri="{28A0092B-C50C-407E-A947-70E740481C1C}">
                <a14:useLocalDpi xmlns:a14="http://schemas.microsoft.com/office/drawing/2010/main" val="0"/>
              </a:ext>
            </a:extLst>
          </a:blip>
          <a:srcRect l="4446" t="12595" r="7301" b="10150"/>
          <a:stretch>
            <a:fillRect/>
          </a:stretch>
        </p:blipFill>
        <p:spPr bwMode="auto">
          <a:xfrm>
            <a:off x="6708775" y="1658938"/>
            <a:ext cx="1966913" cy="4040187"/>
          </a:xfrm>
          <a:prstGeom prst="rect">
            <a:avLst/>
          </a:prstGeom>
          <a:noFill/>
          <a:ln w="1905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565578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9090">
                                            <p:txEl>
                                              <p:pRg st="4" end="4"/>
                                            </p:txEl>
                                          </p:spTgt>
                                        </p:tgtEl>
                                        <p:attrNameLst>
                                          <p:attrName>style.visibility</p:attrName>
                                        </p:attrNameLst>
                                      </p:cBhvr>
                                      <p:to>
                                        <p:strVal val="visible"/>
                                      </p:to>
                                    </p:set>
                                    <p:animEffect transition="in" filter="fade">
                                      <p:cBhvr>
                                        <p:cTn id="12" dur="2000"/>
                                        <p:tgtEl>
                                          <p:spTgt spid="8909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9090">
                                            <p:txEl>
                                              <p:pRg st="5" end="5"/>
                                            </p:txEl>
                                          </p:spTgt>
                                        </p:tgtEl>
                                        <p:attrNameLst>
                                          <p:attrName>style.visibility</p:attrName>
                                        </p:attrNameLst>
                                      </p:cBhvr>
                                      <p:to>
                                        <p:strVal val="visible"/>
                                      </p:to>
                                    </p:set>
                                    <p:animEffect transition="in" filter="fade">
                                      <p:cBhvr>
                                        <p:cTn id="17" dur="2000"/>
                                        <p:tgtEl>
                                          <p:spTgt spid="89090">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9090">
                                            <p:txEl>
                                              <p:pRg st="6" end="6"/>
                                            </p:txEl>
                                          </p:spTgt>
                                        </p:tgtEl>
                                        <p:attrNameLst>
                                          <p:attrName>style.visibility</p:attrName>
                                        </p:attrNameLst>
                                      </p:cBhvr>
                                      <p:to>
                                        <p:strVal val="visible"/>
                                      </p:to>
                                    </p:set>
                                    <p:animEffect transition="in" filter="fade">
                                      <p:cBhvr>
                                        <p:cTn id="22" dur="2000"/>
                                        <p:tgtEl>
                                          <p:spTgt spid="890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Overweight/Obesity</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Overweight and obesity are defined as abnormal or excessive fat accumulation that presents a risk to health. </a:t>
            </a:r>
          </a:p>
          <a:p>
            <a:r>
              <a:rPr lang="en-US" dirty="0"/>
              <a:t>M</a:t>
            </a:r>
            <a:r>
              <a:rPr lang="en-US" dirty="0" smtClean="0"/>
              <a:t>easure of obesity is </a:t>
            </a:r>
          </a:p>
          <a:p>
            <a:pPr lvl="1"/>
            <a:r>
              <a:rPr lang="en-US" dirty="0"/>
              <a:t>B</a:t>
            </a:r>
            <a:r>
              <a:rPr lang="en-US" dirty="0" smtClean="0"/>
              <a:t>ody </a:t>
            </a:r>
            <a:r>
              <a:rPr lang="en-US" dirty="0"/>
              <a:t>M</a:t>
            </a:r>
            <a:r>
              <a:rPr lang="en-US" dirty="0" smtClean="0"/>
              <a:t>ass </a:t>
            </a:r>
            <a:r>
              <a:rPr lang="en-US" dirty="0"/>
              <a:t>I</a:t>
            </a:r>
            <a:r>
              <a:rPr lang="en-US" dirty="0" smtClean="0"/>
              <a:t>ndex (BMI), a person’s weight (in kilograms) divided by the square of his or her height (in </a:t>
            </a:r>
            <a:r>
              <a:rPr lang="en-US" dirty="0" err="1" smtClean="0"/>
              <a:t>metres</a:t>
            </a:r>
            <a:r>
              <a:rPr lang="en-US" dirty="0" smtClean="0"/>
              <a:t>)</a:t>
            </a:r>
            <a:endParaRPr lang="en-US" dirty="0"/>
          </a:p>
        </p:txBody>
      </p:sp>
    </p:spTree>
    <p:extLst>
      <p:ext uri="{BB962C8B-B14F-4D97-AF65-F5344CB8AC3E}">
        <p14:creationId xmlns:p14="http://schemas.microsoft.com/office/powerpoint/2010/main" val="793352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7510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0717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7753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555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348"/>
            <a:ext cx="8229600" cy="1143000"/>
          </a:xfrm>
        </p:spPr>
        <p:txBody>
          <a:bodyPr>
            <a:normAutofit/>
          </a:bodyPr>
          <a:lstStyle/>
          <a:p>
            <a:r>
              <a:rPr lang="en-US" sz="3200" dirty="0">
                <a:solidFill>
                  <a:srgbClr val="FF0000"/>
                </a:solidFill>
                <a:latin typeface="Arial" charset="0"/>
                <a:ea typeface="ＭＳ Ｐゴシック" charset="0"/>
                <a:cs typeface="ＭＳ Ｐゴシック" charset="0"/>
              </a:rPr>
              <a:t>H</a:t>
            </a:r>
            <a:r>
              <a:rPr lang="en-US" sz="3200" dirty="0" smtClean="0">
                <a:solidFill>
                  <a:srgbClr val="FF0000"/>
                </a:solidFill>
                <a:latin typeface="Arial" charset="0"/>
                <a:ea typeface="ＭＳ Ｐゴシック" charset="0"/>
                <a:cs typeface="ＭＳ Ｐゴシック" charset="0"/>
              </a:rPr>
              <a:t>istory and Physical Examination are important</a:t>
            </a:r>
            <a:endParaRPr lang="en-US" sz="32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buFont typeface="Wingdings" charset="0"/>
              <a:buChar char="Ø"/>
            </a:pPr>
            <a:r>
              <a:rPr lang="en-US" sz="2800" dirty="0" smtClean="0">
                <a:ea typeface="ＭＳ Ｐゴシック" charset="0"/>
                <a:cs typeface="ＭＳ Ｐゴシック" charset="0"/>
              </a:rPr>
              <a:t>Rule out secondary causes of obesity (uncommon) </a:t>
            </a:r>
          </a:p>
          <a:p>
            <a:pPr lvl="1">
              <a:buFont typeface="Wingdings" charset="0"/>
              <a:buChar char="q"/>
            </a:pPr>
            <a:r>
              <a:rPr lang="en-US" sz="2400" dirty="0" smtClean="0">
                <a:ea typeface="ＭＳ Ｐゴシック" charset="0"/>
              </a:rPr>
              <a:t>TBI + hypothalamic injury: can cause weight gain</a:t>
            </a:r>
          </a:p>
          <a:p>
            <a:pPr lvl="1">
              <a:buFont typeface="Wingdings" charset="0"/>
              <a:buChar char="q"/>
            </a:pPr>
            <a:r>
              <a:rPr lang="en-US" sz="2400" dirty="0" smtClean="0">
                <a:latin typeface="Arial" charset="0"/>
                <a:ea typeface="ＭＳ Ｐゴシック" charset="0"/>
              </a:rPr>
              <a:t>Rare genetic syndromes: can cause obesity in adults</a:t>
            </a:r>
          </a:p>
          <a:p>
            <a:pPr>
              <a:spcAft>
                <a:spcPct val="65000"/>
              </a:spcAft>
              <a:buClr>
                <a:srgbClr val="990033"/>
              </a:buClr>
              <a:buFont typeface="Wingdings" charset="0"/>
              <a:buChar char="Ø"/>
            </a:pPr>
            <a:r>
              <a:rPr lang="en-US" sz="2800" dirty="0" smtClean="0"/>
              <a:t>Review patient</a:t>
            </a:r>
            <a:r>
              <a:rPr lang="ja-JP" altLang="en-US" sz="2800" dirty="0" smtClean="0"/>
              <a:t>’</a:t>
            </a:r>
            <a:r>
              <a:rPr lang="en-US" sz="2800" dirty="0" smtClean="0"/>
              <a:t>s medication list</a:t>
            </a:r>
          </a:p>
          <a:p>
            <a:pPr>
              <a:spcAft>
                <a:spcPts val="963"/>
              </a:spcAft>
              <a:buClr>
                <a:srgbClr val="990033"/>
              </a:buClr>
              <a:buFont typeface="Wingdings" charset="0"/>
              <a:buChar char="Ø"/>
            </a:pPr>
            <a:r>
              <a:rPr lang="en-US" sz="2800" dirty="0" smtClean="0"/>
              <a:t>Include weight history at 5-y to 10-y intervals</a:t>
            </a:r>
          </a:p>
          <a:p>
            <a:pPr lvl="1">
              <a:spcAft>
                <a:spcPct val="65000"/>
              </a:spcAft>
              <a:buClr>
                <a:srgbClr val="990033"/>
              </a:buClr>
              <a:buFont typeface="Wingdings" charset="0"/>
              <a:buChar char="q"/>
            </a:pPr>
            <a:r>
              <a:rPr lang="en-US" sz="2400" dirty="0" smtClean="0"/>
              <a:t>Life events associated with significant weight gain</a:t>
            </a:r>
          </a:p>
          <a:p>
            <a:pPr lvl="1">
              <a:spcAft>
                <a:spcPct val="65000"/>
              </a:spcAft>
              <a:buClr>
                <a:srgbClr val="990033"/>
              </a:buClr>
              <a:buFont typeface="Wingdings" charset="0"/>
              <a:buChar char="q"/>
            </a:pPr>
            <a:r>
              <a:rPr lang="en-US" sz="2400" dirty="0" smtClean="0"/>
              <a:t>Previous weight loss attempts</a:t>
            </a:r>
          </a:p>
          <a:p>
            <a:pPr lvl="1">
              <a:spcAft>
                <a:spcPct val="65000"/>
              </a:spcAft>
              <a:buClr>
                <a:srgbClr val="990033"/>
              </a:buClr>
              <a:buFont typeface="Wingdings" charset="0"/>
              <a:buChar char="q"/>
            </a:pPr>
            <a:r>
              <a:rPr lang="en-US" sz="2400" dirty="0" smtClean="0"/>
              <a:t>Successful efforts and reasons for recidivism</a:t>
            </a:r>
          </a:p>
          <a:p>
            <a:pPr>
              <a:spcAft>
                <a:spcPct val="65000"/>
              </a:spcAft>
              <a:buClr>
                <a:srgbClr val="990033"/>
              </a:buClr>
              <a:buFont typeface="Wingdings" charset="0"/>
              <a:buChar char="Ø"/>
            </a:pPr>
            <a:r>
              <a:rPr lang="en-US" sz="3100" dirty="0" smtClean="0"/>
              <a:t>Medical history and review of systems: focus on major comorbid conditions </a:t>
            </a:r>
          </a:p>
          <a:p>
            <a:endParaRPr lang="en-US" dirty="0"/>
          </a:p>
        </p:txBody>
      </p:sp>
    </p:spTree>
    <p:extLst>
      <p:ext uri="{BB962C8B-B14F-4D97-AF65-F5344CB8AC3E}">
        <p14:creationId xmlns:p14="http://schemas.microsoft.com/office/powerpoint/2010/main" val="3665369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357"/>
            <a:ext cx="8229600" cy="1143000"/>
          </a:xfrm>
        </p:spPr>
        <p:txBody>
          <a:bodyPr>
            <a:normAutofit fontScale="90000"/>
          </a:bodyPr>
          <a:lstStyle/>
          <a:p>
            <a:r>
              <a:rPr lang="en-US" sz="3600" dirty="0" smtClean="0">
                <a:solidFill>
                  <a:srgbClr val="FF0000"/>
                </a:solidFill>
                <a:latin typeface="Arial"/>
                <a:cs typeface="Arial"/>
              </a:rPr>
              <a:t>Medications Associated With Weight Gain</a:t>
            </a:r>
            <a:endParaRPr lang="en-US" dirty="0"/>
          </a:p>
        </p:txBody>
      </p:sp>
      <p:sp>
        <p:nvSpPr>
          <p:cNvPr id="3" name="Content Placeholder 2"/>
          <p:cNvSpPr>
            <a:spLocks noGrp="1"/>
          </p:cNvSpPr>
          <p:nvPr>
            <p:ph idx="1"/>
          </p:nvPr>
        </p:nvSpPr>
        <p:spPr/>
        <p:txBody>
          <a:bodyPr>
            <a:noAutofit/>
          </a:bodyPr>
          <a:lstStyle/>
          <a:p>
            <a:pPr>
              <a:spcAft>
                <a:spcPct val="65000"/>
              </a:spcAft>
              <a:buClr>
                <a:srgbClr val="990033"/>
              </a:buClr>
              <a:buFont typeface="Wingdings" charset="0"/>
              <a:buChar char="Ø"/>
            </a:pPr>
            <a:r>
              <a:rPr lang="en-US" sz="1600" b="1" dirty="0" smtClean="0"/>
              <a:t>Glucocorticoids </a:t>
            </a:r>
          </a:p>
          <a:p>
            <a:pPr>
              <a:spcAft>
                <a:spcPct val="65000"/>
              </a:spcAft>
              <a:buClr>
                <a:srgbClr val="990033"/>
              </a:buClr>
              <a:buFont typeface="Wingdings" charset="0"/>
              <a:buChar char="Ø"/>
            </a:pPr>
            <a:r>
              <a:rPr lang="en-US" sz="1600" b="1" dirty="0" smtClean="0"/>
              <a:t>Insulin, sulfonylureas, </a:t>
            </a:r>
            <a:r>
              <a:rPr lang="en-US" sz="1600" b="1" dirty="0" err="1" smtClean="0"/>
              <a:t>thiazolidinediones</a:t>
            </a:r>
            <a:r>
              <a:rPr lang="en-US" sz="1600" b="1" dirty="0" smtClean="0"/>
              <a:t>, </a:t>
            </a:r>
            <a:r>
              <a:rPr lang="en-US" sz="1600" b="1" dirty="0" err="1" smtClean="0"/>
              <a:t>meglitinides</a:t>
            </a:r>
            <a:endParaRPr lang="en-US" sz="1600" b="1" dirty="0" smtClean="0"/>
          </a:p>
          <a:p>
            <a:pPr>
              <a:spcAft>
                <a:spcPct val="65000"/>
              </a:spcAft>
              <a:buClr>
                <a:srgbClr val="990033"/>
              </a:buClr>
              <a:buFont typeface="Wingdings" charset="0"/>
              <a:buChar char="Ø"/>
            </a:pPr>
            <a:r>
              <a:rPr lang="en-US" sz="1600" b="1" dirty="0" smtClean="0"/>
              <a:t>1</a:t>
            </a:r>
            <a:r>
              <a:rPr lang="en-US" sz="1600" b="1" baseline="30000" dirty="0" smtClean="0"/>
              <a:t>st</a:t>
            </a:r>
            <a:r>
              <a:rPr lang="en-US" sz="1600" b="1" dirty="0" smtClean="0"/>
              <a:t>-generation antipsychotics (</a:t>
            </a:r>
            <a:r>
              <a:rPr lang="en-US" sz="1600" b="1" dirty="0" err="1" smtClean="0"/>
              <a:t>thioridazine</a:t>
            </a:r>
            <a:r>
              <a:rPr lang="en-US" sz="1600" b="1" dirty="0" smtClean="0"/>
              <a:t>)</a:t>
            </a:r>
          </a:p>
          <a:p>
            <a:pPr>
              <a:spcAft>
                <a:spcPct val="65000"/>
              </a:spcAft>
              <a:buClr>
                <a:srgbClr val="990033"/>
              </a:buClr>
              <a:buFont typeface="Wingdings" charset="0"/>
              <a:buChar char="Ø"/>
            </a:pPr>
            <a:r>
              <a:rPr lang="en-US" sz="1600" b="1" dirty="0" smtClean="0"/>
              <a:t>2</a:t>
            </a:r>
            <a:r>
              <a:rPr lang="en-US" sz="1600" b="1" baseline="30000" dirty="0" smtClean="0"/>
              <a:t>nd</a:t>
            </a:r>
            <a:r>
              <a:rPr lang="en-US" sz="1600" b="1" dirty="0" smtClean="0"/>
              <a:t>-generation antipsychotics (</a:t>
            </a:r>
            <a:r>
              <a:rPr lang="en-US" sz="1600" b="1" dirty="0" err="1" smtClean="0"/>
              <a:t>risperidone</a:t>
            </a:r>
            <a:r>
              <a:rPr lang="en-US" sz="1600" b="1" dirty="0" smtClean="0"/>
              <a:t>, olanzapine, clozapine, </a:t>
            </a:r>
            <a:r>
              <a:rPr lang="en-US" sz="1600" b="1" dirty="0" err="1" smtClean="0"/>
              <a:t>quetiapine</a:t>
            </a:r>
            <a:r>
              <a:rPr lang="en-US" sz="1600" b="1" dirty="0" smtClean="0"/>
              <a:t>)</a:t>
            </a:r>
          </a:p>
          <a:p>
            <a:pPr>
              <a:spcAft>
                <a:spcPct val="65000"/>
              </a:spcAft>
              <a:buClr>
                <a:srgbClr val="990033"/>
              </a:buClr>
              <a:buFont typeface="Wingdings" charset="0"/>
              <a:buChar char="Ø"/>
            </a:pPr>
            <a:r>
              <a:rPr lang="en-US" sz="1600" b="1" dirty="0" smtClean="0"/>
              <a:t>Neurologic and mood stabilizing agents (carbamazepine, gabapentin, lithium, valproate)</a:t>
            </a:r>
          </a:p>
          <a:p>
            <a:pPr>
              <a:spcAft>
                <a:spcPct val="65000"/>
              </a:spcAft>
              <a:buClr>
                <a:srgbClr val="990033"/>
              </a:buClr>
              <a:buFont typeface="Wingdings" charset="0"/>
              <a:buChar char="Ø"/>
            </a:pPr>
            <a:r>
              <a:rPr lang="en-US" sz="1600" b="1" dirty="0" smtClean="0"/>
              <a:t>Antihistamines (especially </a:t>
            </a:r>
            <a:r>
              <a:rPr lang="en-US" sz="1600" b="1" dirty="0" err="1" smtClean="0"/>
              <a:t>cyproheptadine</a:t>
            </a:r>
            <a:r>
              <a:rPr lang="en-US" sz="1600" b="1" dirty="0" smtClean="0"/>
              <a:t>)</a:t>
            </a:r>
          </a:p>
          <a:p>
            <a:pPr>
              <a:spcAft>
                <a:spcPct val="65000"/>
              </a:spcAft>
              <a:buClr>
                <a:srgbClr val="990033"/>
              </a:buClr>
              <a:buFont typeface="Wingdings" charset="0"/>
              <a:buChar char="Ø"/>
            </a:pPr>
            <a:r>
              <a:rPr lang="en-US" sz="1600" b="1" dirty="0" smtClean="0"/>
              <a:t>Antidepressants (paroxetine, citalopram, amitriptyline, </a:t>
            </a:r>
            <a:r>
              <a:rPr lang="en-US" sz="1600" b="1" dirty="0" err="1" smtClean="0"/>
              <a:t>nortriptyline</a:t>
            </a:r>
            <a:r>
              <a:rPr lang="en-US" sz="1600" b="1" dirty="0" smtClean="0"/>
              <a:t>, imipramine, mirtazapine)</a:t>
            </a:r>
          </a:p>
          <a:p>
            <a:pPr>
              <a:spcAft>
                <a:spcPct val="65000"/>
              </a:spcAft>
              <a:buClr>
                <a:srgbClr val="990033"/>
              </a:buClr>
              <a:buFont typeface="Wingdings" charset="0"/>
              <a:buChar char="Ø"/>
            </a:pPr>
            <a:r>
              <a:rPr lang="en-US" sz="1600" b="1" dirty="0" smtClean="0"/>
              <a:t>Hormonal agents (especially </a:t>
            </a:r>
            <a:r>
              <a:rPr lang="en-US" sz="1600" b="1" dirty="0" err="1" smtClean="0"/>
              <a:t>progestins</a:t>
            </a:r>
            <a:r>
              <a:rPr lang="en-US" sz="1600" b="1" dirty="0" smtClean="0"/>
              <a:t>)</a:t>
            </a:r>
          </a:p>
          <a:p>
            <a:pPr>
              <a:spcAft>
                <a:spcPct val="65000"/>
              </a:spcAft>
              <a:buClr>
                <a:srgbClr val="990033"/>
              </a:buClr>
              <a:buFont typeface="Wingdings" charset="0"/>
              <a:buChar char="Ø"/>
            </a:pPr>
            <a:r>
              <a:rPr lang="en-US" sz="1600" b="1" dirty="0" smtClean="0"/>
              <a:t>Beta-blockers (especially propranolol)</a:t>
            </a:r>
          </a:p>
          <a:p>
            <a:pPr>
              <a:spcAft>
                <a:spcPct val="65000"/>
              </a:spcAft>
              <a:buClr>
                <a:srgbClr val="990033"/>
              </a:buClr>
              <a:buFont typeface="Wingdings" charset="0"/>
              <a:buChar char="Ø"/>
            </a:pPr>
            <a:r>
              <a:rPr lang="en-US" sz="1600" b="1" dirty="0" smtClean="0"/>
              <a:t>Alpha-blockers (especially terazosin)</a:t>
            </a:r>
          </a:p>
        </p:txBody>
      </p:sp>
    </p:spTree>
    <p:extLst>
      <p:ext uri="{BB962C8B-B14F-4D97-AF65-F5344CB8AC3E}">
        <p14:creationId xmlns:p14="http://schemas.microsoft.com/office/powerpoint/2010/main" val="4141723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Arial" charset="0"/>
                <a:ea typeface="ＭＳ Ｐゴシック" charset="0"/>
                <a:cs typeface="ＭＳ Ｐゴシック" charset="0"/>
              </a:rPr>
              <a:t>Is a family history of obesity important?</a:t>
            </a:r>
            <a:endParaRPr lang="en-US" sz="32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spcAft>
                <a:spcPts val="2000"/>
              </a:spcAft>
              <a:buFont typeface="Wingdings" charset="0"/>
              <a:buChar char="Ø"/>
            </a:pPr>
            <a:r>
              <a:rPr lang="en-US" dirty="0" smtClean="0">
                <a:ea typeface="ＭＳ Ｐゴシック" charset="0"/>
                <a:cs typeface="ＭＳ Ｐゴシック" charset="0"/>
              </a:rPr>
              <a:t>Family history of obesity suggests genetic component</a:t>
            </a:r>
          </a:p>
          <a:p>
            <a:pPr lvl="1">
              <a:spcAft>
                <a:spcPts val="2000"/>
              </a:spcAft>
              <a:buFont typeface="Wingdings" charset="0"/>
              <a:buChar char="q"/>
            </a:pPr>
            <a:r>
              <a:rPr lang="en-US" sz="2600" dirty="0" smtClean="0">
                <a:ea typeface="ＭＳ Ｐゴシック" charset="0"/>
              </a:rPr>
              <a:t>Particularly severe obesity</a:t>
            </a:r>
          </a:p>
          <a:p>
            <a:pPr lvl="1">
              <a:spcAft>
                <a:spcPts val="2000"/>
              </a:spcAft>
              <a:buFont typeface="Wingdings" charset="0"/>
              <a:buChar char="q"/>
            </a:pPr>
            <a:r>
              <a:rPr lang="en-US" sz="2600" dirty="0" smtClean="0">
                <a:ea typeface="ＭＳ Ｐゴシック" charset="0"/>
              </a:rPr>
              <a:t>Genetic polymorphisms more common than genetic abnormalities responsible for rare syndromes</a:t>
            </a:r>
          </a:p>
          <a:p>
            <a:pPr>
              <a:spcAft>
                <a:spcPts val="2000"/>
              </a:spcAft>
              <a:buClr>
                <a:srgbClr val="990033"/>
              </a:buClr>
              <a:buFont typeface="Wingdings" charset="0"/>
              <a:buChar char="Ø"/>
            </a:pPr>
            <a:r>
              <a:rPr lang="en-US" dirty="0" smtClean="0"/>
              <a:t>Genetics accounts for ≈40–70% of variability in BMI</a:t>
            </a:r>
          </a:p>
          <a:p>
            <a:pPr lvl="1">
              <a:spcAft>
                <a:spcPts val="2000"/>
              </a:spcAft>
              <a:buClr>
                <a:srgbClr val="990033"/>
              </a:buClr>
              <a:buFont typeface="Wingdings" charset="0"/>
              <a:buChar char="q"/>
            </a:pPr>
            <a:r>
              <a:rPr lang="en-US" sz="2600" dirty="0" smtClean="0"/>
              <a:t>Genetic factors alone </a:t>
            </a:r>
            <a:r>
              <a:rPr lang="en-US" sz="2600" dirty="0" err="1" smtClean="0"/>
              <a:t>doesn</a:t>
            </a:r>
            <a:r>
              <a:rPr lang="ja-JP" altLang="en-US" sz="2600" dirty="0" smtClean="0"/>
              <a:t>’</a:t>
            </a:r>
            <a:r>
              <a:rPr lang="en-US" sz="2600" dirty="0" smtClean="0"/>
              <a:t>t explain rise in obesity</a:t>
            </a:r>
          </a:p>
          <a:p>
            <a:pPr>
              <a:spcAft>
                <a:spcPts val="2000"/>
              </a:spcAft>
              <a:buClr>
                <a:srgbClr val="990033"/>
              </a:buClr>
              <a:buFont typeface="Wingdings" charset="0"/>
              <a:buChar char="Ø"/>
            </a:pPr>
            <a:r>
              <a:rPr lang="en-US" dirty="0" smtClean="0"/>
              <a:t>Obesity and related diseases respond to lifestyle changes </a:t>
            </a:r>
          </a:p>
          <a:p>
            <a:pPr lvl="1">
              <a:spcAft>
                <a:spcPts val="2000"/>
              </a:spcAft>
              <a:buClr>
                <a:srgbClr val="990033"/>
              </a:buClr>
              <a:buFont typeface="Wingdings" charset="0"/>
              <a:buChar char="q"/>
            </a:pPr>
            <a:r>
              <a:rPr lang="en-US" sz="2600" dirty="0" smtClean="0"/>
              <a:t>Even if genetic predisposition suspected</a:t>
            </a:r>
          </a:p>
          <a:p>
            <a:endParaRPr lang="en-US" dirty="0"/>
          </a:p>
        </p:txBody>
      </p:sp>
    </p:spTree>
    <p:extLst>
      <p:ext uri="{BB962C8B-B14F-4D97-AF65-F5344CB8AC3E}">
        <p14:creationId xmlns:p14="http://schemas.microsoft.com/office/powerpoint/2010/main" val="3044891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Arial" charset="0"/>
                <a:ea typeface="ＭＳ Ｐゴシック" charset="0"/>
                <a:cs typeface="ＭＳ Ｐゴシック" charset="0"/>
              </a:rPr>
              <a:t>What health problems are associated with overweight and obesity?</a:t>
            </a:r>
            <a:endParaRPr lang="en-US" sz="32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spcAft>
                <a:spcPts val="675"/>
              </a:spcAft>
              <a:buFont typeface="Wingdings" charset="0"/>
              <a:buChar char="Ø"/>
            </a:pPr>
            <a:r>
              <a:rPr lang="en-US" dirty="0" smtClean="0">
                <a:ea typeface="ＭＳ Ｐゴシック" charset="0"/>
                <a:cs typeface="ＭＳ Ｐゴシック" charset="0"/>
              </a:rPr>
              <a:t>Metabolic effects </a:t>
            </a:r>
          </a:p>
          <a:p>
            <a:pPr lvl="1">
              <a:spcAft>
                <a:spcPts val="1275"/>
              </a:spcAft>
              <a:buFont typeface="Wingdings" charset="0"/>
              <a:buChar char="q"/>
            </a:pPr>
            <a:r>
              <a:rPr lang="en-US" sz="2400" dirty="0" err="1" smtClean="0">
                <a:ea typeface="ＭＳ Ｐゴシック" charset="0"/>
              </a:rPr>
              <a:t>Prediabetes</a:t>
            </a:r>
            <a:r>
              <a:rPr lang="en-US" sz="2400" dirty="0" smtClean="0">
                <a:ea typeface="ＭＳ Ｐゴシック" charset="0"/>
              </a:rPr>
              <a:t> and type 2 diabetes, dyslipidemia</a:t>
            </a:r>
          </a:p>
          <a:p>
            <a:pPr lvl="1">
              <a:spcAft>
                <a:spcPts val="1275"/>
              </a:spcAft>
              <a:buFont typeface="Wingdings" charset="0"/>
              <a:buChar char="q"/>
            </a:pPr>
            <a:r>
              <a:rPr lang="en-US" sz="2400" dirty="0" smtClean="0">
                <a:ea typeface="ＭＳ Ｐゴシック" charset="0"/>
              </a:rPr>
              <a:t>Hypertension, CAD, stroke, CHD, AF, venous stasis, DVT, PE</a:t>
            </a:r>
          </a:p>
          <a:p>
            <a:pPr lvl="1">
              <a:spcAft>
                <a:spcPts val="1275"/>
              </a:spcAft>
              <a:buFont typeface="Wingdings" charset="0"/>
              <a:buChar char="q"/>
            </a:pPr>
            <a:r>
              <a:rPr lang="en-US" sz="2400" dirty="0" smtClean="0">
                <a:ea typeface="ＭＳ Ｐゴシック" charset="0"/>
              </a:rPr>
              <a:t>Cancer (colorectal, postmenopausal breast, endometrial)</a:t>
            </a:r>
          </a:p>
          <a:p>
            <a:pPr lvl="1">
              <a:spcAft>
                <a:spcPts val="1275"/>
              </a:spcAft>
              <a:buFont typeface="Wingdings" charset="0"/>
              <a:buChar char="q"/>
            </a:pPr>
            <a:r>
              <a:rPr lang="en-US" sz="2400" dirty="0" smtClean="0">
                <a:ea typeface="ＭＳ Ｐゴシック" charset="0"/>
              </a:rPr>
              <a:t>GERD, erosive gastritis, </a:t>
            </a:r>
            <a:r>
              <a:rPr lang="en-US" sz="2400" dirty="0" err="1" smtClean="0">
                <a:ea typeface="ＭＳ Ｐゴシック" charset="0"/>
              </a:rPr>
              <a:t>cholelithiasis</a:t>
            </a:r>
            <a:r>
              <a:rPr lang="en-US" sz="2400" dirty="0" smtClean="0">
                <a:ea typeface="ＭＳ Ｐゴシック" charset="0"/>
              </a:rPr>
              <a:t>, nonalcoholic FLD</a:t>
            </a:r>
          </a:p>
          <a:p>
            <a:pPr lvl="1">
              <a:spcAft>
                <a:spcPts val="1275"/>
              </a:spcAft>
              <a:buFont typeface="Wingdings" charset="0"/>
              <a:buChar char="q"/>
            </a:pPr>
            <a:r>
              <a:rPr lang="en-US" sz="2400" dirty="0" smtClean="0">
                <a:ea typeface="ＭＳ Ｐゴシック" charset="0"/>
              </a:rPr>
              <a:t>Nephrolithiasis, proteinuria, CKD</a:t>
            </a:r>
          </a:p>
          <a:p>
            <a:pPr lvl="1">
              <a:spcAft>
                <a:spcPts val="675"/>
              </a:spcAft>
              <a:buFont typeface="Wingdings" charset="0"/>
              <a:buChar char="q"/>
            </a:pPr>
            <a:r>
              <a:rPr lang="en-US" sz="2400" dirty="0" smtClean="0">
                <a:ea typeface="ＭＳ Ｐゴシック" charset="0"/>
              </a:rPr>
              <a:t>Genitourinary</a:t>
            </a:r>
          </a:p>
          <a:p>
            <a:pPr marL="1089025" lvl="2" indent="-236538">
              <a:spcAft>
                <a:spcPts val="675"/>
              </a:spcAft>
            </a:pPr>
            <a:r>
              <a:rPr lang="en-US" dirty="0" smtClean="0">
                <a:ea typeface="ＭＳ Ｐゴシック" charset="0"/>
              </a:rPr>
              <a:t>PCOS, infertility, pregnancy complications (women)</a:t>
            </a:r>
          </a:p>
          <a:p>
            <a:pPr marL="1089025" lvl="2" indent="-236538">
              <a:spcAft>
                <a:spcPts val="1275"/>
              </a:spcAft>
            </a:pPr>
            <a:r>
              <a:rPr lang="en-US" dirty="0" smtClean="0">
                <a:ea typeface="ＭＳ Ｐゴシック" charset="0"/>
              </a:rPr>
              <a:t>Benign prostatic hypertrophy, ED (men)</a:t>
            </a:r>
          </a:p>
          <a:p>
            <a:pPr lvl="1">
              <a:spcAft>
                <a:spcPts val="1275"/>
              </a:spcAft>
              <a:buFont typeface="Wingdings" charset="0"/>
              <a:buChar char="q"/>
            </a:pPr>
            <a:r>
              <a:rPr lang="en-US" sz="2400" dirty="0" smtClean="0">
                <a:ea typeface="ＭＳ Ｐゴシック" charset="0"/>
              </a:rPr>
              <a:t>Neurologic: Migraine, </a:t>
            </a:r>
            <a:r>
              <a:rPr lang="en-US" sz="2400" dirty="0" err="1" smtClean="0">
                <a:ea typeface="ＭＳ Ｐゴシック" charset="0"/>
              </a:rPr>
              <a:t>pseudotumor</a:t>
            </a:r>
            <a:r>
              <a:rPr lang="en-US" sz="2400" dirty="0" smtClean="0">
                <a:ea typeface="ＭＳ Ｐゴシック" charset="0"/>
              </a:rPr>
              <a:t> </a:t>
            </a:r>
            <a:r>
              <a:rPr lang="en-US" sz="2400" dirty="0" err="1" smtClean="0">
                <a:ea typeface="ＭＳ Ｐゴシック" charset="0"/>
              </a:rPr>
              <a:t>cerebri</a:t>
            </a:r>
            <a:endParaRPr lang="en-US" sz="2400" dirty="0" smtClean="0">
              <a:ea typeface="ＭＳ Ｐゴシック" charset="0"/>
            </a:endParaRPr>
          </a:p>
          <a:p>
            <a:pPr lvl="1">
              <a:spcAft>
                <a:spcPts val="1275"/>
              </a:spcAft>
              <a:buFont typeface="Wingdings" charset="0"/>
              <a:buChar char="q"/>
            </a:pPr>
            <a:r>
              <a:rPr lang="en-US" sz="2400" dirty="0" smtClean="0">
                <a:ea typeface="ＭＳ Ｐゴシック" charset="0"/>
              </a:rPr>
              <a:t>Greater severity of influenza; skin and soft tissue infections</a:t>
            </a:r>
          </a:p>
          <a:p>
            <a:endParaRPr lang="en-US" dirty="0"/>
          </a:p>
        </p:txBody>
      </p:sp>
    </p:spTree>
    <p:extLst>
      <p:ext uri="{BB962C8B-B14F-4D97-AF65-F5344CB8AC3E}">
        <p14:creationId xmlns:p14="http://schemas.microsoft.com/office/powerpoint/2010/main" val="2737691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Arial" charset="0"/>
                <a:ea typeface="ＭＳ Ｐゴシック" charset="0"/>
                <a:cs typeface="ＭＳ Ｐゴシック" charset="0"/>
              </a:rPr>
              <a:t>What health problems are associated with overweight and obesity?</a:t>
            </a:r>
            <a:endParaRPr lang="en-US" sz="3200" dirty="0"/>
          </a:p>
        </p:txBody>
      </p:sp>
      <p:sp>
        <p:nvSpPr>
          <p:cNvPr id="3" name="Content Placeholder 2"/>
          <p:cNvSpPr>
            <a:spLocks noGrp="1"/>
          </p:cNvSpPr>
          <p:nvPr>
            <p:ph idx="1"/>
          </p:nvPr>
        </p:nvSpPr>
        <p:spPr/>
        <p:txBody>
          <a:bodyPr>
            <a:normAutofit fontScale="92500" lnSpcReduction="10000"/>
          </a:bodyPr>
          <a:lstStyle/>
          <a:p>
            <a:pPr>
              <a:spcAft>
                <a:spcPts val="1275"/>
              </a:spcAft>
              <a:buFont typeface="Wingdings" charset="0"/>
              <a:buChar char="Ø"/>
            </a:pPr>
            <a:r>
              <a:rPr lang="en-US" sz="2800" dirty="0" smtClean="0">
                <a:ea typeface="ＭＳ Ｐゴシック" charset="0"/>
                <a:cs typeface="ＭＳ Ｐゴシック" charset="0"/>
              </a:rPr>
              <a:t>Mechanical effects</a:t>
            </a:r>
          </a:p>
          <a:p>
            <a:pPr lvl="1">
              <a:spcAft>
                <a:spcPts val="1275"/>
              </a:spcAft>
              <a:buFont typeface="Wingdings" charset="0"/>
              <a:buChar char="q"/>
            </a:pPr>
            <a:r>
              <a:rPr lang="en-US" sz="2400" dirty="0" smtClean="0">
                <a:ea typeface="ＭＳ Ｐゴシック" charset="0"/>
              </a:rPr>
              <a:t>Obstructive sleep apnea</a:t>
            </a:r>
          </a:p>
          <a:p>
            <a:pPr lvl="1">
              <a:spcAft>
                <a:spcPts val="1275"/>
              </a:spcAft>
              <a:buFont typeface="Wingdings" charset="0"/>
              <a:buChar char="q"/>
            </a:pPr>
            <a:r>
              <a:rPr lang="en-US" sz="2400" dirty="0" smtClean="0">
                <a:ea typeface="ＭＳ Ｐゴシック" charset="0"/>
              </a:rPr>
              <a:t>Restrictive lung disease</a:t>
            </a:r>
          </a:p>
          <a:p>
            <a:pPr lvl="1">
              <a:spcAft>
                <a:spcPts val="1275"/>
              </a:spcAft>
              <a:buFont typeface="Wingdings" charset="0"/>
              <a:buChar char="q"/>
            </a:pPr>
            <a:r>
              <a:rPr lang="en-US" sz="2400" dirty="0" smtClean="0">
                <a:ea typeface="ＭＳ Ｐゴシック" charset="0"/>
              </a:rPr>
              <a:t>Osteoarthritis</a:t>
            </a:r>
          </a:p>
          <a:p>
            <a:pPr lvl="1">
              <a:spcAft>
                <a:spcPts val="1275"/>
              </a:spcAft>
              <a:buFont typeface="Wingdings" charset="0"/>
              <a:buChar char="q"/>
            </a:pPr>
            <a:r>
              <a:rPr lang="en-US" sz="2400" dirty="0" smtClean="0">
                <a:ea typeface="ＭＳ Ｐゴシック" charset="0"/>
              </a:rPr>
              <a:t>Low back pain</a:t>
            </a:r>
          </a:p>
          <a:p>
            <a:pPr>
              <a:spcAft>
                <a:spcPts val="1275"/>
              </a:spcAft>
              <a:buClr>
                <a:srgbClr val="990033"/>
              </a:buClr>
              <a:buFont typeface="Wingdings" charset="0"/>
              <a:buChar char="Ø"/>
            </a:pPr>
            <a:r>
              <a:rPr lang="en-US" sz="2800" dirty="0" smtClean="0"/>
              <a:t>Psychosocial effects</a:t>
            </a:r>
          </a:p>
          <a:p>
            <a:pPr lvl="1">
              <a:spcAft>
                <a:spcPts val="1275"/>
              </a:spcAft>
              <a:buClr>
                <a:srgbClr val="990033"/>
              </a:buClr>
              <a:buFont typeface="Wingdings" charset="0"/>
              <a:buChar char="q"/>
            </a:pPr>
            <a:r>
              <a:rPr lang="en-US" sz="2400" dirty="0" smtClean="0"/>
              <a:t>Depression and anxiety</a:t>
            </a:r>
          </a:p>
          <a:p>
            <a:pPr lvl="1">
              <a:spcAft>
                <a:spcPts val="1275"/>
              </a:spcAft>
              <a:buClr>
                <a:srgbClr val="990033"/>
              </a:buClr>
              <a:buFont typeface="Wingdings" charset="0"/>
              <a:buChar char="q"/>
            </a:pPr>
            <a:r>
              <a:rPr lang="en-US" sz="2400" dirty="0" smtClean="0"/>
              <a:t>Social stigmatization</a:t>
            </a:r>
          </a:p>
          <a:p>
            <a:endParaRPr lang="en-US" dirty="0"/>
          </a:p>
        </p:txBody>
      </p:sp>
    </p:spTree>
    <p:extLst>
      <p:ext uri="{BB962C8B-B14F-4D97-AF65-F5344CB8AC3E}">
        <p14:creationId xmlns:p14="http://schemas.microsoft.com/office/powerpoint/2010/main" val="1538405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RotisSansSerif-ExtraBold" charset="0"/>
                <a:ea typeface="ＭＳ Ｐゴシック" charset="0"/>
                <a:cs typeface="ＭＳ Ｐゴシック" charset="0"/>
              </a:rPr>
              <a:t>What laboratory tests or other evaluations should be done in patients with obesity?</a:t>
            </a:r>
            <a:endParaRPr lang="en-US" sz="32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spcAft>
                <a:spcPts val="1400"/>
              </a:spcAft>
              <a:buFont typeface="Wingdings" charset="0"/>
              <a:buChar char="Ø"/>
            </a:pPr>
            <a:r>
              <a:rPr lang="en-US" dirty="0" smtClean="0">
                <a:ea typeface="ＭＳ Ｐゴシック" charset="0"/>
                <a:cs typeface="ＭＳ Ｐゴシック" charset="0"/>
              </a:rPr>
              <a:t>Routine laboratory studies </a:t>
            </a:r>
          </a:p>
          <a:p>
            <a:pPr lvl="1">
              <a:spcAft>
                <a:spcPts val="1400"/>
              </a:spcAft>
              <a:buFont typeface="Wingdings" charset="0"/>
              <a:buChar char="q"/>
            </a:pPr>
            <a:r>
              <a:rPr lang="en-US" sz="2400" dirty="0" smtClean="0">
                <a:ea typeface="ＭＳ Ｐゴシック" charset="0"/>
              </a:rPr>
              <a:t>Fasting glucose and/or hemoglobin A1c</a:t>
            </a:r>
          </a:p>
          <a:p>
            <a:pPr lvl="1">
              <a:spcAft>
                <a:spcPts val="1400"/>
              </a:spcAft>
              <a:buFont typeface="Wingdings" charset="0"/>
              <a:buChar char="q"/>
            </a:pPr>
            <a:r>
              <a:rPr lang="en-US" sz="2400" dirty="0" smtClean="0">
                <a:ea typeface="ＭＳ Ｐゴシック" charset="0"/>
              </a:rPr>
              <a:t>TSH, liver-associated enzymes, and fasting lipids</a:t>
            </a:r>
          </a:p>
          <a:p>
            <a:pPr>
              <a:spcAft>
                <a:spcPts val="1400"/>
              </a:spcAft>
              <a:buClr>
                <a:srgbClr val="990033"/>
              </a:buClr>
              <a:buFont typeface="Wingdings" charset="0"/>
              <a:buChar char="Ø"/>
            </a:pPr>
            <a:r>
              <a:rPr lang="en-US" dirty="0" smtClean="0"/>
              <a:t>Optional tests depend H&amp;P exam and initial blood test</a:t>
            </a:r>
          </a:p>
          <a:p>
            <a:pPr lvl="1">
              <a:spcAft>
                <a:spcPts val="1400"/>
              </a:spcAft>
              <a:buClr>
                <a:srgbClr val="990033"/>
              </a:buClr>
              <a:buFont typeface="Wingdings" charset="0"/>
              <a:buChar char="q"/>
            </a:pPr>
            <a:r>
              <a:rPr lang="en-US" sz="2400" dirty="0" smtClean="0"/>
              <a:t>EKG, ECHO</a:t>
            </a:r>
          </a:p>
          <a:p>
            <a:pPr lvl="1">
              <a:spcAft>
                <a:spcPts val="1400"/>
              </a:spcAft>
              <a:buClr>
                <a:srgbClr val="990033"/>
              </a:buClr>
              <a:buFont typeface="Wingdings" charset="0"/>
              <a:buChar char="q"/>
            </a:pPr>
            <a:r>
              <a:rPr lang="en-US" sz="2400" dirty="0" smtClean="0"/>
              <a:t>Overnight sleep study</a:t>
            </a:r>
          </a:p>
          <a:p>
            <a:pPr lvl="1">
              <a:spcAft>
                <a:spcPts val="1400"/>
              </a:spcAft>
              <a:buClr>
                <a:srgbClr val="990033"/>
              </a:buClr>
              <a:buFont typeface="Wingdings" charset="0"/>
              <a:buChar char="q"/>
            </a:pPr>
            <a:r>
              <a:rPr lang="en-US" sz="2400" dirty="0" smtClean="0"/>
              <a:t>Right upper quadrant ultrasound (fatty liver)</a:t>
            </a:r>
          </a:p>
          <a:p>
            <a:pPr lvl="1">
              <a:spcAft>
                <a:spcPts val="1400"/>
              </a:spcAft>
              <a:buClr>
                <a:srgbClr val="990033"/>
              </a:buClr>
              <a:buFont typeface="Wingdings" charset="0"/>
              <a:buChar char="q"/>
            </a:pPr>
            <a:r>
              <a:rPr lang="en-US" sz="2400" dirty="0" err="1" smtClean="0"/>
              <a:t>Transvaginal</a:t>
            </a:r>
            <a:r>
              <a:rPr lang="en-US" sz="2400" dirty="0" smtClean="0"/>
              <a:t> ultrasound (ovarian cysts)</a:t>
            </a:r>
          </a:p>
          <a:p>
            <a:pPr lvl="1">
              <a:spcAft>
                <a:spcPts val="1400"/>
              </a:spcAft>
              <a:buClr>
                <a:srgbClr val="990033"/>
              </a:buClr>
              <a:buFont typeface="Wingdings" charset="0"/>
              <a:buChar char="q"/>
            </a:pPr>
            <a:r>
              <a:rPr lang="en-US" sz="2400" dirty="0" smtClean="0"/>
              <a:t>Tests to assess HPA axis for suspected hypothalamic obesity (uncommon)</a:t>
            </a:r>
          </a:p>
          <a:p>
            <a:endParaRPr lang="en-US" dirty="0"/>
          </a:p>
        </p:txBody>
      </p:sp>
    </p:spTree>
    <p:extLst>
      <p:ext uri="{BB962C8B-B14F-4D97-AF65-F5344CB8AC3E}">
        <p14:creationId xmlns:p14="http://schemas.microsoft.com/office/powerpoint/2010/main" val="3090803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Overweight and Obesity</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a:spcAft>
                <a:spcPts val="2163"/>
              </a:spcAft>
              <a:buFont typeface="Wingdings" charset="0"/>
              <a:buChar char="Ø"/>
            </a:pPr>
            <a:r>
              <a:rPr lang="en-US" dirty="0" smtClean="0">
                <a:latin typeface="Arial" charset="0"/>
                <a:ea typeface="ＭＳ Ｐゴシック" charset="0"/>
                <a:cs typeface="ＭＳ Ｐゴシック" charset="0"/>
              </a:rPr>
              <a:t>Underweight		BMI </a:t>
            </a:r>
            <a:r>
              <a:rPr lang="en-US" dirty="0" smtClean="0"/>
              <a:t>&lt; 18.5 </a:t>
            </a:r>
            <a:r>
              <a:rPr lang="en-US" dirty="0" smtClean="0">
                <a:latin typeface="Arial" charset="0"/>
                <a:ea typeface="ＭＳ Ｐゴシック" charset="0"/>
                <a:cs typeface="ＭＳ Ｐゴシック" charset="0"/>
              </a:rPr>
              <a:t>kg/m2</a:t>
            </a:r>
          </a:p>
          <a:p>
            <a:pPr>
              <a:spcAft>
                <a:spcPts val="2163"/>
              </a:spcAft>
              <a:buFont typeface="Wingdings" charset="0"/>
              <a:buChar char="Ø"/>
            </a:pPr>
            <a:r>
              <a:rPr lang="en-US" dirty="0" smtClean="0">
                <a:latin typeface="Arial" charset="0"/>
                <a:ea typeface="ＭＳ Ｐゴシック" charset="0"/>
                <a:cs typeface="ＭＳ Ｐゴシック" charset="0"/>
              </a:rPr>
              <a:t>Normal			BMI 18.5-24.9 kg/m2</a:t>
            </a:r>
          </a:p>
          <a:p>
            <a:pPr>
              <a:spcAft>
                <a:spcPts val="2163"/>
              </a:spcAft>
              <a:buFont typeface="Wingdings" charset="0"/>
              <a:buChar char="Ø"/>
            </a:pPr>
            <a:r>
              <a:rPr lang="en-US" dirty="0" smtClean="0">
                <a:latin typeface="Arial" charset="0"/>
                <a:ea typeface="ＭＳ Ｐゴシック" charset="0"/>
                <a:cs typeface="ＭＳ Ｐゴシック" charset="0"/>
              </a:rPr>
              <a:t>Overweight: 	</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BMI 25–29.9 kg/m2</a:t>
            </a:r>
          </a:p>
          <a:p>
            <a:pPr>
              <a:spcAft>
                <a:spcPts val="2163"/>
              </a:spcAft>
              <a:buFont typeface="Wingdings" charset="0"/>
              <a:buChar char="Ø"/>
            </a:pPr>
            <a:r>
              <a:rPr lang="en-US" dirty="0" smtClean="0">
                <a:latin typeface="Arial" charset="0"/>
                <a:ea typeface="ＭＳ Ｐゴシック" charset="0"/>
                <a:cs typeface="ＭＳ Ｐゴシック" charset="0"/>
              </a:rPr>
              <a:t>Class 1 obesity: 	BMI 30–34.9 kg/m2 </a:t>
            </a:r>
          </a:p>
          <a:p>
            <a:pPr>
              <a:spcAft>
                <a:spcPts val="2163"/>
              </a:spcAft>
              <a:buFont typeface="Wingdings" charset="0"/>
              <a:buChar char="Ø"/>
            </a:pPr>
            <a:r>
              <a:rPr lang="en-US" dirty="0" smtClean="0">
                <a:latin typeface="Arial" charset="0"/>
                <a:ea typeface="ＭＳ Ｐゴシック" charset="0"/>
                <a:cs typeface="ＭＳ Ｐゴシック" charset="0"/>
              </a:rPr>
              <a:t>Class 2 obesity: 	BMI 35–39.9 kg/m2</a:t>
            </a:r>
          </a:p>
          <a:p>
            <a:pPr>
              <a:spcAft>
                <a:spcPts val="2163"/>
              </a:spcAft>
              <a:buFont typeface="Wingdings" charset="0"/>
              <a:buChar char="Ø"/>
            </a:pPr>
            <a:r>
              <a:rPr lang="en-US" dirty="0" smtClean="0">
                <a:latin typeface="Arial" charset="0"/>
                <a:ea typeface="ＭＳ Ｐゴシック" charset="0"/>
                <a:cs typeface="ＭＳ Ｐゴシック" charset="0"/>
              </a:rPr>
              <a:t>Class 3 obesity: 	BMI ≥ 40.0 kg/m2</a:t>
            </a:r>
          </a:p>
          <a:p>
            <a:pPr>
              <a:spcAft>
                <a:spcPts val="2163"/>
              </a:spcAft>
              <a:buFont typeface="Wingdings" charset="0"/>
              <a:buChar char="Ø"/>
            </a:pPr>
            <a:r>
              <a:rPr lang="en-US" sz="3800" dirty="0" smtClean="0">
                <a:latin typeface="Arial" charset="0"/>
                <a:ea typeface="ＭＳ Ｐゴシック" charset="0"/>
                <a:cs typeface="ＭＳ Ｐゴシック" charset="0"/>
              </a:rPr>
              <a:t>BMI correlates with total adiposity, morbidity &amp; mortality </a:t>
            </a:r>
          </a:p>
          <a:p>
            <a:endParaRPr lang="en-US" sz="3800" dirty="0"/>
          </a:p>
        </p:txBody>
      </p:sp>
    </p:spTree>
    <p:extLst>
      <p:ext uri="{BB962C8B-B14F-4D97-AF65-F5344CB8AC3E}">
        <p14:creationId xmlns:p14="http://schemas.microsoft.com/office/powerpoint/2010/main" val="2627372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latin typeface="RotisSansSerif-ExtraBold" charset="0"/>
                <a:ea typeface="ＭＳ Ｐゴシック" charset="0"/>
                <a:cs typeface="ＭＳ Ｐゴシック" charset="0"/>
              </a:rPr>
              <a:t>What laboratory tests or other evaluations should be done in patients with obesity?</a:t>
            </a:r>
            <a:endParaRPr lang="en-US" sz="3200" dirty="0"/>
          </a:p>
        </p:txBody>
      </p:sp>
      <p:sp>
        <p:nvSpPr>
          <p:cNvPr id="3" name="Content Placeholder 2"/>
          <p:cNvSpPr>
            <a:spLocks noGrp="1"/>
          </p:cNvSpPr>
          <p:nvPr>
            <p:ph idx="1"/>
          </p:nvPr>
        </p:nvSpPr>
        <p:spPr/>
        <p:txBody>
          <a:bodyPr>
            <a:normAutofit fontScale="92500" lnSpcReduction="20000"/>
          </a:bodyPr>
          <a:lstStyle/>
          <a:p>
            <a:pPr>
              <a:spcAft>
                <a:spcPts val="1400"/>
              </a:spcAft>
              <a:buFont typeface="Wingdings" charset="0"/>
              <a:buChar char="Ø"/>
            </a:pPr>
            <a:r>
              <a:rPr lang="en-US" sz="3000" dirty="0" smtClean="0">
                <a:ea typeface="ＭＳ Ｐゴシック" charset="0"/>
                <a:cs typeface="ＭＳ Ｐゴシック" charset="0"/>
              </a:rPr>
              <a:t>Use BMI + waist circumference to assess adiposity and body composition</a:t>
            </a:r>
          </a:p>
          <a:p>
            <a:pPr lvl="1">
              <a:spcAft>
                <a:spcPts val="1400"/>
              </a:spcAft>
              <a:buFont typeface="Wingdings" charset="0"/>
              <a:buChar char="q"/>
            </a:pPr>
            <a:r>
              <a:rPr lang="en-US" sz="2200" dirty="0" smtClean="0">
                <a:ea typeface="ＭＳ Ｐゴシック" charset="0"/>
              </a:rPr>
              <a:t>Bioelectrical impedance analysis: not more accurate</a:t>
            </a:r>
          </a:p>
          <a:p>
            <a:pPr lvl="1">
              <a:spcAft>
                <a:spcPts val="1400"/>
              </a:spcAft>
              <a:buFont typeface="Wingdings" charset="0"/>
              <a:buChar char="q"/>
            </a:pPr>
            <a:r>
              <a:rPr lang="en-US" sz="2200" dirty="0" smtClean="0">
                <a:ea typeface="ＭＳ Ｐゴシック" charset="0"/>
              </a:rPr>
              <a:t>CT or MRI: quantify central and visceral adiposity, but both expensive + CT exposes patient to radiation </a:t>
            </a:r>
          </a:p>
          <a:p>
            <a:pPr lvl="1">
              <a:spcAft>
                <a:spcPts val="1400"/>
              </a:spcAft>
              <a:buFont typeface="Wingdings" charset="0"/>
              <a:buChar char="q"/>
            </a:pPr>
            <a:r>
              <a:rPr lang="en-US" sz="2200" dirty="0" smtClean="0">
                <a:ea typeface="ＭＳ Ｐゴシック" charset="0"/>
              </a:rPr>
              <a:t>DEXA: accurate estimate of body composition</a:t>
            </a:r>
          </a:p>
          <a:p>
            <a:pPr>
              <a:spcAft>
                <a:spcPts val="1400"/>
              </a:spcAft>
              <a:buClr>
                <a:srgbClr val="990033"/>
              </a:buClr>
              <a:buFont typeface="Wingdings" charset="0"/>
              <a:buChar char="Ø"/>
            </a:pPr>
            <a:r>
              <a:rPr lang="en-US" sz="3000" dirty="0" smtClean="0"/>
              <a:t>Estimate energy requirements </a:t>
            </a:r>
          </a:p>
          <a:p>
            <a:pPr lvl="1">
              <a:spcAft>
                <a:spcPts val="1400"/>
              </a:spcAft>
              <a:buClr>
                <a:srgbClr val="990033"/>
              </a:buClr>
              <a:buFont typeface="Wingdings" charset="0"/>
              <a:buChar char="q"/>
            </a:pPr>
            <a:r>
              <a:rPr lang="en-US" sz="2200" dirty="0" smtClean="0"/>
              <a:t>Resting metabolic rate + level of physical activity</a:t>
            </a:r>
          </a:p>
          <a:p>
            <a:pPr lvl="1">
              <a:spcAft>
                <a:spcPts val="1400"/>
              </a:spcAft>
              <a:buClr>
                <a:srgbClr val="990033"/>
              </a:buClr>
              <a:buFont typeface="Wingdings" charset="0"/>
              <a:buChar char="q"/>
            </a:pPr>
            <a:r>
              <a:rPr lang="en-US" sz="2200" dirty="0" smtClean="0"/>
              <a:t>Harris-Benedict equation: weight, height, demographic factors, and level of physical activity</a:t>
            </a:r>
          </a:p>
          <a:p>
            <a:endParaRPr lang="en-US" dirty="0"/>
          </a:p>
        </p:txBody>
      </p:sp>
    </p:spTree>
    <p:extLst>
      <p:ext uri="{BB962C8B-B14F-4D97-AF65-F5344CB8AC3E}">
        <p14:creationId xmlns:p14="http://schemas.microsoft.com/office/powerpoint/2010/main" val="620966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5716588" y="4686300"/>
            <a:ext cx="149225" cy="352425"/>
          </a:xfrm>
          <a:prstGeom prst="line">
            <a:avLst/>
          </a:prstGeom>
          <a:noFill/>
          <a:ln w="19050">
            <a:solidFill>
              <a:schemeClr val="bg2"/>
            </a:solidFill>
            <a:round/>
            <a:headEnd/>
            <a:tailEnd type="triangle" w="lg" len="lg"/>
          </a:ln>
          <a:extLst>
            <a:ext uri="{909E8E84-426E-40dd-AFC4-6F175D3DCCD1}">
              <a14:hiddenFill xmlns:a14="http://schemas.microsoft.com/office/drawing/2010/main" xmlns="">
                <a:noFill/>
              </a14:hiddenFill>
            </a:ext>
          </a:extLst>
        </p:spPr>
        <p:txBody>
          <a:bodyPr wrap="none" lIns="0" tIns="0" rIns="0" bIns="0" anchor="ctr"/>
          <a:lstStyle/>
          <a:p>
            <a:endParaRPr lang="en-US"/>
          </a:p>
        </p:txBody>
      </p:sp>
      <p:sp>
        <p:nvSpPr>
          <p:cNvPr id="50179" name="Line 3"/>
          <p:cNvSpPr>
            <a:spLocks noChangeShapeType="1"/>
          </p:cNvSpPr>
          <p:nvPr/>
        </p:nvSpPr>
        <p:spPr bwMode="auto">
          <a:xfrm flipH="1">
            <a:off x="3833813" y="4752975"/>
            <a:ext cx="149225" cy="285750"/>
          </a:xfrm>
          <a:prstGeom prst="line">
            <a:avLst/>
          </a:prstGeom>
          <a:noFill/>
          <a:ln w="19050">
            <a:solidFill>
              <a:schemeClr val="bg2"/>
            </a:solidFill>
            <a:round/>
            <a:headEnd/>
            <a:tailEnd type="triangle" w="lg" len="lg"/>
          </a:ln>
          <a:extLst>
            <a:ext uri="{909E8E84-426E-40dd-AFC4-6F175D3DCCD1}">
              <a14:hiddenFill xmlns:a14="http://schemas.microsoft.com/office/drawing/2010/main" xmlns="">
                <a:noFill/>
              </a14:hiddenFill>
            </a:ext>
          </a:extLst>
        </p:spPr>
        <p:txBody>
          <a:bodyPr wrap="none" lIns="0" tIns="0" rIns="0" bIns="0" anchor="ctr"/>
          <a:lstStyle/>
          <a:p>
            <a:endParaRPr lang="en-US"/>
          </a:p>
        </p:txBody>
      </p:sp>
      <p:sp>
        <p:nvSpPr>
          <p:cNvPr id="128003" name="Oval 4"/>
          <p:cNvSpPr>
            <a:spLocks noChangeArrowheads="1"/>
          </p:cNvSpPr>
          <p:nvPr/>
        </p:nvSpPr>
        <p:spPr bwMode="auto">
          <a:xfrm>
            <a:off x="3005138" y="1285875"/>
            <a:ext cx="3746500" cy="3476625"/>
          </a:xfrm>
          <a:prstGeom prst="ellipse">
            <a:avLst/>
          </a:prstGeom>
          <a:solidFill>
            <a:schemeClr val="accent5">
              <a:lumMod val="60000"/>
              <a:lumOff val="40000"/>
            </a:schemeClr>
          </a:solidFill>
          <a:ln w="12700">
            <a:solidFill>
              <a:schemeClr val="bg1"/>
            </a:solidFill>
            <a:round/>
            <a:headEnd/>
            <a:tailEnd/>
          </a:ln>
        </p:spPr>
        <p:txBody>
          <a:bodyPr wrap="none" lIns="0" tIns="0" rIns="0" bIns="0" anchor="ctr"/>
          <a:lstStyle/>
          <a:p>
            <a:pPr eaLnBrk="0" hangingPunct="0">
              <a:spcBef>
                <a:spcPct val="60000"/>
              </a:spcBef>
              <a:buClr>
                <a:srgbClr val="000000"/>
              </a:buClr>
              <a:buFont typeface="Wingdings" pitchFamily="2" charset="2"/>
              <a:buNone/>
              <a:defRPr/>
            </a:pPr>
            <a:endParaRPr lang="en-US" sz="1800" b="1" dirty="0">
              <a:solidFill>
                <a:srgbClr val="FFFFFF"/>
              </a:solidFill>
              <a:latin typeface="Arial" charset="0"/>
              <a:ea typeface="+mn-ea"/>
            </a:endParaRPr>
          </a:p>
        </p:txBody>
      </p:sp>
      <p:sp>
        <p:nvSpPr>
          <p:cNvPr id="128004" name="Oval 5"/>
          <p:cNvSpPr>
            <a:spLocks noChangeArrowheads="1"/>
          </p:cNvSpPr>
          <p:nvPr/>
        </p:nvSpPr>
        <p:spPr bwMode="auto">
          <a:xfrm>
            <a:off x="3367088" y="1920875"/>
            <a:ext cx="2947987" cy="2841625"/>
          </a:xfrm>
          <a:prstGeom prst="ellipse">
            <a:avLst/>
          </a:prstGeom>
          <a:solidFill>
            <a:schemeClr val="accent5">
              <a:lumMod val="60000"/>
              <a:lumOff val="40000"/>
            </a:schemeClr>
          </a:solidFill>
          <a:ln w="12700">
            <a:solidFill>
              <a:schemeClr val="bg1"/>
            </a:solidFill>
            <a:round/>
            <a:headEnd/>
            <a:tailEnd/>
          </a:ln>
        </p:spPr>
        <p:txBody>
          <a:bodyPr wrap="none" lIns="0" tIns="0" rIns="0" bIns="0" anchor="ctr"/>
          <a:lstStyle/>
          <a:p>
            <a:pPr eaLnBrk="0" hangingPunct="0">
              <a:spcBef>
                <a:spcPct val="60000"/>
              </a:spcBef>
              <a:buClr>
                <a:srgbClr val="000000"/>
              </a:buClr>
              <a:buFont typeface="Wingdings" pitchFamily="2" charset="2"/>
              <a:buNone/>
              <a:defRPr/>
            </a:pPr>
            <a:endParaRPr lang="en-US" sz="1800" b="1" dirty="0">
              <a:solidFill>
                <a:srgbClr val="FFFFFF"/>
              </a:solidFill>
              <a:latin typeface="Arial" charset="0"/>
              <a:ea typeface="+mn-ea"/>
            </a:endParaRPr>
          </a:p>
        </p:txBody>
      </p:sp>
      <p:sp>
        <p:nvSpPr>
          <p:cNvPr id="128005" name="Oval 6"/>
          <p:cNvSpPr>
            <a:spLocks noChangeArrowheads="1"/>
          </p:cNvSpPr>
          <p:nvPr/>
        </p:nvSpPr>
        <p:spPr bwMode="auto">
          <a:xfrm>
            <a:off x="3790950" y="2559050"/>
            <a:ext cx="2098675" cy="2203450"/>
          </a:xfrm>
          <a:prstGeom prst="ellipse">
            <a:avLst/>
          </a:prstGeom>
          <a:solidFill>
            <a:schemeClr val="accent5">
              <a:lumMod val="60000"/>
              <a:lumOff val="40000"/>
            </a:schemeClr>
          </a:solidFill>
          <a:ln w="12700">
            <a:solidFill>
              <a:schemeClr val="bg1"/>
            </a:solidFill>
            <a:round/>
            <a:headEnd/>
            <a:tailEnd/>
          </a:ln>
        </p:spPr>
        <p:txBody>
          <a:bodyPr wrap="none" lIns="0" tIns="0" rIns="0" bIns="0" anchor="ctr"/>
          <a:lstStyle/>
          <a:p>
            <a:pPr eaLnBrk="0" hangingPunct="0">
              <a:spcBef>
                <a:spcPct val="60000"/>
              </a:spcBef>
              <a:buClr>
                <a:srgbClr val="000000"/>
              </a:buClr>
              <a:buFont typeface="Wingdings" pitchFamily="2" charset="2"/>
              <a:buNone/>
              <a:defRPr/>
            </a:pPr>
            <a:endParaRPr lang="en-US" sz="1800" b="1" dirty="0">
              <a:solidFill>
                <a:srgbClr val="FFFFFF"/>
              </a:solidFill>
              <a:latin typeface="Arial" charset="0"/>
              <a:ea typeface="+mn-ea"/>
            </a:endParaRPr>
          </a:p>
        </p:txBody>
      </p:sp>
      <p:sp>
        <p:nvSpPr>
          <p:cNvPr id="543751" name="Rectangle 7"/>
          <p:cNvSpPr>
            <a:spLocks noGrp="1" noChangeArrowheads="1"/>
          </p:cNvSpPr>
          <p:nvPr>
            <p:ph type="title"/>
          </p:nvPr>
        </p:nvSpPr>
        <p:spPr>
          <a:xfrm>
            <a:off x="457200" y="301625"/>
            <a:ext cx="8229600" cy="998538"/>
          </a:xfrm>
        </p:spPr>
        <p:txBody>
          <a:bodyPr vert="horz" wrap="square" lIns="91440" tIns="45720" rIns="91440" bIns="45720" numCol="1" compatLnSpc="1">
            <a:prstTxWarp prst="textNoShape">
              <a:avLst/>
            </a:prstTxWarp>
            <a:normAutofit/>
          </a:bodyPr>
          <a:lstStyle/>
          <a:p>
            <a:pPr defTabSz="939800" eaLnBrk="1" hangingPunct="1"/>
            <a:r>
              <a:rPr lang="en-US" sz="3200" b="0" dirty="0" smtClean="0">
                <a:solidFill>
                  <a:srgbClr val="FF0000"/>
                </a:solidFill>
                <a:effectLst>
                  <a:outerShdw blurRad="38100" dist="38100" dir="2700000" algn="tl">
                    <a:srgbClr val="000000"/>
                  </a:outerShdw>
                </a:effectLst>
                <a:latin typeface="+mj-lt"/>
              </a:rPr>
              <a:t>Framework </a:t>
            </a:r>
            <a:r>
              <a:rPr lang="en-US" sz="3200" b="0" dirty="0">
                <a:solidFill>
                  <a:srgbClr val="FF0000"/>
                </a:solidFill>
                <a:effectLst>
                  <a:outerShdw blurRad="38100" dist="38100" dir="2700000" algn="tl">
                    <a:srgbClr val="000000"/>
                  </a:outerShdw>
                </a:effectLst>
                <a:latin typeface="+mj-lt"/>
              </a:rPr>
              <a:t>for Preventing Obesity</a:t>
            </a:r>
            <a:br>
              <a:rPr lang="en-US" sz="3200" b="0" dirty="0">
                <a:solidFill>
                  <a:srgbClr val="FF0000"/>
                </a:solidFill>
                <a:effectLst>
                  <a:outerShdw blurRad="38100" dist="38100" dir="2700000" algn="tl">
                    <a:srgbClr val="000000"/>
                  </a:outerShdw>
                </a:effectLst>
                <a:latin typeface="+mj-lt"/>
              </a:rPr>
            </a:br>
            <a:endParaRPr lang="en-US" sz="3200" b="0" dirty="0">
              <a:solidFill>
                <a:srgbClr val="FF0000"/>
              </a:solidFill>
              <a:effectLst>
                <a:outerShdw blurRad="38100" dist="38100" dir="2700000" algn="tl">
                  <a:srgbClr val="000000"/>
                </a:outerShdw>
              </a:effectLst>
              <a:latin typeface="+mj-lt"/>
            </a:endParaRPr>
          </a:p>
        </p:txBody>
      </p:sp>
      <p:sp>
        <p:nvSpPr>
          <p:cNvPr id="128007" name="Oval 8"/>
          <p:cNvSpPr>
            <a:spLocks noChangeArrowheads="1"/>
          </p:cNvSpPr>
          <p:nvPr/>
        </p:nvSpPr>
        <p:spPr bwMode="auto">
          <a:xfrm>
            <a:off x="4159250" y="3330575"/>
            <a:ext cx="1363663" cy="1431925"/>
          </a:xfrm>
          <a:prstGeom prst="ellipse">
            <a:avLst/>
          </a:prstGeom>
          <a:solidFill>
            <a:schemeClr val="accent5">
              <a:lumMod val="60000"/>
              <a:lumOff val="40000"/>
            </a:schemeClr>
          </a:solidFill>
          <a:ln w="12700">
            <a:solidFill>
              <a:schemeClr val="bg1"/>
            </a:solidFill>
            <a:round/>
            <a:headEnd/>
            <a:tailEnd/>
          </a:ln>
        </p:spPr>
        <p:txBody>
          <a:bodyPr wrap="none" lIns="0" tIns="0" rIns="0" bIns="0" anchor="ctr"/>
          <a:lstStyle/>
          <a:p>
            <a:pPr eaLnBrk="0" hangingPunct="0">
              <a:spcBef>
                <a:spcPct val="60000"/>
              </a:spcBef>
              <a:buClr>
                <a:srgbClr val="000000"/>
              </a:buClr>
              <a:buFont typeface="Wingdings" pitchFamily="2" charset="2"/>
              <a:buNone/>
              <a:defRPr/>
            </a:pPr>
            <a:endParaRPr lang="en-US" sz="1800" b="1" dirty="0">
              <a:solidFill>
                <a:srgbClr val="FFFFFF"/>
              </a:solidFill>
              <a:latin typeface="Arial" charset="0"/>
              <a:ea typeface="+mn-ea"/>
            </a:endParaRPr>
          </a:p>
        </p:txBody>
      </p:sp>
      <p:sp>
        <p:nvSpPr>
          <p:cNvPr id="50185" name="AutoShape 9"/>
          <p:cNvSpPr>
            <a:spLocks noChangeArrowheads="1"/>
          </p:cNvSpPr>
          <p:nvPr/>
        </p:nvSpPr>
        <p:spPr bwMode="auto">
          <a:xfrm>
            <a:off x="4545013" y="5154613"/>
            <a:ext cx="608012" cy="503237"/>
          </a:xfrm>
          <a:prstGeom prst="triangle">
            <a:avLst>
              <a:gd name="adj" fmla="val 50000"/>
            </a:avLst>
          </a:prstGeom>
          <a:solidFill>
            <a:srgbClr val="C0C0C0"/>
          </a:solidFill>
          <a:ln w="9525">
            <a:solidFill>
              <a:schemeClr val="bg2"/>
            </a:solidFill>
            <a:miter lim="800000"/>
            <a:headEnd/>
            <a:tailEnd/>
          </a:ln>
        </p:spPr>
        <p:txBody>
          <a:bodyPr wrap="none" lIns="0" tIns="0" rIns="0" bIns="0" anchor="ctr"/>
          <a:lstStyle/>
          <a:p>
            <a:pPr eaLnBrk="0" hangingPunct="0">
              <a:spcBef>
                <a:spcPct val="60000"/>
              </a:spcBef>
              <a:buClr>
                <a:srgbClr val="000000"/>
              </a:buClr>
              <a:buFont typeface="Wingdings" charset="0"/>
              <a:buNone/>
            </a:pPr>
            <a:endParaRPr lang="en-US" sz="1800" b="1">
              <a:solidFill>
                <a:srgbClr val="FFFFFF"/>
              </a:solidFill>
              <a:latin typeface="Arial" charset="0"/>
            </a:endParaRPr>
          </a:p>
        </p:txBody>
      </p:sp>
      <p:sp>
        <p:nvSpPr>
          <p:cNvPr id="50186" name="Rectangle 10"/>
          <p:cNvSpPr>
            <a:spLocks noChangeArrowheads="1"/>
          </p:cNvSpPr>
          <p:nvPr/>
        </p:nvSpPr>
        <p:spPr bwMode="auto">
          <a:xfrm>
            <a:off x="2960688" y="5043488"/>
            <a:ext cx="1276350" cy="219075"/>
          </a:xfrm>
          <a:prstGeom prst="rect">
            <a:avLst/>
          </a:prstGeom>
          <a:solidFill>
            <a:schemeClr val="tx2"/>
          </a:solidFill>
          <a:ln w="9525">
            <a:solidFill>
              <a:schemeClr val="bg2"/>
            </a:solidFill>
            <a:miter lim="800000"/>
            <a:headEnd/>
            <a:tailEnd/>
          </a:ln>
        </p:spPr>
        <p:txBody>
          <a:bodyPr wrap="none" lIns="0" tIns="0" rIns="0" bIns="0" anchor="ctr"/>
          <a:lstStyle/>
          <a:p>
            <a:pPr algn="ctr" eaLnBrk="0" hangingPunct="0"/>
            <a:r>
              <a:rPr lang="en-US" sz="1200">
                <a:solidFill>
                  <a:srgbClr val="000000"/>
                </a:solidFill>
                <a:latin typeface="Arial" charset="0"/>
              </a:rPr>
              <a:t>Energy Intake</a:t>
            </a:r>
          </a:p>
        </p:txBody>
      </p:sp>
      <p:sp>
        <p:nvSpPr>
          <p:cNvPr id="50187" name="Rectangle 11"/>
          <p:cNvSpPr>
            <a:spLocks noChangeArrowheads="1"/>
          </p:cNvSpPr>
          <p:nvPr/>
        </p:nvSpPr>
        <p:spPr bwMode="auto">
          <a:xfrm>
            <a:off x="5338763" y="5057775"/>
            <a:ext cx="1493837" cy="219075"/>
          </a:xfrm>
          <a:prstGeom prst="rect">
            <a:avLst/>
          </a:prstGeom>
          <a:solidFill>
            <a:schemeClr val="tx2"/>
          </a:solidFill>
          <a:ln w="9525">
            <a:solidFill>
              <a:schemeClr val="bg2"/>
            </a:solidFill>
            <a:miter lim="800000"/>
            <a:headEnd/>
            <a:tailEnd/>
          </a:ln>
        </p:spPr>
        <p:txBody>
          <a:bodyPr wrap="none" lIns="0" tIns="0" rIns="0" bIns="0" anchor="ctr"/>
          <a:lstStyle/>
          <a:p>
            <a:pPr algn="ctr" eaLnBrk="0" hangingPunct="0"/>
            <a:r>
              <a:rPr lang="en-US" sz="1200">
                <a:solidFill>
                  <a:srgbClr val="000000"/>
                </a:solidFill>
                <a:latin typeface="Arial" charset="0"/>
              </a:rPr>
              <a:t>Energy Expenditure</a:t>
            </a:r>
          </a:p>
        </p:txBody>
      </p:sp>
      <p:cxnSp>
        <p:nvCxnSpPr>
          <p:cNvPr id="50188" name="AutoShape 12"/>
          <p:cNvCxnSpPr>
            <a:cxnSpLocks noChangeShapeType="1"/>
          </p:cNvCxnSpPr>
          <p:nvPr/>
        </p:nvCxnSpPr>
        <p:spPr bwMode="auto">
          <a:xfrm>
            <a:off x="4238625" y="5153025"/>
            <a:ext cx="1095375" cy="0"/>
          </a:xfrm>
          <a:prstGeom prst="straightConnector1">
            <a:avLst/>
          </a:prstGeom>
          <a:noFill/>
          <a:ln w="9525">
            <a:solidFill>
              <a:schemeClr val="bg2"/>
            </a:solidFill>
            <a:round/>
            <a:headEnd/>
            <a:tailEnd/>
          </a:ln>
          <a:extLst>
            <a:ext uri="{909E8E84-426E-40dd-AFC4-6F175D3DCCD1}">
              <a14:hiddenFill xmlns:a14="http://schemas.microsoft.com/office/drawing/2010/main" xmlns="">
                <a:noFill/>
              </a14:hiddenFill>
            </a:ext>
          </a:extLst>
        </p:spPr>
      </p:cxnSp>
      <p:sp>
        <p:nvSpPr>
          <p:cNvPr id="50189" name="Text Box 13"/>
          <p:cNvSpPr txBox="1">
            <a:spLocks noChangeArrowheads="1"/>
          </p:cNvSpPr>
          <p:nvPr/>
        </p:nvSpPr>
        <p:spPr bwMode="auto">
          <a:xfrm>
            <a:off x="4368800" y="5689600"/>
            <a:ext cx="9620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rgbClr val="4D4D4D"/>
                </a:solidFill>
                <a:latin typeface="Verdana" charset="0"/>
                <a:ea typeface="ＭＳ Ｐゴシック" charset="0"/>
              </a:defRPr>
            </a:lvl1pPr>
            <a:lvl2pPr marL="742950" indent="-285750" eaLnBrk="0" hangingPunct="0">
              <a:defRPr sz="3600">
                <a:solidFill>
                  <a:srgbClr val="4D4D4D"/>
                </a:solidFill>
                <a:latin typeface="Verdana" charset="0"/>
                <a:ea typeface="ＭＳ Ｐゴシック" charset="0"/>
              </a:defRPr>
            </a:lvl2pPr>
            <a:lvl3pPr marL="1143000" indent="-228600" eaLnBrk="0" hangingPunct="0">
              <a:defRPr sz="3600">
                <a:solidFill>
                  <a:srgbClr val="4D4D4D"/>
                </a:solidFill>
                <a:latin typeface="Verdana" charset="0"/>
                <a:ea typeface="ＭＳ Ｐゴシック" charset="0"/>
              </a:defRPr>
            </a:lvl3pPr>
            <a:lvl4pPr marL="1600200" indent="-228600" eaLnBrk="0" hangingPunct="0">
              <a:defRPr sz="3600">
                <a:solidFill>
                  <a:srgbClr val="4D4D4D"/>
                </a:solidFill>
                <a:latin typeface="Verdana" charset="0"/>
                <a:ea typeface="ＭＳ Ｐゴシック" charset="0"/>
              </a:defRPr>
            </a:lvl4pPr>
            <a:lvl5pPr marL="2057400" indent="-228600" eaLnBrk="0" hangingPunct="0">
              <a:defRPr sz="3600">
                <a:solidFill>
                  <a:srgbClr val="4D4D4D"/>
                </a:solidFill>
                <a:latin typeface="Verdana" charset="0"/>
                <a:ea typeface="ＭＳ Ｐゴシック" charset="0"/>
              </a:defRPr>
            </a:lvl5pPr>
            <a:lvl6pPr marL="2514600" indent="-228600" eaLnBrk="0" fontAlgn="base" hangingPunct="0">
              <a:spcBef>
                <a:spcPct val="0"/>
              </a:spcBef>
              <a:spcAft>
                <a:spcPct val="0"/>
              </a:spcAft>
              <a:defRPr sz="3600">
                <a:solidFill>
                  <a:srgbClr val="4D4D4D"/>
                </a:solidFill>
                <a:latin typeface="Verdana" charset="0"/>
                <a:ea typeface="ＭＳ Ｐゴシック" charset="0"/>
              </a:defRPr>
            </a:lvl6pPr>
            <a:lvl7pPr marL="2971800" indent="-228600" eaLnBrk="0" fontAlgn="base" hangingPunct="0">
              <a:spcBef>
                <a:spcPct val="0"/>
              </a:spcBef>
              <a:spcAft>
                <a:spcPct val="0"/>
              </a:spcAft>
              <a:defRPr sz="3600">
                <a:solidFill>
                  <a:srgbClr val="4D4D4D"/>
                </a:solidFill>
                <a:latin typeface="Verdana" charset="0"/>
                <a:ea typeface="ＭＳ Ｐゴシック" charset="0"/>
              </a:defRPr>
            </a:lvl7pPr>
            <a:lvl8pPr marL="3429000" indent="-228600" eaLnBrk="0" fontAlgn="base" hangingPunct="0">
              <a:spcBef>
                <a:spcPct val="0"/>
              </a:spcBef>
              <a:spcAft>
                <a:spcPct val="0"/>
              </a:spcAft>
              <a:defRPr sz="3600">
                <a:solidFill>
                  <a:srgbClr val="4D4D4D"/>
                </a:solidFill>
                <a:latin typeface="Verdana" charset="0"/>
                <a:ea typeface="ＭＳ Ｐゴシック" charset="0"/>
              </a:defRPr>
            </a:lvl8pPr>
            <a:lvl9pPr marL="3886200" indent="-228600" eaLnBrk="0" fontAlgn="base" hangingPunct="0">
              <a:spcBef>
                <a:spcPct val="0"/>
              </a:spcBef>
              <a:spcAft>
                <a:spcPct val="0"/>
              </a:spcAft>
              <a:defRPr sz="3600">
                <a:solidFill>
                  <a:srgbClr val="4D4D4D"/>
                </a:solidFill>
                <a:latin typeface="Verdana" charset="0"/>
                <a:ea typeface="ＭＳ Ｐゴシック" charset="0"/>
              </a:defRPr>
            </a:lvl9pPr>
          </a:lstStyle>
          <a:p>
            <a:pPr algn="ctr">
              <a:spcBef>
                <a:spcPct val="50000"/>
              </a:spcBef>
            </a:pPr>
            <a:r>
              <a:rPr lang="en-US" sz="1000" b="1">
                <a:solidFill>
                  <a:srgbClr val="FFFFFF"/>
                </a:solidFill>
                <a:latin typeface="Arial" charset="0"/>
              </a:rPr>
              <a:t>Energy Balance</a:t>
            </a:r>
          </a:p>
        </p:txBody>
      </p:sp>
      <p:sp>
        <p:nvSpPr>
          <p:cNvPr id="50190" name="Text Box 14"/>
          <p:cNvSpPr txBox="1">
            <a:spLocks noChangeArrowheads="1"/>
          </p:cNvSpPr>
          <p:nvPr/>
        </p:nvSpPr>
        <p:spPr bwMode="auto">
          <a:xfrm>
            <a:off x="3070225" y="6127750"/>
            <a:ext cx="3551238" cy="430213"/>
          </a:xfrm>
          <a:prstGeom prst="rect">
            <a:avLst/>
          </a:prstGeom>
          <a:solidFill>
            <a:srgbClr val="F1F2D2"/>
          </a:solidFill>
          <a:ln w="9525">
            <a:solidFill>
              <a:schemeClr val="bg2"/>
            </a:solidFill>
            <a:miter lim="800000"/>
            <a:headEnd/>
            <a:tailEnd/>
          </a:ln>
        </p:spPr>
        <p:txBody>
          <a:bodyPr lIns="0" tIns="0" rIns="0" bIns="0">
            <a:spAutoFit/>
          </a:bodyPr>
          <a:lstStyle>
            <a:lvl1pPr eaLnBrk="0" hangingPunct="0">
              <a:defRPr sz="3600">
                <a:solidFill>
                  <a:srgbClr val="4D4D4D"/>
                </a:solidFill>
                <a:latin typeface="Verdana" charset="0"/>
                <a:ea typeface="ＭＳ Ｐゴシック" charset="0"/>
              </a:defRPr>
            </a:lvl1pPr>
            <a:lvl2pPr marL="742950" indent="-285750" eaLnBrk="0" hangingPunct="0">
              <a:defRPr sz="3600">
                <a:solidFill>
                  <a:srgbClr val="4D4D4D"/>
                </a:solidFill>
                <a:latin typeface="Verdana" charset="0"/>
                <a:ea typeface="ＭＳ Ｐゴシック" charset="0"/>
              </a:defRPr>
            </a:lvl2pPr>
            <a:lvl3pPr marL="1143000" indent="-228600" eaLnBrk="0" hangingPunct="0">
              <a:defRPr sz="3600">
                <a:solidFill>
                  <a:srgbClr val="4D4D4D"/>
                </a:solidFill>
                <a:latin typeface="Verdana" charset="0"/>
                <a:ea typeface="ＭＳ Ｐゴシック" charset="0"/>
              </a:defRPr>
            </a:lvl3pPr>
            <a:lvl4pPr marL="1600200" indent="-228600" eaLnBrk="0" hangingPunct="0">
              <a:defRPr sz="3600">
                <a:solidFill>
                  <a:srgbClr val="4D4D4D"/>
                </a:solidFill>
                <a:latin typeface="Verdana" charset="0"/>
                <a:ea typeface="ＭＳ Ｐゴシック" charset="0"/>
              </a:defRPr>
            </a:lvl4pPr>
            <a:lvl5pPr marL="2057400" indent="-228600" eaLnBrk="0" hangingPunct="0">
              <a:defRPr sz="3600">
                <a:solidFill>
                  <a:srgbClr val="4D4D4D"/>
                </a:solidFill>
                <a:latin typeface="Verdana" charset="0"/>
                <a:ea typeface="ＭＳ Ｐゴシック" charset="0"/>
              </a:defRPr>
            </a:lvl5pPr>
            <a:lvl6pPr marL="2514600" indent="-228600" eaLnBrk="0" fontAlgn="base" hangingPunct="0">
              <a:spcBef>
                <a:spcPct val="0"/>
              </a:spcBef>
              <a:spcAft>
                <a:spcPct val="0"/>
              </a:spcAft>
              <a:defRPr sz="3600">
                <a:solidFill>
                  <a:srgbClr val="4D4D4D"/>
                </a:solidFill>
                <a:latin typeface="Verdana" charset="0"/>
                <a:ea typeface="ＭＳ Ｐゴシック" charset="0"/>
              </a:defRPr>
            </a:lvl6pPr>
            <a:lvl7pPr marL="2971800" indent="-228600" eaLnBrk="0" fontAlgn="base" hangingPunct="0">
              <a:spcBef>
                <a:spcPct val="0"/>
              </a:spcBef>
              <a:spcAft>
                <a:spcPct val="0"/>
              </a:spcAft>
              <a:defRPr sz="3600">
                <a:solidFill>
                  <a:srgbClr val="4D4D4D"/>
                </a:solidFill>
                <a:latin typeface="Verdana" charset="0"/>
                <a:ea typeface="ＭＳ Ｐゴシック" charset="0"/>
              </a:defRPr>
            </a:lvl7pPr>
            <a:lvl8pPr marL="3429000" indent="-228600" eaLnBrk="0" fontAlgn="base" hangingPunct="0">
              <a:spcBef>
                <a:spcPct val="0"/>
              </a:spcBef>
              <a:spcAft>
                <a:spcPct val="0"/>
              </a:spcAft>
              <a:defRPr sz="3600">
                <a:solidFill>
                  <a:srgbClr val="4D4D4D"/>
                </a:solidFill>
                <a:latin typeface="Verdana" charset="0"/>
                <a:ea typeface="ＭＳ Ｐゴシック" charset="0"/>
              </a:defRPr>
            </a:lvl8pPr>
            <a:lvl9pPr marL="3886200" indent="-228600" eaLnBrk="0" fontAlgn="base" hangingPunct="0">
              <a:spcBef>
                <a:spcPct val="0"/>
              </a:spcBef>
              <a:spcAft>
                <a:spcPct val="0"/>
              </a:spcAft>
              <a:defRPr sz="3600">
                <a:solidFill>
                  <a:srgbClr val="4D4D4D"/>
                </a:solidFill>
                <a:latin typeface="Verdana" charset="0"/>
                <a:ea typeface="ＭＳ Ｐゴシック" charset="0"/>
              </a:defRPr>
            </a:lvl9pPr>
          </a:lstStyle>
          <a:p>
            <a:pPr algn="ctr">
              <a:spcBef>
                <a:spcPct val="50000"/>
              </a:spcBef>
            </a:pPr>
            <a:r>
              <a:rPr lang="en-US" sz="1400" b="1">
                <a:solidFill>
                  <a:srgbClr val="000000"/>
                </a:solidFill>
                <a:latin typeface="Arial" charset="0"/>
              </a:rPr>
              <a:t>Prevention of Overweight and Obesity Among Children, Adolescents, and Adults</a:t>
            </a:r>
          </a:p>
        </p:txBody>
      </p:sp>
      <p:cxnSp>
        <p:nvCxnSpPr>
          <p:cNvPr id="50191" name="AutoShape 15"/>
          <p:cNvCxnSpPr>
            <a:cxnSpLocks noChangeShapeType="1"/>
            <a:stCxn id="50189" idx="2"/>
            <a:endCxn id="50190" idx="0"/>
          </p:cNvCxnSpPr>
          <p:nvPr/>
        </p:nvCxnSpPr>
        <p:spPr bwMode="auto">
          <a:xfrm rot="5400000">
            <a:off x="4705351" y="5983287"/>
            <a:ext cx="285750" cy="3175"/>
          </a:xfrm>
          <a:prstGeom prst="straightConnector1">
            <a:avLst/>
          </a:prstGeom>
          <a:noFill/>
          <a:ln w="19050">
            <a:solidFill>
              <a:schemeClr val="bg2"/>
            </a:solidFill>
            <a:round/>
            <a:headEnd/>
            <a:tailEnd type="triangle" w="lg" len="lg"/>
          </a:ln>
          <a:extLst>
            <a:ext uri="{909E8E84-426E-40dd-AFC4-6F175D3DCCD1}">
              <a14:hiddenFill xmlns:a14="http://schemas.microsoft.com/office/drawing/2010/main" xmlns="">
                <a:noFill/>
              </a14:hiddenFill>
            </a:ext>
          </a:extLst>
        </p:spPr>
      </p:cxnSp>
      <p:sp>
        <p:nvSpPr>
          <p:cNvPr id="50192" name="Text Box 16"/>
          <p:cNvSpPr txBox="1">
            <a:spLocks noChangeArrowheads="1"/>
          </p:cNvSpPr>
          <p:nvPr/>
        </p:nvSpPr>
        <p:spPr bwMode="auto">
          <a:xfrm>
            <a:off x="4319588" y="3648075"/>
            <a:ext cx="10429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rgbClr val="4D4D4D"/>
                </a:solidFill>
                <a:latin typeface="Verdana" charset="0"/>
                <a:ea typeface="ＭＳ Ｐゴシック" charset="0"/>
              </a:defRPr>
            </a:lvl1pPr>
            <a:lvl2pPr marL="742950" indent="-285750" eaLnBrk="0" hangingPunct="0">
              <a:defRPr sz="3600">
                <a:solidFill>
                  <a:srgbClr val="4D4D4D"/>
                </a:solidFill>
                <a:latin typeface="Verdana" charset="0"/>
                <a:ea typeface="ＭＳ Ｐゴシック" charset="0"/>
              </a:defRPr>
            </a:lvl2pPr>
            <a:lvl3pPr marL="1143000" indent="-228600" eaLnBrk="0" hangingPunct="0">
              <a:defRPr sz="3600">
                <a:solidFill>
                  <a:srgbClr val="4D4D4D"/>
                </a:solidFill>
                <a:latin typeface="Verdana" charset="0"/>
                <a:ea typeface="ＭＳ Ｐゴシック" charset="0"/>
              </a:defRPr>
            </a:lvl3pPr>
            <a:lvl4pPr marL="1600200" indent="-228600" eaLnBrk="0" hangingPunct="0">
              <a:defRPr sz="3600">
                <a:solidFill>
                  <a:srgbClr val="4D4D4D"/>
                </a:solidFill>
                <a:latin typeface="Verdana" charset="0"/>
                <a:ea typeface="ＭＳ Ｐゴシック" charset="0"/>
              </a:defRPr>
            </a:lvl4pPr>
            <a:lvl5pPr marL="2057400" indent="-228600" eaLnBrk="0" hangingPunct="0">
              <a:defRPr sz="3600">
                <a:solidFill>
                  <a:srgbClr val="4D4D4D"/>
                </a:solidFill>
                <a:latin typeface="Verdana" charset="0"/>
                <a:ea typeface="ＭＳ Ｐゴシック" charset="0"/>
              </a:defRPr>
            </a:lvl5pPr>
            <a:lvl6pPr marL="2514600" indent="-228600" eaLnBrk="0" fontAlgn="base" hangingPunct="0">
              <a:spcBef>
                <a:spcPct val="0"/>
              </a:spcBef>
              <a:spcAft>
                <a:spcPct val="0"/>
              </a:spcAft>
              <a:defRPr sz="3600">
                <a:solidFill>
                  <a:srgbClr val="4D4D4D"/>
                </a:solidFill>
                <a:latin typeface="Verdana" charset="0"/>
                <a:ea typeface="ＭＳ Ｐゴシック" charset="0"/>
              </a:defRPr>
            </a:lvl6pPr>
            <a:lvl7pPr marL="2971800" indent="-228600" eaLnBrk="0" fontAlgn="base" hangingPunct="0">
              <a:spcBef>
                <a:spcPct val="0"/>
              </a:spcBef>
              <a:spcAft>
                <a:spcPct val="0"/>
              </a:spcAft>
              <a:defRPr sz="3600">
                <a:solidFill>
                  <a:srgbClr val="4D4D4D"/>
                </a:solidFill>
                <a:latin typeface="Verdana" charset="0"/>
                <a:ea typeface="ＭＳ Ｐゴシック" charset="0"/>
              </a:defRPr>
            </a:lvl7pPr>
            <a:lvl8pPr marL="3429000" indent="-228600" eaLnBrk="0" fontAlgn="base" hangingPunct="0">
              <a:spcBef>
                <a:spcPct val="0"/>
              </a:spcBef>
              <a:spcAft>
                <a:spcPct val="0"/>
              </a:spcAft>
              <a:defRPr sz="3600">
                <a:solidFill>
                  <a:srgbClr val="4D4D4D"/>
                </a:solidFill>
                <a:latin typeface="Verdana" charset="0"/>
                <a:ea typeface="ＭＳ Ｐゴシック" charset="0"/>
              </a:defRPr>
            </a:lvl8pPr>
            <a:lvl9pPr marL="3886200" indent="-228600" eaLnBrk="0" fontAlgn="base" hangingPunct="0">
              <a:spcBef>
                <a:spcPct val="0"/>
              </a:spcBef>
              <a:spcAft>
                <a:spcPct val="0"/>
              </a:spcAft>
              <a:defRPr sz="3600">
                <a:solidFill>
                  <a:srgbClr val="4D4D4D"/>
                </a:solidFill>
                <a:latin typeface="Verdana" charset="0"/>
                <a:ea typeface="ＭＳ Ｐゴシック" charset="0"/>
              </a:defRPr>
            </a:lvl9pPr>
          </a:lstStyle>
          <a:p>
            <a:pPr algn="ctr">
              <a:spcBef>
                <a:spcPct val="50000"/>
              </a:spcBef>
            </a:pPr>
            <a:r>
              <a:rPr lang="en-US" sz="1200" b="1">
                <a:solidFill>
                  <a:srgbClr val="000000"/>
                </a:solidFill>
                <a:latin typeface="Arial" charset="0"/>
              </a:rPr>
              <a:t>Individual Factors</a:t>
            </a:r>
          </a:p>
        </p:txBody>
      </p:sp>
      <p:sp>
        <p:nvSpPr>
          <p:cNvPr id="50193" name="Text Box 17"/>
          <p:cNvSpPr txBox="1">
            <a:spLocks noChangeArrowheads="1"/>
          </p:cNvSpPr>
          <p:nvPr/>
        </p:nvSpPr>
        <p:spPr bwMode="auto">
          <a:xfrm>
            <a:off x="4319588" y="2828925"/>
            <a:ext cx="10429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rgbClr val="4D4D4D"/>
                </a:solidFill>
                <a:latin typeface="Verdana" charset="0"/>
                <a:ea typeface="ＭＳ Ｐゴシック" charset="0"/>
              </a:defRPr>
            </a:lvl1pPr>
            <a:lvl2pPr marL="742950" indent="-285750" eaLnBrk="0" hangingPunct="0">
              <a:defRPr sz="3600">
                <a:solidFill>
                  <a:srgbClr val="4D4D4D"/>
                </a:solidFill>
                <a:latin typeface="Verdana" charset="0"/>
                <a:ea typeface="ＭＳ Ｐゴシック" charset="0"/>
              </a:defRPr>
            </a:lvl2pPr>
            <a:lvl3pPr marL="1143000" indent="-228600" eaLnBrk="0" hangingPunct="0">
              <a:defRPr sz="3600">
                <a:solidFill>
                  <a:srgbClr val="4D4D4D"/>
                </a:solidFill>
                <a:latin typeface="Verdana" charset="0"/>
                <a:ea typeface="ＭＳ Ｐゴシック" charset="0"/>
              </a:defRPr>
            </a:lvl3pPr>
            <a:lvl4pPr marL="1600200" indent="-228600" eaLnBrk="0" hangingPunct="0">
              <a:defRPr sz="3600">
                <a:solidFill>
                  <a:srgbClr val="4D4D4D"/>
                </a:solidFill>
                <a:latin typeface="Verdana" charset="0"/>
                <a:ea typeface="ＭＳ Ｐゴシック" charset="0"/>
              </a:defRPr>
            </a:lvl4pPr>
            <a:lvl5pPr marL="2057400" indent="-228600" eaLnBrk="0" hangingPunct="0">
              <a:defRPr sz="3600">
                <a:solidFill>
                  <a:srgbClr val="4D4D4D"/>
                </a:solidFill>
                <a:latin typeface="Verdana" charset="0"/>
                <a:ea typeface="ＭＳ Ｐゴシック" charset="0"/>
              </a:defRPr>
            </a:lvl5pPr>
            <a:lvl6pPr marL="2514600" indent="-228600" eaLnBrk="0" fontAlgn="base" hangingPunct="0">
              <a:spcBef>
                <a:spcPct val="0"/>
              </a:spcBef>
              <a:spcAft>
                <a:spcPct val="0"/>
              </a:spcAft>
              <a:defRPr sz="3600">
                <a:solidFill>
                  <a:srgbClr val="4D4D4D"/>
                </a:solidFill>
                <a:latin typeface="Verdana" charset="0"/>
                <a:ea typeface="ＭＳ Ｐゴシック" charset="0"/>
              </a:defRPr>
            </a:lvl6pPr>
            <a:lvl7pPr marL="2971800" indent="-228600" eaLnBrk="0" fontAlgn="base" hangingPunct="0">
              <a:spcBef>
                <a:spcPct val="0"/>
              </a:spcBef>
              <a:spcAft>
                <a:spcPct val="0"/>
              </a:spcAft>
              <a:defRPr sz="3600">
                <a:solidFill>
                  <a:srgbClr val="4D4D4D"/>
                </a:solidFill>
                <a:latin typeface="Verdana" charset="0"/>
                <a:ea typeface="ＭＳ Ｐゴシック" charset="0"/>
              </a:defRPr>
            </a:lvl7pPr>
            <a:lvl8pPr marL="3429000" indent="-228600" eaLnBrk="0" fontAlgn="base" hangingPunct="0">
              <a:spcBef>
                <a:spcPct val="0"/>
              </a:spcBef>
              <a:spcAft>
                <a:spcPct val="0"/>
              </a:spcAft>
              <a:defRPr sz="3600">
                <a:solidFill>
                  <a:srgbClr val="4D4D4D"/>
                </a:solidFill>
                <a:latin typeface="Verdana" charset="0"/>
                <a:ea typeface="ＭＳ Ｐゴシック" charset="0"/>
              </a:defRPr>
            </a:lvl8pPr>
            <a:lvl9pPr marL="3886200" indent="-228600" eaLnBrk="0" fontAlgn="base" hangingPunct="0">
              <a:spcBef>
                <a:spcPct val="0"/>
              </a:spcBef>
              <a:spcAft>
                <a:spcPct val="0"/>
              </a:spcAft>
              <a:defRPr sz="3600">
                <a:solidFill>
                  <a:srgbClr val="4D4D4D"/>
                </a:solidFill>
                <a:latin typeface="Verdana" charset="0"/>
                <a:ea typeface="ＭＳ Ｐゴシック" charset="0"/>
              </a:defRPr>
            </a:lvl9pPr>
          </a:lstStyle>
          <a:p>
            <a:pPr algn="ctr">
              <a:spcBef>
                <a:spcPct val="50000"/>
              </a:spcBef>
            </a:pPr>
            <a:r>
              <a:rPr lang="en-US" sz="1200" b="1">
                <a:solidFill>
                  <a:srgbClr val="000000"/>
                </a:solidFill>
                <a:latin typeface="Arial" charset="0"/>
              </a:rPr>
              <a:t>Behavioral Settings</a:t>
            </a:r>
          </a:p>
        </p:txBody>
      </p:sp>
      <p:sp>
        <p:nvSpPr>
          <p:cNvPr id="50194" name="Text Box 18"/>
          <p:cNvSpPr txBox="1">
            <a:spLocks noChangeArrowheads="1"/>
          </p:cNvSpPr>
          <p:nvPr/>
        </p:nvSpPr>
        <p:spPr bwMode="auto">
          <a:xfrm>
            <a:off x="4306888" y="1460500"/>
            <a:ext cx="10429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rgbClr val="4D4D4D"/>
                </a:solidFill>
                <a:latin typeface="Verdana" charset="0"/>
                <a:ea typeface="ＭＳ Ｐゴシック" charset="0"/>
              </a:defRPr>
            </a:lvl1pPr>
            <a:lvl2pPr marL="742950" indent="-285750" eaLnBrk="0" hangingPunct="0">
              <a:defRPr sz="3600">
                <a:solidFill>
                  <a:srgbClr val="4D4D4D"/>
                </a:solidFill>
                <a:latin typeface="Verdana" charset="0"/>
                <a:ea typeface="ＭＳ Ｐゴシック" charset="0"/>
              </a:defRPr>
            </a:lvl2pPr>
            <a:lvl3pPr marL="1143000" indent="-228600" eaLnBrk="0" hangingPunct="0">
              <a:defRPr sz="3600">
                <a:solidFill>
                  <a:srgbClr val="4D4D4D"/>
                </a:solidFill>
                <a:latin typeface="Verdana" charset="0"/>
                <a:ea typeface="ＭＳ Ｐゴシック" charset="0"/>
              </a:defRPr>
            </a:lvl3pPr>
            <a:lvl4pPr marL="1600200" indent="-228600" eaLnBrk="0" hangingPunct="0">
              <a:defRPr sz="3600">
                <a:solidFill>
                  <a:srgbClr val="4D4D4D"/>
                </a:solidFill>
                <a:latin typeface="Verdana" charset="0"/>
                <a:ea typeface="ＭＳ Ｐゴシック" charset="0"/>
              </a:defRPr>
            </a:lvl4pPr>
            <a:lvl5pPr marL="2057400" indent="-228600" eaLnBrk="0" hangingPunct="0">
              <a:defRPr sz="3600">
                <a:solidFill>
                  <a:srgbClr val="4D4D4D"/>
                </a:solidFill>
                <a:latin typeface="Verdana" charset="0"/>
                <a:ea typeface="ＭＳ Ｐゴシック" charset="0"/>
              </a:defRPr>
            </a:lvl5pPr>
            <a:lvl6pPr marL="2514600" indent="-228600" eaLnBrk="0" fontAlgn="base" hangingPunct="0">
              <a:spcBef>
                <a:spcPct val="0"/>
              </a:spcBef>
              <a:spcAft>
                <a:spcPct val="0"/>
              </a:spcAft>
              <a:defRPr sz="3600">
                <a:solidFill>
                  <a:srgbClr val="4D4D4D"/>
                </a:solidFill>
                <a:latin typeface="Verdana" charset="0"/>
                <a:ea typeface="ＭＳ Ｐゴシック" charset="0"/>
              </a:defRPr>
            </a:lvl6pPr>
            <a:lvl7pPr marL="2971800" indent="-228600" eaLnBrk="0" fontAlgn="base" hangingPunct="0">
              <a:spcBef>
                <a:spcPct val="0"/>
              </a:spcBef>
              <a:spcAft>
                <a:spcPct val="0"/>
              </a:spcAft>
              <a:defRPr sz="3600">
                <a:solidFill>
                  <a:srgbClr val="4D4D4D"/>
                </a:solidFill>
                <a:latin typeface="Verdana" charset="0"/>
                <a:ea typeface="ＭＳ Ｐゴシック" charset="0"/>
              </a:defRPr>
            </a:lvl7pPr>
            <a:lvl8pPr marL="3429000" indent="-228600" eaLnBrk="0" fontAlgn="base" hangingPunct="0">
              <a:spcBef>
                <a:spcPct val="0"/>
              </a:spcBef>
              <a:spcAft>
                <a:spcPct val="0"/>
              </a:spcAft>
              <a:defRPr sz="3600">
                <a:solidFill>
                  <a:srgbClr val="4D4D4D"/>
                </a:solidFill>
                <a:latin typeface="Verdana" charset="0"/>
                <a:ea typeface="ＭＳ Ｐゴシック" charset="0"/>
              </a:defRPr>
            </a:lvl8pPr>
            <a:lvl9pPr marL="3886200" indent="-228600" eaLnBrk="0" fontAlgn="base" hangingPunct="0">
              <a:spcBef>
                <a:spcPct val="0"/>
              </a:spcBef>
              <a:spcAft>
                <a:spcPct val="0"/>
              </a:spcAft>
              <a:defRPr sz="3600">
                <a:solidFill>
                  <a:srgbClr val="4D4D4D"/>
                </a:solidFill>
                <a:latin typeface="Verdana" charset="0"/>
                <a:ea typeface="ＭＳ Ｐゴシック" charset="0"/>
              </a:defRPr>
            </a:lvl9pPr>
          </a:lstStyle>
          <a:p>
            <a:pPr algn="ctr">
              <a:spcBef>
                <a:spcPct val="50000"/>
              </a:spcBef>
            </a:pPr>
            <a:r>
              <a:rPr lang="en-US" sz="1200" b="1">
                <a:solidFill>
                  <a:srgbClr val="000000"/>
                </a:solidFill>
                <a:latin typeface="Arial" charset="0"/>
              </a:rPr>
              <a:t>Social Norms and Values</a:t>
            </a:r>
          </a:p>
        </p:txBody>
      </p:sp>
      <p:sp>
        <p:nvSpPr>
          <p:cNvPr id="543763" name="AutoShape 19"/>
          <p:cNvSpPr>
            <a:spLocks noChangeArrowheads="1"/>
          </p:cNvSpPr>
          <p:nvPr/>
        </p:nvSpPr>
        <p:spPr bwMode="auto">
          <a:xfrm>
            <a:off x="1128713" y="1533525"/>
            <a:ext cx="1344612" cy="1330325"/>
          </a:xfrm>
          <a:prstGeom prst="wedgeRectCallout">
            <a:avLst>
              <a:gd name="adj1" fmla="val 190000"/>
              <a:gd name="adj2" fmla="val 67185"/>
            </a:avLst>
          </a:prstGeom>
          <a:solidFill>
            <a:srgbClr val="0070C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72000" tIns="72000" rIns="72000" bIns="72000"/>
          <a:lstStyle/>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Home and Family</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School</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Community</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Work Site</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Healthcare</a:t>
            </a:r>
          </a:p>
          <a:p>
            <a:pPr marL="120650" indent="-120650" defTabSz="979488" eaLnBrk="0" hangingPunct="0">
              <a:spcBef>
                <a:spcPct val="60000"/>
              </a:spcBef>
              <a:buClr>
                <a:srgbClr val="FFFFFF"/>
              </a:buClr>
              <a:buFont typeface="Wingdings" charset="0"/>
              <a:buChar char="§"/>
            </a:pPr>
            <a:endParaRPr lang="en-US" sz="1000">
              <a:solidFill>
                <a:srgbClr val="FFFFFF"/>
              </a:solidFill>
              <a:latin typeface="Arial" charset="0"/>
            </a:endParaRPr>
          </a:p>
        </p:txBody>
      </p:sp>
      <p:sp>
        <p:nvSpPr>
          <p:cNvPr id="543764" name="AutoShape 20"/>
          <p:cNvSpPr>
            <a:spLocks noChangeArrowheads="1"/>
          </p:cNvSpPr>
          <p:nvPr/>
        </p:nvSpPr>
        <p:spPr bwMode="auto">
          <a:xfrm>
            <a:off x="1098550" y="3333750"/>
            <a:ext cx="1374775" cy="981075"/>
          </a:xfrm>
          <a:prstGeom prst="wedgeRectCallout">
            <a:avLst>
              <a:gd name="adj1" fmla="val 191389"/>
              <a:gd name="adj2" fmla="val 162"/>
            </a:avLst>
          </a:prstGeom>
          <a:solidFill>
            <a:srgbClr val="0070C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72000" tIns="72000" rIns="72000" bIns="72000"/>
          <a:lstStyle/>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Genetics</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Psychosocial</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Other Personal Factors</a:t>
            </a:r>
          </a:p>
        </p:txBody>
      </p:sp>
      <p:sp>
        <p:nvSpPr>
          <p:cNvPr id="543765" name="AutoShape 21"/>
          <p:cNvSpPr>
            <a:spLocks noChangeArrowheads="1"/>
          </p:cNvSpPr>
          <p:nvPr/>
        </p:nvSpPr>
        <p:spPr bwMode="auto">
          <a:xfrm>
            <a:off x="7261225" y="1558925"/>
            <a:ext cx="1385888" cy="3460750"/>
          </a:xfrm>
          <a:prstGeom prst="wedgeRectCallout">
            <a:avLst>
              <a:gd name="adj1" fmla="val -171361"/>
              <a:gd name="adj2" fmla="val -24769"/>
            </a:avLst>
          </a:prstGeom>
          <a:solidFill>
            <a:srgbClr val="0070C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72000" tIns="72000" rIns="72000" bIns="72000"/>
          <a:lstStyle/>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Food and Beverage Industry</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Agriculture</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Education</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Media</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Government</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Public Health Systems</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Healthcare Industry</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Business and Workers</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Land Use and Transportation</a:t>
            </a:r>
          </a:p>
          <a:p>
            <a:pPr marL="120650" indent="-120650" defTabSz="979488" eaLnBrk="0" hangingPunct="0">
              <a:spcBef>
                <a:spcPct val="60000"/>
              </a:spcBef>
              <a:buClr>
                <a:srgbClr val="FFFFFF"/>
              </a:buClr>
              <a:buFont typeface="Wingdings" charset="0"/>
              <a:buChar char="§"/>
            </a:pPr>
            <a:r>
              <a:rPr lang="en-US" sz="1000" b="1">
                <a:solidFill>
                  <a:srgbClr val="FFFFFF"/>
                </a:solidFill>
                <a:latin typeface="Arial" charset="0"/>
              </a:rPr>
              <a:t>Leisure and Recreation</a:t>
            </a:r>
          </a:p>
        </p:txBody>
      </p:sp>
      <p:sp>
        <p:nvSpPr>
          <p:cNvPr id="50198" name="Oval 22"/>
          <p:cNvSpPr>
            <a:spLocks noChangeArrowheads="1"/>
          </p:cNvSpPr>
          <p:nvPr/>
        </p:nvSpPr>
        <p:spPr bwMode="auto">
          <a:xfrm>
            <a:off x="3235325" y="4133850"/>
            <a:ext cx="1795463" cy="666750"/>
          </a:xfrm>
          <a:prstGeom prst="ellipse">
            <a:avLst/>
          </a:pr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eaLnBrk="0" hangingPunct="0"/>
            <a:r>
              <a:rPr lang="en-US" sz="1200" b="1">
                <a:solidFill>
                  <a:srgbClr val="FFFFFF"/>
                </a:solidFill>
                <a:latin typeface="Arial" charset="0"/>
              </a:rPr>
              <a:t>Food and </a:t>
            </a:r>
            <a:br>
              <a:rPr lang="en-US" sz="1200" b="1">
                <a:solidFill>
                  <a:srgbClr val="FFFFFF"/>
                </a:solidFill>
                <a:latin typeface="Arial" charset="0"/>
              </a:rPr>
            </a:br>
            <a:r>
              <a:rPr lang="en-US" sz="1200" b="1">
                <a:solidFill>
                  <a:srgbClr val="FFFFFF"/>
                </a:solidFill>
                <a:latin typeface="Arial" charset="0"/>
              </a:rPr>
              <a:t>Beverage Intake</a:t>
            </a:r>
          </a:p>
        </p:txBody>
      </p:sp>
      <p:sp>
        <p:nvSpPr>
          <p:cNvPr id="50199" name="Oval 23"/>
          <p:cNvSpPr>
            <a:spLocks noChangeArrowheads="1"/>
          </p:cNvSpPr>
          <p:nvPr/>
        </p:nvSpPr>
        <p:spPr bwMode="auto">
          <a:xfrm>
            <a:off x="4757738" y="4133850"/>
            <a:ext cx="1795462" cy="666750"/>
          </a:xfrm>
          <a:prstGeom prst="ellipse">
            <a:avLst/>
          </a:prstGeom>
          <a:solidFill>
            <a:srgbClr val="0070C0"/>
          </a:solidFill>
          <a:ln w="9525">
            <a:solidFill>
              <a:srgbClr val="00B0F0"/>
            </a:solidFill>
            <a:round/>
            <a:headEnd/>
            <a:tailEnd/>
          </a:ln>
        </p:spPr>
        <p:txBody>
          <a:bodyPr wrap="none" lIns="0" tIns="0" rIns="0" bIns="0" anchor="ctr"/>
          <a:lstStyle/>
          <a:p>
            <a:pPr algn="ctr" eaLnBrk="0" hangingPunct="0"/>
            <a:r>
              <a:rPr lang="en-US" sz="1200" b="1">
                <a:solidFill>
                  <a:srgbClr val="FFFFFF"/>
                </a:solidFill>
                <a:latin typeface="Arial" charset="0"/>
              </a:rPr>
              <a:t>Physical </a:t>
            </a:r>
            <a:br>
              <a:rPr lang="en-US" sz="1200" b="1">
                <a:solidFill>
                  <a:srgbClr val="FFFFFF"/>
                </a:solidFill>
                <a:latin typeface="Arial" charset="0"/>
              </a:rPr>
            </a:br>
            <a:r>
              <a:rPr lang="en-US" sz="1200" b="1">
                <a:solidFill>
                  <a:srgbClr val="FFFFFF"/>
                </a:solidFill>
                <a:latin typeface="Arial" charset="0"/>
              </a:rPr>
              <a:t>Activity</a:t>
            </a:r>
          </a:p>
        </p:txBody>
      </p:sp>
      <p:sp>
        <p:nvSpPr>
          <p:cNvPr id="50200" name="Oval 24"/>
          <p:cNvSpPr>
            <a:spLocks noChangeArrowheads="1"/>
          </p:cNvSpPr>
          <p:nvPr/>
        </p:nvSpPr>
        <p:spPr bwMode="auto">
          <a:xfrm>
            <a:off x="3235325" y="4133850"/>
            <a:ext cx="1795463" cy="666750"/>
          </a:xfrm>
          <a:prstGeom prst="ellipse">
            <a:avLst/>
          </a:prstGeom>
          <a:noFill/>
          <a:ln w="9525">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pPr algn="ctr" eaLnBrk="0" hangingPunct="0"/>
            <a:endParaRPr lang="en-US" sz="1000">
              <a:solidFill>
                <a:srgbClr val="000000"/>
              </a:solidFill>
              <a:latin typeface="Arial" charset="0"/>
            </a:endParaRPr>
          </a:p>
        </p:txBody>
      </p:sp>
      <p:sp>
        <p:nvSpPr>
          <p:cNvPr id="50201" name="Text Box 25"/>
          <p:cNvSpPr txBox="1">
            <a:spLocks noChangeArrowheads="1"/>
          </p:cNvSpPr>
          <p:nvPr/>
        </p:nvSpPr>
        <p:spPr bwMode="auto">
          <a:xfrm>
            <a:off x="4217988" y="2041525"/>
            <a:ext cx="1176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rgbClr val="4D4D4D"/>
                </a:solidFill>
                <a:latin typeface="Verdana" charset="0"/>
                <a:ea typeface="ＭＳ Ｐゴシック" charset="0"/>
              </a:defRPr>
            </a:lvl1pPr>
            <a:lvl2pPr marL="742950" indent="-285750" eaLnBrk="0" hangingPunct="0">
              <a:defRPr sz="3600">
                <a:solidFill>
                  <a:srgbClr val="4D4D4D"/>
                </a:solidFill>
                <a:latin typeface="Verdana" charset="0"/>
                <a:ea typeface="ＭＳ Ｐゴシック" charset="0"/>
              </a:defRPr>
            </a:lvl2pPr>
            <a:lvl3pPr marL="1143000" indent="-228600" eaLnBrk="0" hangingPunct="0">
              <a:defRPr sz="3600">
                <a:solidFill>
                  <a:srgbClr val="4D4D4D"/>
                </a:solidFill>
                <a:latin typeface="Verdana" charset="0"/>
                <a:ea typeface="ＭＳ Ｐゴシック" charset="0"/>
              </a:defRPr>
            </a:lvl3pPr>
            <a:lvl4pPr marL="1600200" indent="-228600" eaLnBrk="0" hangingPunct="0">
              <a:defRPr sz="3600">
                <a:solidFill>
                  <a:srgbClr val="4D4D4D"/>
                </a:solidFill>
                <a:latin typeface="Verdana" charset="0"/>
                <a:ea typeface="ＭＳ Ｐゴシック" charset="0"/>
              </a:defRPr>
            </a:lvl4pPr>
            <a:lvl5pPr marL="2057400" indent="-228600" eaLnBrk="0" hangingPunct="0">
              <a:defRPr sz="3600">
                <a:solidFill>
                  <a:srgbClr val="4D4D4D"/>
                </a:solidFill>
                <a:latin typeface="Verdana" charset="0"/>
                <a:ea typeface="ＭＳ Ｐゴシック" charset="0"/>
              </a:defRPr>
            </a:lvl5pPr>
            <a:lvl6pPr marL="2514600" indent="-228600" eaLnBrk="0" fontAlgn="base" hangingPunct="0">
              <a:spcBef>
                <a:spcPct val="0"/>
              </a:spcBef>
              <a:spcAft>
                <a:spcPct val="0"/>
              </a:spcAft>
              <a:defRPr sz="3600">
                <a:solidFill>
                  <a:srgbClr val="4D4D4D"/>
                </a:solidFill>
                <a:latin typeface="Verdana" charset="0"/>
                <a:ea typeface="ＭＳ Ｐゴシック" charset="0"/>
              </a:defRPr>
            </a:lvl6pPr>
            <a:lvl7pPr marL="2971800" indent="-228600" eaLnBrk="0" fontAlgn="base" hangingPunct="0">
              <a:spcBef>
                <a:spcPct val="0"/>
              </a:spcBef>
              <a:spcAft>
                <a:spcPct val="0"/>
              </a:spcAft>
              <a:defRPr sz="3600">
                <a:solidFill>
                  <a:srgbClr val="4D4D4D"/>
                </a:solidFill>
                <a:latin typeface="Verdana" charset="0"/>
                <a:ea typeface="ＭＳ Ｐゴシック" charset="0"/>
              </a:defRPr>
            </a:lvl7pPr>
            <a:lvl8pPr marL="3429000" indent="-228600" eaLnBrk="0" fontAlgn="base" hangingPunct="0">
              <a:spcBef>
                <a:spcPct val="0"/>
              </a:spcBef>
              <a:spcAft>
                <a:spcPct val="0"/>
              </a:spcAft>
              <a:defRPr sz="3600">
                <a:solidFill>
                  <a:srgbClr val="4D4D4D"/>
                </a:solidFill>
                <a:latin typeface="Verdana" charset="0"/>
                <a:ea typeface="ＭＳ Ｐゴシック" charset="0"/>
              </a:defRPr>
            </a:lvl8pPr>
            <a:lvl9pPr marL="3886200" indent="-228600" eaLnBrk="0" fontAlgn="base" hangingPunct="0">
              <a:spcBef>
                <a:spcPct val="0"/>
              </a:spcBef>
              <a:spcAft>
                <a:spcPct val="0"/>
              </a:spcAft>
              <a:defRPr sz="3600">
                <a:solidFill>
                  <a:srgbClr val="4D4D4D"/>
                </a:solidFill>
                <a:latin typeface="Verdana" charset="0"/>
                <a:ea typeface="ＭＳ Ｐゴシック" charset="0"/>
              </a:defRPr>
            </a:lvl9pPr>
          </a:lstStyle>
          <a:p>
            <a:pPr algn="ctr">
              <a:spcBef>
                <a:spcPct val="50000"/>
              </a:spcBef>
            </a:pPr>
            <a:r>
              <a:rPr lang="en-US" sz="1200" b="1">
                <a:solidFill>
                  <a:srgbClr val="000000"/>
                </a:solidFill>
                <a:latin typeface="Arial" charset="0"/>
              </a:rPr>
              <a:t>Sectors of Influence</a:t>
            </a:r>
          </a:p>
        </p:txBody>
      </p:sp>
    </p:spTree>
    <p:extLst>
      <p:ext uri="{BB962C8B-B14F-4D97-AF65-F5344CB8AC3E}">
        <p14:creationId xmlns:p14="http://schemas.microsoft.com/office/powerpoint/2010/main" val="741293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43764"/>
                                        </p:tgtEl>
                                        <p:attrNameLst>
                                          <p:attrName>style.visibility</p:attrName>
                                        </p:attrNameLst>
                                      </p:cBhvr>
                                      <p:to>
                                        <p:strVal val="visible"/>
                                      </p:to>
                                    </p:set>
                                    <p:animEffect transition="in" filter="blinds(horizontal)">
                                      <p:cBhvr>
                                        <p:cTn id="7" dur="500"/>
                                        <p:tgtEl>
                                          <p:spTgt spid="54376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43763"/>
                                        </p:tgtEl>
                                        <p:attrNameLst>
                                          <p:attrName>style.visibility</p:attrName>
                                        </p:attrNameLst>
                                      </p:cBhvr>
                                      <p:to>
                                        <p:strVal val="visible"/>
                                      </p:to>
                                    </p:set>
                                    <p:animEffect transition="in" filter="blinds(horizontal)">
                                      <p:cBhvr>
                                        <p:cTn id="11" dur="500"/>
                                        <p:tgtEl>
                                          <p:spTgt spid="54376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43765"/>
                                        </p:tgtEl>
                                        <p:attrNameLst>
                                          <p:attrName>style.visibility</p:attrName>
                                        </p:attrNameLst>
                                      </p:cBhvr>
                                      <p:to>
                                        <p:strVal val="visible"/>
                                      </p:to>
                                    </p:set>
                                    <p:animEffect transition="in" filter="blinds(horizontal)">
                                      <p:cBhvr>
                                        <p:cTn id="15" dur="500"/>
                                        <p:tgtEl>
                                          <p:spTgt spid="543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63" grpId="0" animBg="1"/>
      <p:bldP spid="543764" grpId="0" animBg="1"/>
      <p:bldP spid="54376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777875" y="274638"/>
            <a:ext cx="6313488" cy="1000125"/>
          </a:xfrm>
        </p:spPr>
        <p:txBody>
          <a:bodyPr vert="horz" wrap="square" lIns="91440" tIns="45720" rIns="91440" bIns="45720" numCol="1" compatLnSpc="1">
            <a:prstTxWarp prst="textNoShape">
              <a:avLst/>
            </a:prstTxWarp>
            <a:normAutofit/>
          </a:bodyPr>
          <a:lstStyle/>
          <a:p>
            <a:pPr algn="l" eaLnBrk="1" hangingPunct="1"/>
            <a:r>
              <a:rPr lang="en-US" sz="3200" b="0" dirty="0">
                <a:solidFill>
                  <a:srgbClr val="FF0000"/>
                </a:solidFill>
                <a:effectLst>
                  <a:outerShdw blurRad="38100" dist="38100" dir="2700000" algn="tl">
                    <a:srgbClr val="000000"/>
                  </a:outerShdw>
                </a:effectLst>
                <a:latin typeface="+mj-lt"/>
              </a:rPr>
              <a:t>Target Behaviors for Change</a:t>
            </a:r>
          </a:p>
        </p:txBody>
      </p:sp>
      <p:sp>
        <p:nvSpPr>
          <p:cNvPr id="91138" name="Rectangle 3"/>
          <p:cNvSpPr>
            <a:spLocks noGrp="1" noChangeArrowheads="1"/>
          </p:cNvSpPr>
          <p:nvPr>
            <p:ph type="body" sz="quarter" idx="4294967295"/>
          </p:nvPr>
        </p:nvSpPr>
        <p:spPr>
          <a:xfrm>
            <a:off x="457200" y="1216025"/>
            <a:ext cx="6653213" cy="5399088"/>
          </a:xfrm>
          <a:prstGeom prst="rect">
            <a:avLst/>
          </a:prstGeom>
        </p:spPr>
        <p:txBody>
          <a:bodyPr/>
          <a:lstStyle/>
          <a:p>
            <a:pPr eaLnBrk="1" fontAlgn="auto" hangingPunct="1">
              <a:spcBef>
                <a:spcPts val="200"/>
              </a:spcBef>
              <a:spcAft>
                <a:spcPts val="0"/>
              </a:spcAft>
              <a:buFont typeface="Arial" pitchFamily="34" charset="0"/>
              <a:buChar char="•"/>
              <a:defRPr/>
            </a:pPr>
            <a:endParaRPr lang="en-US" sz="2000" dirty="0" smtClean="0">
              <a:solidFill>
                <a:schemeClr val="bg2"/>
              </a:solidFill>
              <a:ea typeface="+mn-ea"/>
            </a:endParaRPr>
          </a:p>
          <a:p>
            <a:pPr eaLnBrk="1" fontAlgn="auto" hangingPunct="1">
              <a:spcBef>
                <a:spcPts val="200"/>
              </a:spcBef>
              <a:spcAft>
                <a:spcPts val="0"/>
              </a:spcAft>
              <a:buFont typeface="Arial" pitchFamily="34" charset="0"/>
              <a:buChar char="•"/>
              <a:defRPr/>
            </a:pPr>
            <a:r>
              <a:rPr lang="en-US" sz="2000" dirty="0" smtClean="0">
                <a:solidFill>
                  <a:srgbClr val="000000"/>
                </a:solidFill>
              </a:rPr>
              <a:t>F</a:t>
            </a:r>
            <a:r>
              <a:rPr lang="en-US" sz="2000" dirty="0" smtClean="0">
                <a:solidFill>
                  <a:srgbClr val="000000"/>
                </a:solidFill>
                <a:ea typeface="+mn-ea"/>
              </a:rPr>
              <a:t>ocus on six target behaviors for the </a:t>
            </a:r>
          </a:p>
          <a:p>
            <a:pPr eaLnBrk="1" fontAlgn="auto" hangingPunct="1">
              <a:spcBef>
                <a:spcPts val="200"/>
              </a:spcBef>
              <a:spcAft>
                <a:spcPts val="0"/>
              </a:spcAft>
              <a:buFont typeface="Arial" pitchFamily="34" charset="0"/>
              <a:buNone/>
              <a:defRPr/>
            </a:pPr>
            <a:r>
              <a:rPr lang="en-US" sz="2000" dirty="0" smtClean="0">
                <a:solidFill>
                  <a:srgbClr val="000000"/>
                </a:solidFill>
                <a:ea typeface="+mn-ea"/>
              </a:rPr>
              <a:t>	prevention of obesity and other chronic diseases</a:t>
            </a:r>
            <a:endParaRPr lang="en-US" sz="800" dirty="0" smtClean="0">
              <a:solidFill>
                <a:srgbClr val="000000"/>
              </a:solidFill>
              <a:ea typeface="+mn-ea"/>
            </a:endParaRPr>
          </a:p>
          <a:p>
            <a:pPr lvl="1" eaLnBrk="1" fontAlgn="auto" hangingPunct="1">
              <a:spcBef>
                <a:spcPts val="200"/>
              </a:spcBef>
              <a:spcAft>
                <a:spcPts val="0"/>
              </a:spcAft>
              <a:buFont typeface="Arial" pitchFamily="34" charset="0"/>
              <a:buChar char="–"/>
              <a:defRPr/>
            </a:pPr>
            <a:endParaRPr lang="en-US" sz="800" dirty="0" smtClean="0">
              <a:solidFill>
                <a:srgbClr val="000000"/>
              </a:solidFill>
              <a:ea typeface="+mn-ea"/>
            </a:endParaRPr>
          </a:p>
          <a:p>
            <a:pPr marL="914400" lvl="1" indent="-457200" eaLnBrk="1" fontAlgn="auto" hangingPunct="1">
              <a:spcBef>
                <a:spcPts val="200"/>
              </a:spcBef>
              <a:spcAft>
                <a:spcPts val="0"/>
              </a:spcAft>
              <a:buFont typeface="+mj-lt"/>
              <a:buAutoNum type="arabicPeriod"/>
              <a:defRPr/>
            </a:pPr>
            <a:r>
              <a:rPr lang="en-US" sz="2000" dirty="0" smtClean="0">
                <a:solidFill>
                  <a:srgbClr val="000000"/>
                </a:solidFill>
                <a:ea typeface="+mn-ea"/>
              </a:rPr>
              <a:t>Increase physical activity</a:t>
            </a:r>
          </a:p>
          <a:p>
            <a:pPr lvl="1" eaLnBrk="1" fontAlgn="auto" hangingPunct="1">
              <a:spcBef>
                <a:spcPts val="200"/>
              </a:spcBef>
              <a:spcAft>
                <a:spcPts val="0"/>
              </a:spcAft>
              <a:buFont typeface="+mj-lt"/>
              <a:buAutoNum type="arabicPeriod"/>
              <a:defRPr/>
            </a:pPr>
            <a:endParaRPr lang="en-US" sz="800" dirty="0" smtClean="0">
              <a:solidFill>
                <a:srgbClr val="000000"/>
              </a:solidFill>
              <a:ea typeface="+mn-ea"/>
            </a:endParaRPr>
          </a:p>
          <a:p>
            <a:pPr marL="914400" lvl="1" indent="-457200" eaLnBrk="1" fontAlgn="auto" hangingPunct="1">
              <a:spcBef>
                <a:spcPts val="200"/>
              </a:spcBef>
              <a:spcAft>
                <a:spcPts val="0"/>
              </a:spcAft>
              <a:buFont typeface="+mj-lt"/>
              <a:buAutoNum type="arabicPeriod"/>
              <a:defRPr/>
            </a:pPr>
            <a:r>
              <a:rPr lang="en-US" sz="2000" dirty="0" smtClean="0">
                <a:solidFill>
                  <a:srgbClr val="000000"/>
                </a:solidFill>
                <a:ea typeface="+mn-ea"/>
              </a:rPr>
              <a:t>Increase consumption of fruits and vegetables</a:t>
            </a:r>
          </a:p>
          <a:p>
            <a:pPr lvl="1" eaLnBrk="1" fontAlgn="auto" hangingPunct="1">
              <a:spcBef>
                <a:spcPts val="200"/>
              </a:spcBef>
              <a:spcAft>
                <a:spcPts val="0"/>
              </a:spcAft>
              <a:buFont typeface="+mj-lt"/>
              <a:buAutoNum type="arabicPeriod"/>
              <a:defRPr/>
            </a:pPr>
            <a:endParaRPr lang="en-US" sz="800" dirty="0" smtClean="0">
              <a:solidFill>
                <a:srgbClr val="000000"/>
              </a:solidFill>
              <a:ea typeface="+mn-ea"/>
            </a:endParaRPr>
          </a:p>
          <a:p>
            <a:pPr marL="914400" lvl="1" indent="-457200" eaLnBrk="1" fontAlgn="auto" hangingPunct="1">
              <a:spcBef>
                <a:spcPts val="200"/>
              </a:spcBef>
              <a:spcAft>
                <a:spcPts val="0"/>
              </a:spcAft>
              <a:buFont typeface="+mj-lt"/>
              <a:buAutoNum type="arabicPeriod"/>
              <a:defRPr/>
            </a:pPr>
            <a:r>
              <a:rPr lang="en-US" sz="2000" dirty="0" smtClean="0">
                <a:solidFill>
                  <a:srgbClr val="000000"/>
                </a:solidFill>
                <a:ea typeface="+mn-ea"/>
              </a:rPr>
              <a:t>Increase breastfeeding initiation, duration, and exclusivity</a:t>
            </a:r>
          </a:p>
          <a:p>
            <a:pPr lvl="1" eaLnBrk="1" fontAlgn="auto" hangingPunct="1">
              <a:spcBef>
                <a:spcPts val="200"/>
              </a:spcBef>
              <a:spcAft>
                <a:spcPts val="0"/>
              </a:spcAft>
              <a:buFont typeface="+mj-lt"/>
              <a:buAutoNum type="arabicPeriod"/>
              <a:defRPr/>
            </a:pPr>
            <a:endParaRPr lang="en-US" sz="800" dirty="0" smtClean="0">
              <a:solidFill>
                <a:srgbClr val="000000"/>
              </a:solidFill>
              <a:ea typeface="+mn-ea"/>
            </a:endParaRPr>
          </a:p>
          <a:p>
            <a:pPr marL="914400" lvl="1" indent="-457200" eaLnBrk="1" fontAlgn="auto" hangingPunct="1">
              <a:spcBef>
                <a:spcPts val="200"/>
              </a:spcBef>
              <a:spcAft>
                <a:spcPts val="0"/>
              </a:spcAft>
              <a:buFont typeface="+mj-lt"/>
              <a:buAutoNum type="arabicPeriod"/>
              <a:defRPr/>
            </a:pPr>
            <a:r>
              <a:rPr lang="en-US" sz="2000" dirty="0" smtClean="0">
                <a:solidFill>
                  <a:srgbClr val="000000"/>
                </a:solidFill>
                <a:ea typeface="+mn-ea"/>
              </a:rPr>
              <a:t>Decrease consumption of sugar sweetened beverages</a:t>
            </a:r>
          </a:p>
          <a:p>
            <a:pPr lvl="1" eaLnBrk="1" fontAlgn="auto" hangingPunct="1">
              <a:spcBef>
                <a:spcPts val="200"/>
              </a:spcBef>
              <a:spcAft>
                <a:spcPts val="0"/>
              </a:spcAft>
              <a:buFont typeface="+mj-lt"/>
              <a:buAutoNum type="arabicPeriod"/>
              <a:defRPr/>
            </a:pPr>
            <a:endParaRPr lang="en-US" sz="800" dirty="0" smtClean="0">
              <a:solidFill>
                <a:srgbClr val="000000"/>
              </a:solidFill>
              <a:ea typeface="+mn-ea"/>
            </a:endParaRPr>
          </a:p>
          <a:p>
            <a:pPr marL="914400" lvl="1" indent="-457200" eaLnBrk="1" fontAlgn="auto" hangingPunct="1">
              <a:spcBef>
                <a:spcPts val="200"/>
              </a:spcBef>
              <a:spcAft>
                <a:spcPts val="0"/>
              </a:spcAft>
              <a:buFont typeface="+mj-lt"/>
              <a:buAutoNum type="arabicPeriod"/>
              <a:defRPr/>
            </a:pPr>
            <a:r>
              <a:rPr lang="en-US" sz="2000" dirty="0" smtClean="0">
                <a:solidFill>
                  <a:srgbClr val="000000"/>
                </a:solidFill>
                <a:ea typeface="+mn-ea"/>
              </a:rPr>
              <a:t>Decrease consumption of high energy dense, nutrient poor, foods</a:t>
            </a:r>
          </a:p>
          <a:p>
            <a:pPr lvl="1" eaLnBrk="1" fontAlgn="auto" hangingPunct="1">
              <a:spcBef>
                <a:spcPts val="200"/>
              </a:spcBef>
              <a:spcAft>
                <a:spcPts val="0"/>
              </a:spcAft>
              <a:buFont typeface="+mj-lt"/>
              <a:buAutoNum type="arabicPeriod"/>
              <a:defRPr/>
            </a:pPr>
            <a:endParaRPr lang="en-US" sz="800" dirty="0" smtClean="0">
              <a:solidFill>
                <a:srgbClr val="000000"/>
              </a:solidFill>
              <a:ea typeface="+mn-ea"/>
            </a:endParaRPr>
          </a:p>
          <a:p>
            <a:pPr marL="914400" lvl="1" indent="-457200" eaLnBrk="1" fontAlgn="auto" hangingPunct="1">
              <a:spcBef>
                <a:spcPts val="200"/>
              </a:spcBef>
              <a:spcAft>
                <a:spcPts val="0"/>
              </a:spcAft>
              <a:buFont typeface="+mj-lt"/>
              <a:buAutoNum type="arabicPeriod"/>
              <a:defRPr/>
            </a:pPr>
            <a:r>
              <a:rPr lang="en-US" sz="2000" dirty="0" smtClean="0">
                <a:solidFill>
                  <a:srgbClr val="000000"/>
                </a:solidFill>
                <a:ea typeface="+mn-ea"/>
              </a:rPr>
              <a:t>Decrease television viewing</a:t>
            </a:r>
          </a:p>
          <a:p>
            <a:pPr lvl="1" eaLnBrk="1" fontAlgn="auto" hangingPunct="1">
              <a:spcBef>
                <a:spcPts val="200"/>
              </a:spcBef>
              <a:spcAft>
                <a:spcPts val="0"/>
              </a:spcAft>
              <a:buFont typeface="Arial" pitchFamily="34" charset="0"/>
              <a:buChar char="–"/>
              <a:defRPr/>
            </a:pPr>
            <a:endParaRPr lang="en-US" sz="2000" dirty="0" smtClean="0">
              <a:solidFill>
                <a:srgbClr val="000000"/>
              </a:solidFill>
              <a:ea typeface="+mn-ea"/>
            </a:endParaRPr>
          </a:p>
        </p:txBody>
      </p:sp>
      <p:pic>
        <p:nvPicPr>
          <p:cNvPr id="7" name="Picture 6" descr="j0316723-basketball-lo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0913" y="293688"/>
            <a:ext cx="1557337" cy="2359025"/>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74758" name="Picture 6" descr="C:\Documents and Settings\foi3\Desktop\10_210507-A_Lowry-Leonard_PPT_Local Gov\87606750-brfeedplain-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0" y="2457450"/>
            <a:ext cx="1554163" cy="1965325"/>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74755" name="Picture 3" descr="C:\Documents and Settings\foi3\Desktop\10_210507-A_Lowry-Leonard_PPT_Local Gov\j0316874-soupgirl-low.jpg"/>
          <p:cNvPicPr>
            <a:picLocks noChangeAspect="1" noChangeArrowheads="1"/>
          </p:cNvPicPr>
          <p:nvPr/>
        </p:nvPicPr>
        <p:blipFill>
          <a:blip r:embed="rId5">
            <a:extLst>
              <a:ext uri="{28A0092B-C50C-407E-A947-70E740481C1C}">
                <a14:useLocalDpi xmlns:a14="http://schemas.microsoft.com/office/drawing/2010/main" val="0"/>
              </a:ext>
            </a:extLst>
          </a:blip>
          <a:srcRect t="5713" b="5659"/>
          <a:stretch>
            <a:fillRect/>
          </a:stretch>
        </p:blipFill>
        <p:spPr bwMode="auto">
          <a:xfrm>
            <a:off x="7310438" y="4395788"/>
            <a:ext cx="1549400" cy="2073275"/>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74760" name="Picture 8" descr="C:\Documents and Settings\foi3\Desktop\10_210507-A_Lowry-Leonard_PPT_Local Gov\j0427640-burger_crop_lo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7413" y="2670175"/>
            <a:ext cx="1622425" cy="1622425"/>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74757" name="Picture 5" descr="C:\Documents and Settings\foi3\Desktop\IMAGES -- VARIOUS\5638351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2650" y="288925"/>
            <a:ext cx="1628775" cy="2411413"/>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74759" name="Picture 7" descr="C:\Documents and Settings\foi3\Desktop\10_210507-A_Lowry-Leonard_PPT_Local Gov\5259959-707x494_sodakid.jpg"/>
          <p:cNvPicPr>
            <a:picLocks noChangeAspect="1" noChangeArrowheads="1"/>
          </p:cNvPicPr>
          <p:nvPr/>
        </p:nvPicPr>
        <p:blipFill>
          <a:blip r:embed="rId8">
            <a:extLst>
              <a:ext uri="{28A0092B-C50C-407E-A947-70E740481C1C}">
                <a14:useLocalDpi xmlns:a14="http://schemas.microsoft.com/office/drawing/2010/main" val="0"/>
              </a:ext>
            </a:extLst>
          </a:blip>
          <a:srcRect t="1515"/>
          <a:stretch>
            <a:fillRect/>
          </a:stretch>
        </p:blipFill>
        <p:spPr bwMode="auto">
          <a:xfrm>
            <a:off x="7237413" y="4189413"/>
            <a:ext cx="1627187" cy="2290762"/>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651184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fade">
                                      <p:cBhvr>
                                        <p:cTn id="7" dur="2000"/>
                                        <p:tgtEl>
                                          <p:spTgt spid="7475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4760"/>
                                        </p:tgtEl>
                                        <p:attrNameLst>
                                          <p:attrName>style.visibility</p:attrName>
                                        </p:attrNameLst>
                                      </p:cBhvr>
                                      <p:to>
                                        <p:strVal val="visible"/>
                                      </p:to>
                                    </p:set>
                                    <p:animEffect transition="in" filter="fade">
                                      <p:cBhvr>
                                        <p:cTn id="11" dur="2000"/>
                                        <p:tgtEl>
                                          <p:spTgt spid="74760"/>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74759"/>
                                        </p:tgtEl>
                                        <p:attrNameLst>
                                          <p:attrName>style.visibility</p:attrName>
                                        </p:attrNameLst>
                                      </p:cBhvr>
                                      <p:to>
                                        <p:strVal val="visible"/>
                                      </p:to>
                                    </p:set>
                                    <p:animEffect transition="in" filter="fade">
                                      <p:cBhvr>
                                        <p:cTn id="15" dur="2000"/>
                                        <p:tgtEl>
                                          <p:spTgt spid="74759"/>
                                        </p:tgtEl>
                                      </p:cBhvr>
                                    </p:animEffect>
                                  </p:childTnLst>
                                </p:cTn>
                              </p:par>
                            </p:childTnLst>
                          </p:cTn>
                        </p:par>
                        <p:par>
                          <p:cTn id="16" fill="hold" nodeType="afterGroup">
                            <p:stCondLst>
                              <p:cond delay="6000"/>
                            </p:stCondLst>
                            <p:childTnLst>
                              <p:par>
                                <p:cTn id="17" presetID="22" presetClass="exit" presetSubtype="4" fill="hold" nodeType="afterEffect">
                                  <p:stCondLst>
                                    <p:cond delay="0"/>
                                  </p:stCondLst>
                                  <p:childTnLst>
                                    <p:animEffect transition="out" filter="wipe(down)">
                                      <p:cBhvr>
                                        <p:cTn id="18" dur="500"/>
                                        <p:tgtEl>
                                          <p:spTgt spid="74757"/>
                                        </p:tgtEl>
                                      </p:cBhvr>
                                    </p:animEffect>
                                    <p:set>
                                      <p:cBhvr>
                                        <p:cTn id="19" dur="1" fill="hold">
                                          <p:stCondLst>
                                            <p:cond delay="499"/>
                                          </p:stCondLst>
                                        </p:cTn>
                                        <p:tgtEl>
                                          <p:spTgt spid="74757"/>
                                        </p:tgtEl>
                                        <p:attrNameLst>
                                          <p:attrName>style.visibility</p:attrName>
                                        </p:attrNameLst>
                                      </p:cBhvr>
                                      <p:to>
                                        <p:strVal val="hidden"/>
                                      </p:to>
                                    </p:set>
                                  </p:childTnLst>
                                </p:cTn>
                              </p:par>
                            </p:childTnLst>
                          </p:cTn>
                        </p:par>
                        <p:par>
                          <p:cTn id="20" fill="hold" nodeType="afterGroup">
                            <p:stCondLst>
                              <p:cond delay="65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37" presetClass="exit" presetSubtype="0" fill="hold" nodeType="withEffect">
                                  <p:stCondLst>
                                    <p:cond delay="0"/>
                                  </p:stCondLst>
                                  <p:childTnLst>
                                    <p:animEffect transition="out" filter="fade">
                                      <p:cBhvr>
                                        <p:cTn id="27" dur="1000"/>
                                        <p:tgtEl>
                                          <p:spTgt spid="74760"/>
                                        </p:tgtEl>
                                      </p:cBhvr>
                                    </p:animEffect>
                                    <p:anim calcmode="lin" valueType="num">
                                      <p:cBhvr>
                                        <p:cTn id="28" dur="1000"/>
                                        <p:tgtEl>
                                          <p:spTgt spid="74760"/>
                                        </p:tgtEl>
                                        <p:attrNameLst>
                                          <p:attrName>ppt_x</p:attrName>
                                        </p:attrNameLst>
                                      </p:cBhvr>
                                      <p:tavLst>
                                        <p:tav tm="0">
                                          <p:val>
                                            <p:strVal val="ppt_x"/>
                                          </p:val>
                                        </p:tav>
                                        <p:tav tm="100000">
                                          <p:val>
                                            <p:strVal val="ppt_x"/>
                                          </p:val>
                                        </p:tav>
                                      </p:tavLst>
                                    </p:anim>
                                    <p:anim calcmode="lin" valueType="num">
                                      <p:cBhvr>
                                        <p:cTn id="29" dur="100" decel="100000"/>
                                        <p:tgtEl>
                                          <p:spTgt spid="74760"/>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74760"/>
                                        </p:tgtEl>
                                        <p:attrNameLst>
                                          <p:attrName>ppt_y</p:attrName>
                                        </p:attrNameLst>
                                      </p:cBhvr>
                                      <p:tavLst>
                                        <p:tav tm="0">
                                          <p:val>
                                            <p:strVal val="ppt_y"/>
                                          </p:val>
                                        </p:tav>
                                        <p:tav tm="100000">
                                          <p:val>
                                            <p:strVal val="ppt_y+1"/>
                                          </p:val>
                                        </p:tav>
                                      </p:tavLst>
                                    </p:anim>
                                    <p:set>
                                      <p:cBhvr>
                                        <p:cTn id="31" dur="1" fill="hold">
                                          <p:stCondLst>
                                            <p:cond delay="999"/>
                                          </p:stCondLst>
                                        </p:cTn>
                                        <p:tgtEl>
                                          <p:spTgt spid="74760"/>
                                        </p:tgtEl>
                                        <p:attrNameLst>
                                          <p:attrName>style.visibility</p:attrName>
                                        </p:attrNameLst>
                                      </p:cBhvr>
                                      <p:to>
                                        <p:strVal val="hidden"/>
                                      </p:to>
                                    </p:set>
                                  </p:childTnLst>
                                </p:cTn>
                              </p:par>
                            </p:childTnLst>
                          </p:cTn>
                        </p:par>
                        <p:par>
                          <p:cTn id="32" fill="hold" nodeType="afterGroup">
                            <p:stCondLst>
                              <p:cond delay="7500"/>
                            </p:stCondLst>
                            <p:childTnLst>
                              <p:par>
                                <p:cTn id="33" presetID="42" presetClass="entr" presetSubtype="0" fill="hold" nodeType="afterEffect">
                                  <p:stCondLst>
                                    <p:cond delay="0"/>
                                  </p:stCondLst>
                                  <p:childTnLst>
                                    <p:set>
                                      <p:cBhvr>
                                        <p:cTn id="34" dur="1" fill="hold">
                                          <p:stCondLst>
                                            <p:cond delay="0"/>
                                          </p:stCondLst>
                                        </p:cTn>
                                        <p:tgtEl>
                                          <p:spTgt spid="74758"/>
                                        </p:tgtEl>
                                        <p:attrNameLst>
                                          <p:attrName>style.visibility</p:attrName>
                                        </p:attrNameLst>
                                      </p:cBhvr>
                                      <p:to>
                                        <p:strVal val="visible"/>
                                      </p:to>
                                    </p:set>
                                    <p:animEffect transition="in" filter="fade">
                                      <p:cBhvr>
                                        <p:cTn id="35" dur="1000"/>
                                        <p:tgtEl>
                                          <p:spTgt spid="74758"/>
                                        </p:tgtEl>
                                      </p:cBhvr>
                                    </p:animEffect>
                                    <p:anim calcmode="lin" valueType="num">
                                      <p:cBhvr>
                                        <p:cTn id="36" dur="1000" fill="hold"/>
                                        <p:tgtEl>
                                          <p:spTgt spid="74758"/>
                                        </p:tgtEl>
                                        <p:attrNameLst>
                                          <p:attrName>ppt_x</p:attrName>
                                        </p:attrNameLst>
                                      </p:cBhvr>
                                      <p:tavLst>
                                        <p:tav tm="0">
                                          <p:val>
                                            <p:strVal val="#ppt_x"/>
                                          </p:val>
                                        </p:tav>
                                        <p:tav tm="100000">
                                          <p:val>
                                            <p:strVal val="#ppt_x"/>
                                          </p:val>
                                        </p:tav>
                                      </p:tavLst>
                                    </p:anim>
                                    <p:anim calcmode="lin" valueType="num">
                                      <p:cBhvr>
                                        <p:cTn id="37" dur="1000" fill="hold"/>
                                        <p:tgtEl>
                                          <p:spTgt spid="74758"/>
                                        </p:tgtEl>
                                        <p:attrNameLst>
                                          <p:attrName>ppt_y</p:attrName>
                                        </p:attrNameLst>
                                      </p:cBhvr>
                                      <p:tavLst>
                                        <p:tav tm="0">
                                          <p:val>
                                            <p:strVal val="#ppt_y+.1"/>
                                          </p:val>
                                        </p:tav>
                                        <p:tav tm="100000">
                                          <p:val>
                                            <p:strVal val="#ppt_y"/>
                                          </p:val>
                                        </p:tav>
                                      </p:tavLst>
                                    </p:anim>
                                  </p:childTnLst>
                                </p:cTn>
                              </p:par>
                              <p:par>
                                <p:cTn id="38" presetID="37" presetClass="exit" presetSubtype="0" fill="hold" nodeType="withEffect">
                                  <p:stCondLst>
                                    <p:cond delay="0"/>
                                  </p:stCondLst>
                                  <p:childTnLst>
                                    <p:animEffect transition="out" filter="fade">
                                      <p:cBhvr>
                                        <p:cTn id="39" dur="1000"/>
                                        <p:tgtEl>
                                          <p:spTgt spid="74759"/>
                                        </p:tgtEl>
                                      </p:cBhvr>
                                    </p:animEffect>
                                    <p:anim calcmode="lin" valueType="num">
                                      <p:cBhvr>
                                        <p:cTn id="40" dur="1000"/>
                                        <p:tgtEl>
                                          <p:spTgt spid="74759"/>
                                        </p:tgtEl>
                                        <p:attrNameLst>
                                          <p:attrName>ppt_x</p:attrName>
                                        </p:attrNameLst>
                                      </p:cBhvr>
                                      <p:tavLst>
                                        <p:tav tm="0">
                                          <p:val>
                                            <p:strVal val="ppt_x"/>
                                          </p:val>
                                        </p:tav>
                                        <p:tav tm="100000">
                                          <p:val>
                                            <p:strVal val="ppt_x"/>
                                          </p:val>
                                        </p:tav>
                                      </p:tavLst>
                                    </p:anim>
                                    <p:anim calcmode="lin" valueType="num">
                                      <p:cBhvr>
                                        <p:cTn id="41" dur="100" decel="100000"/>
                                        <p:tgtEl>
                                          <p:spTgt spid="74759"/>
                                        </p:tgtEl>
                                        <p:attrNameLst>
                                          <p:attrName>ppt_y</p:attrName>
                                        </p:attrNameLst>
                                      </p:cBhvr>
                                      <p:tavLst>
                                        <p:tav tm="0">
                                          <p:val>
                                            <p:strVal val="ppt_y"/>
                                          </p:val>
                                        </p:tav>
                                        <p:tav tm="100000">
                                          <p:val>
                                            <p:strVal val="ppt_y-.03"/>
                                          </p:val>
                                        </p:tav>
                                      </p:tavLst>
                                    </p:anim>
                                    <p:anim calcmode="lin" valueType="num">
                                      <p:cBhvr>
                                        <p:cTn id="42" dur="900" accel="100000">
                                          <p:stCondLst>
                                            <p:cond delay="100"/>
                                          </p:stCondLst>
                                        </p:cTn>
                                        <p:tgtEl>
                                          <p:spTgt spid="74759"/>
                                        </p:tgtEl>
                                        <p:attrNameLst>
                                          <p:attrName>ppt_y</p:attrName>
                                        </p:attrNameLst>
                                      </p:cBhvr>
                                      <p:tavLst>
                                        <p:tav tm="0">
                                          <p:val>
                                            <p:strVal val="ppt_y"/>
                                          </p:val>
                                        </p:tav>
                                        <p:tav tm="100000">
                                          <p:val>
                                            <p:strVal val="ppt_y+1"/>
                                          </p:val>
                                        </p:tav>
                                      </p:tavLst>
                                    </p:anim>
                                    <p:set>
                                      <p:cBhvr>
                                        <p:cTn id="43" dur="1" fill="hold">
                                          <p:stCondLst>
                                            <p:cond delay="999"/>
                                          </p:stCondLst>
                                        </p:cTn>
                                        <p:tgtEl>
                                          <p:spTgt spid="74759"/>
                                        </p:tgtEl>
                                        <p:attrNameLst>
                                          <p:attrName>style.visibility</p:attrName>
                                        </p:attrNameLst>
                                      </p:cBhvr>
                                      <p:to>
                                        <p:strVal val="hidden"/>
                                      </p:to>
                                    </p:set>
                                  </p:childTnLst>
                                </p:cTn>
                              </p:par>
                            </p:childTnLst>
                          </p:cTn>
                        </p:par>
                        <p:par>
                          <p:cTn id="44" fill="hold" nodeType="afterGroup">
                            <p:stCondLst>
                              <p:cond delay="8500"/>
                            </p:stCondLst>
                            <p:childTnLst>
                              <p:par>
                                <p:cTn id="45" presetID="42" presetClass="entr" presetSubtype="0" fill="hold" nodeType="afterEffect">
                                  <p:stCondLst>
                                    <p:cond delay="0"/>
                                  </p:stCondLst>
                                  <p:childTnLst>
                                    <p:set>
                                      <p:cBhvr>
                                        <p:cTn id="46" dur="1" fill="hold">
                                          <p:stCondLst>
                                            <p:cond delay="0"/>
                                          </p:stCondLst>
                                        </p:cTn>
                                        <p:tgtEl>
                                          <p:spTgt spid="74755"/>
                                        </p:tgtEl>
                                        <p:attrNameLst>
                                          <p:attrName>style.visibility</p:attrName>
                                        </p:attrNameLst>
                                      </p:cBhvr>
                                      <p:to>
                                        <p:strVal val="visible"/>
                                      </p:to>
                                    </p:set>
                                    <p:animEffect transition="in" filter="fade">
                                      <p:cBhvr>
                                        <p:cTn id="47" dur="1000"/>
                                        <p:tgtEl>
                                          <p:spTgt spid="74755"/>
                                        </p:tgtEl>
                                      </p:cBhvr>
                                    </p:animEffect>
                                    <p:anim calcmode="lin" valueType="num">
                                      <p:cBhvr>
                                        <p:cTn id="48" dur="1000" fill="hold"/>
                                        <p:tgtEl>
                                          <p:spTgt spid="74755"/>
                                        </p:tgtEl>
                                        <p:attrNameLst>
                                          <p:attrName>ppt_x</p:attrName>
                                        </p:attrNameLst>
                                      </p:cBhvr>
                                      <p:tavLst>
                                        <p:tav tm="0">
                                          <p:val>
                                            <p:strVal val="#ppt_x"/>
                                          </p:val>
                                        </p:tav>
                                        <p:tav tm="100000">
                                          <p:val>
                                            <p:strVal val="#ppt_x"/>
                                          </p:val>
                                        </p:tav>
                                      </p:tavLst>
                                    </p:anim>
                                    <p:anim calcmode="lin" valueType="num">
                                      <p:cBhvr>
                                        <p:cTn id="49" dur="1000" fill="hold"/>
                                        <p:tgtEl>
                                          <p:spTgt spid="747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5"/>
          <p:cNvSpPr>
            <a:spLocks noGrp="1" noChangeArrowheads="1"/>
          </p:cNvSpPr>
          <p:nvPr>
            <p:ph type="title"/>
          </p:nvPr>
        </p:nvSpPr>
        <p:spPr bwMode="auto">
          <a:xfrm>
            <a:off x="457200" y="274638"/>
            <a:ext cx="8229600" cy="8345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pPr eaLnBrk="1" hangingPunct="1"/>
            <a:r>
              <a:rPr lang="en-US" sz="3200" b="0" dirty="0" smtClean="0">
                <a:solidFill>
                  <a:srgbClr val="FF0000"/>
                </a:solidFill>
                <a:latin typeface="+mj-lt"/>
              </a:rPr>
              <a:t>Recommended </a:t>
            </a:r>
            <a:r>
              <a:rPr lang="en-US" sz="3200" b="0" dirty="0">
                <a:solidFill>
                  <a:srgbClr val="FF0000"/>
                </a:solidFill>
                <a:latin typeface="+mj-lt"/>
              </a:rPr>
              <a:t>Strategies to Prevent Obesity</a:t>
            </a:r>
          </a:p>
        </p:txBody>
      </p:sp>
      <p:sp>
        <p:nvSpPr>
          <p:cNvPr id="169986" name="Rectangle 13"/>
          <p:cNvSpPr>
            <a:spLocks noGrp="1" noChangeArrowheads="1"/>
          </p:cNvSpPr>
          <p:nvPr>
            <p:ph idx="4294967295"/>
          </p:nvPr>
        </p:nvSpPr>
        <p:spPr>
          <a:xfrm>
            <a:off x="546100" y="1395413"/>
            <a:ext cx="8051800" cy="4994275"/>
          </a:xfrm>
          <a:prstGeom prst="rect">
            <a:avLst/>
          </a:prstGeom>
        </p:spPr>
        <p:txBody>
          <a:bodyPr/>
          <a:lstStyle/>
          <a:p>
            <a:pPr marL="457200" indent="-457200" eaLnBrk="1" fontAlgn="auto" hangingPunct="1">
              <a:lnSpc>
                <a:spcPct val="90000"/>
              </a:lnSpc>
              <a:spcAft>
                <a:spcPts val="0"/>
              </a:spcAft>
              <a:buFontTx/>
              <a:buNone/>
              <a:defRPr/>
            </a:pPr>
            <a:endParaRPr lang="en-US" sz="1900" b="1" dirty="0" smtClean="0">
              <a:solidFill>
                <a:schemeClr val="bg2"/>
              </a:solidFill>
              <a:ea typeface="+mn-ea"/>
            </a:endParaRPr>
          </a:p>
          <a:p>
            <a:pPr marL="457200" indent="-457200" eaLnBrk="1" fontAlgn="auto" hangingPunct="1">
              <a:spcBef>
                <a:spcPts val="600"/>
              </a:spcBef>
              <a:spcAft>
                <a:spcPts val="600"/>
              </a:spcAft>
              <a:buFontTx/>
              <a:buNone/>
              <a:defRPr/>
            </a:pPr>
            <a:r>
              <a:rPr lang="en-US" sz="2100" b="1" dirty="0" smtClean="0">
                <a:effectLst>
                  <a:outerShdw blurRad="38100" dist="38100" dir="2700000" algn="tl">
                    <a:srgbClr val="000000">
                      <a:alpha val="43137"/>
                    </a:srgbClr>
                  </a:outerShdw>
                </a:effectLst>
                <a:ea typeface="+mn-ea"/>
              </a:rPr>
              <a:t>Strategies to Promote the Availability of Affordable Healthy Food &amp; Beverages</a:t>
            </a:r>
          </a:p>
          <a:p>
            <a:pPr marL="857250" lvl="1" indent="-457200" eaLnBrk="1" fontAlgn="auto" hangingPunct="1">
              <a:lnSpc>
                <a:spcPct val="90000"/>
              </a:lnSpc>
              <a:spcBef>
                <a:spcPts val="600"/>
              </a:spcBef>
              <a:spcAft>
                <a:spcPts val="600"/>
              </a:spcAft>
              <a:buFont typeface="+mj-lt"/>
              <a:buAutoNum type="arabicPeriod"/>
              <a:defRPr/>
            </a:pPr>
            <a:r>
              <a:rPr lang="en-US" sz="1800" dirty="0" smtClean="0">
                <a:ea typeface="+mn-ea"/>
              </a:rPr>
              <a:t>Increase availability of healthier food and beverage choices in public service venues</a:t>
            </a:r>
          </a:p>
          <a:p>
            <a:pPr marL="857250" lvl="1" indent="-457200" eaLnBrk="1" fontAlgn="auto" hangingPunct="1">
              <a:lnSpc>
                <a:spcPct val="90000"/>
              </a:lnSpc>
              <a:spcAft>
                <a:spcPts val="600"/>
              </a:spcAft>
              <a:buFont typeface="+mj-lt"/>
              <a:buAutoNum type="arabicPeriod"/>
              <a:defRPr/>
            </a:pPr>
            <a:r>
              <a:rPr lang="en-US" sz="1800" dirty="0" smtClean="0">
                <a:ea typeface="+mn-ea"/>
              </a:rPr>
              <a:t>Improve availability of affordable healthier food and beverage choices in public service venues</a:t>
            </a:r>
          </a:p>
          <a:p>
            <a:pPr marL="857250" lvl="1" indent="-457200" eaLnBrk="1" fontAlgn="auto" hangingPunct="1">
              <a:lnSpc>
                <a:spcPct val="90000"/>
              </a:lnSpc>
              <a:spcAft>
                <a:spcPts val="600"/>
              </a:spcAft>
              <a:buFont typeface="+mj-lt"/>
              <a:buAutoNum type="arabicPeriod"/>
              <a:defRPr/>
            </a:pPr>
            <a:r>
              <a:rPr lang="en-US" sz="1800" dirty="0" smtClean="0">
                <a:ea typeface="+mn-ea"/>
              </a:rPr>
              <a:t>Improve geographic availability of supermarkets in underserved areas</a:t>
            </a:r>
          </a:p>
          <a:p>
            <a:pPr marL="857250" lvl="1" indent="-457200" eaLnBrk="1" fontAlgn="auto" hangingPunct="1">
              <a:lnSpc>
                <a:spcPct val="90000"/>
              </a:lnSpc>
              <a:spcAft>
                <a:spcPts val="600"/>
              </a:spcAft>
              <a:buFont typeface="+mj-lt"/>
              <a:buAutoNum type="arabicPeriod"/>
              <a:defRPr/>
            </a:pPr>
            <a:r>
              <a:rPr lang="en-US" sz="1800" dirty="0" smtClean="0">
                <a:ea typeface="+mn-ea"/>
              </a:rPr>
              <a:t>Provide incentives to food retailers to locate in and/or offer healthier  food and beverage choices in underserved areas</a:t>
            </a:r>
          </a:p>
          <a:p>
            <a:pPr marL="857250" lvl="1" indent="-457200" eaLnBrk="1" fontAlgn="auto" hangingPunct="1">
              <a:lnSpc>
                <a:spcPct val="90000"/>
              </a:lnSpc>
              <a:spcAft>
                <a:spcPts val="600"/>
              </a:spcAft>
              <a:buFont typeface="+mj-lt"/>
              <a:buAutoNum type="arabicPeriod"/>
              <a:defRPr/>
            </a:pPr>
            <a:r>
              <a:rPr lang="en-US" sz="1800" dirty="0" smtClean="0">
                <a:ea typeface="+mn-ea"/>
              </a:rPr>
              <a:t>Improve availability of mechanisms for purchasing foods from farms</a:t>
            </a:r>
          </a:p>
          <a:p>
            <a:pPr marL="857250" lvl="1" indent="-457200" eaLnBrk="1" fontAlgn="auto" hangingPunct="1">
              <a:lnSpc>
                <a:spcPct val="90000"/>
              </a:lnSpc>
              <a:spcAft>
                <a:spcPts val="600"/>
              </a:spcAft>
              <a:buFont typeface="+mj-lt"/>
              <a:buAutoNum type="arabicPeriod"/>
              <a:defRPr/>
            </a:pPr>
            <a:r>
              <a:rPr lang="en-US" sz="1800" dirty="0" smtClean="0">
                <a:ea typeface="+mn-ea"/>
              </a:rPr>
              <a:t>Provide incentives for the production, distribution, and procurement of foods from local farms</a:t>
            </a:r>
          </a:p>
        </p:txBody>
      </p:sp>
    </p:spTree>
    <p:extLst>
      <p:ext uri="{BB962C8B-B14F-4D97-AF65-F5344CB8AC3E}">
        <p14:creationId xmlns:p14="http://schemas.microsoft.com/office/powerpoint/2010/main" val="1566080537"/>
      </p:ext>
    </p:extLst>
  </p:cSld>
  <p:clrMapOvr>
    <a:masterClrMapping/>
  </p:clrMapOvr>
  <p:transition advTm="4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5"/>
          <p:cNvSpPr>
            <a:spLocks noGrp="1" noChangeArrowheads="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b="0" dirty="0">
                <a:solidFill>
                  <a:srgbClr val="FF0000"/>
                </a:solidFill>
              </a:rPr>
              <a:t>Recommended Strategies to Prevent Obesity</a:t>
            </a:r>
            <a:endParaRPr lang="en-US" dirty="0">
              <a:latin typeface="Myriad Web Pro" charset="0"/>
            </a:endParaRPr>
          </a:p>
        </p:txBody>
      </p:sp>
      <p:sp>
        <p:nvSpPr>
          <p:cNvPr id="74755" name="Rectangle 13"/>
          <p:cNvSpPr>
            <a:spLocks noGrp="1" noChangeArrowheads="1"/>
          </p:cNvSpPr>
          <p:nvPr>
            <p:ph idx="4294967295"/>
          </p:nvPr>
        </p:nvSpPr>
        <p:spPr bwMode="auto">
          <a:xfrm>
            <a:off x="571500" y="1525588"/>
            <a:ext cx="8067675" cy="45259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eaLnBrk="1" hangingPunct="1">
              <a:lnSpc>
                <a:spcPct val="90000"/>
              </a:lnSpc>
              <a:buFont typeface="Arial" charset="0"/>
              <a:buNone/>
            </a:pPr>
            <a:endParaRPr lang="en-US" sz="2000" b="1" u="sng" dirty="0">
              <a:solidFill>
                <a:schemeClr val="bg2"/>
              </a:solidFill>
              <a:latin typeface="Myriad Web Pro" charset="0"/>
            </a:endParaRPr>
          </a:p>
          <a:p>
            <a:pPr marL="457200" indent="-457200" eaLnBrk="1" hangingPunct="1">
              <a:lnSpc>
                <a:spcPct val="90000"/>
              </a:lnSpc>
              <a:buFont typeface="Arial" charset="0"/>
              <a:buNone/>
            </a:pPr>
            <a:r>
              <a:rPr lang="en-US" sz="2200" b="1" dirty="0">
                <a:latin typeface="Myriad Web Pro" charset="0"/>
              </a:rPr>
              <a:t>Strategies to Support Healthy Food and Beverage Choices</a:t>
            </a:r>
          </a:p>
          <a:p>
            <a:pPr marL="457200" indent="-457200" eaLnBrk="1" hangingPunct="1">
              <a:lnSpc>
                <a:spcPct val="90000"/>
              </a:lnSpc>
              <a:buFont typeface="Arial" charset="0"/>
              <a:buNone/>
            </a:pPr>
            <a:endParaRPr lang="en-US" sz="2000" b="1" u="sng" dirty="0">
              <a:latin typeface="Myriad Web Pro" charset="0"/>
            </a:endParaRPr>
          </a:p>
          <a:p>
            <a:pPr marL="857250" lvl="1" indent="-457200" eaLnBrk="1" hangingPunct="1">
              <a:lnSpc>
                <a:spcPct val="90000"/>
              </a:lnSpc>
              <a:spcBef>
                <a:spcPct val="0"/>
              </a:spcBef>
              <a:spcAft>
                <a:spcPts val="1200"/>
              </a:spcAft>
              <a:buFont typeface="Myriad Web Pro" charset="0"/>
              <a:buAutoNum type="arabicPeriod" startAt="7"/>
            </a:pPr>
            <a:r>
              <a:rPr lang="en-US" sz="1800" dirty="0">
                <a:latin typeface="Myriad Web Pro" charset="0"/>
              </a:rPr>
              <a:t>Restrict availability of less healthy foods and beverages in public service venues</a:t>
            </a:r>
          </a:p>
          <a:p>
            <a:pPr marL="857250" lvl="1" indent="-457200" eaLnBrk="1" hangingPunct="1">
              <a:lnSpc>
                <a:spcPct val="90000"/>
              </a:lnSpc>
              <a:spcBef>
                <a:spcPct val="0"/>
              </a:spcBef>
              <a:spcAft>
                <a:spcPts val="1200"/>
              </a:spcAft>
              <a:buFont typeface="Myriad Web Pro" charset="0"/>
              <a:buAutoNum type="arabicPeriod" startAt="7"/>
            </a:pPr>
            <a:r>
              <a:rPr lang="en-US" sz="1800" dirty="0">
                <a:latin typeface="Myriad Web Pro" charset="0"/>
              </a:rPr>
              <a:t>Institute smaller portion size options in public service venues</a:t>
            </a:r>
          </a:p>
          <a:p>
            <a:pPr marL="857250" lvl="1" indent="-457200" eaLnBrk="1" hangingPunct="1">
              <a:lnSpc>
                <a:spcPct val="90000"/>
              </a:lnSpc>
              <a:spcBef>
                <a:spcPct val="0"/>
              </a:spcBef>
              <a:spcAft>
                <a:spcPts val="1200"/>
              </a:spcAft>
              <a:buFont typeface="Myriad Web Pro" charset="0"/>
              <a:buAutoNum type="arabicPeriod" startAt="7"/>
            </a:pPr>
            <a:r>
              <a:rPr lang="en-US" sz="1800" dirty="0">
                <a:latin typeface="Myriad Web Pro" charset="0"/>
              </a:rPr>
              <a:t>Limit advertisements of less healthy foods and beverages</a:t>
            </a:r>
          </a:p>
          <a:p>
            <a:pPr marL="857250" lvl="1" indent="-457200" eaLnBrk="1" hangingPunct="1">
              <a:lnSpc>
                <a:spcPct val="90000"/>
              </a:lnSpc>
              <a:spcBef>
                <a:spcPct val="0"/>
              </a:spcBef>
              <a:spcAft>
                <a:spcPts val="1200"/>
              </a:spcAft>
              <a:buFont typeface="Myriad Web Pro" charset="0"/>
              <a:buAutoNum type="arabicPeriod" startAt="7"/>
            </a:pPr>
            <a:r>
              <a:rPr lang="en-US" sz="1800" dirty="0">
                <a:latin typeface="Myriad Web Pro" charset="0"/>
              </a:rPr>
              <a:t>Discourage consumption of sugar-sweetened beverages</a:t>
            </a:r>
          </a:p>
          <a:p>
            <a:pPr marL="457200" indent="-457200" eaLnBrk="1" hangingPunct="1">
              <a:lnSpc>
                <a:spcPct val="90000"/>
              </a:lnSpc>
              <a:buFont typeface="Arial" charset="0"/>
              <a:buNone/>
            </a:pPr>
            <a:endParaRPr lang="en-US" sz="1800" dirty="0">
              <a:latin typeface="Myriad Web Pro" charset="0"/>
            </a:endParaRPr>
          </a:p>
          <a:p>
            <a:pPr marL="457200" indent="-457200" eaLnBrk="1" hangingPunct="1">
              <a:lnSpc>
                <a:spcPct val="90000"/>
              </a:lnSpc>
              <a:buFont typeface="Arial" charset="0"/>
              <a:buNone/>
            </a:pPr>
            <a:endParaRPr lang="en-US" sz="2000" dirty="0">
              <a:latin typeface="Myriad Web Pro" charset="0"/>
            </a:endParaRPr>
          </a:p>
        </p:txBody>
      </p:sp>
      <p:pic>
        <p:nvPicPr>
          <p:cNvPr id="5" name="Picture 11" descr="4648255-515x702_popcorndrink copy"/>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763" y="3683000"/>
            <a:ext cx="2028825" cy="294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4" descr="4047756-800x431-cola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9013" y="4779963"/>
            <a:ext cx="844550" cy="156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C:\Documents and Settings\foi3\Desktop\nachos_s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088" y="5053013"/>
            <a:ext cx="1550987"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6" name="Picture 2" descr="C:\Documents and Settings\foi3\Desktop\4648438_sundae_.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4221163"/>
            <a:ext cx="1270000" cy="232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4648663-664x539-buckt-pp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2338" y="4518025"/>
            <a:ext cx="1517650" cy="181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819051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3000"/>
                                        <p:tgtEl>
                                          <p:spTgt spid="7782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3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3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0"/>
                                        <p:tgtEl>
                                          <p:spTgt spid="5"/>
                                        </p:tgtEl>
                                      </p:cBhvr>
                                    </p:animEffect>
                                  </p:childTnLst>
                                </p:cTn>
                              </p:par>
                            </p:childTnLst>
                          </p:cTn>
                        </p:par>
                        <p:par>
                          <p:cTn id="20" fill="hold" nodeType="afterGroup">
                            <p:stCondLst>
                              <p:cond delay="3000"/>
                            </p:stCondLst>
                            <p:childTnLst>
                              <p:par>
                                <p:cTn id="21" presetID="35" presetClass="exit" presetSubtype="0" fill="hold" nodeType="afterEffect">
                                  <p:stCondLst>
                                    <p:cond delay="0"/>
                                  </p:stCondLst>
                                  <p:childTnLst>
                                    <p:animEffect transition="out" filter="fade">
                                      <p:cBhvr>
                                        <p:cTn id="22" dur="2000"/>
                                        <p:tgtEl>
                                          <p:spTgt spid="77826"/>
                                        </p:tgtEl>
                                      </p:cBhvr>
                                    </p:animEffect>
                                    <p:anim calcmode="lin" valueType="num">
                                      <p:cBhvr>
                                        <p:cTn id="23" dur="2000"/>
                                        <p:tgtEl>
                                          <p:spTgt spid="77826"/>
                                        </p:tgtEl>
                                        <p:attrNameLst>
                                          <p:attrName>style.rotation</p:attrName>
                                        </p:attrNameLst>
                                      </p:cBhvr>
                                      <p:tavLst>
                                        <p:tav tm="0">
                                          <p:val>
                                            <p:fltVal val="0"/>
                                          </p:val>
                                        </p:tav>
                                        <p:tav tm="100000">
                                          <p:val>
                                            <p:fltVal val="720"/>
                                          </p:val>
                                        </p:tav>
                                      </p:tavLst>
                                    </p:anim>
                                    <p:anim calcmode="lin" valueType="num">
                                      <p:cBhvr>
                                        <p:cTn id="24" dur="2000"/>
                                        <p:tgtEl>
                                          <p:spTgt spid="77826"/>
                                        </p:tgtEl>
                                        <p:attrNameLst>
                                          <p:attrName>ppt_h</p:attrName>
                                        </p:attrNameLst>
                                      </p:cBhvr>
                                      <p:tavLst>
                                        <p:tav tm="0">
                                          <p:val>
                                            <p:strVal val="ppt_h"/>
                                          </p:val>
                                        </p:tav>
                                        <p:tav tm="100000">
                                          <p:val>
                                            <p:fltVal val="0"/>
                                          </p:val>
                                        </p:tav>
                                      </p:tavLst>
                                    </p:anim>
                                    <p:anim calcmode="lin" valueType="num">
                                      <p:cBhvr>
                                        <p:cTn id="25" dur="2000"/>
                                        <p:tgtEl>
                                          <p:spTgt spid="77826"/>
                                        </p:tgtEl>
                                        <p:attrNameLst>
                                          <p:attrName>ppt_w</p:attrName>
                                        </p:attrNameLst>
                                      </p:cBhvr>
                                      <p:tavLst>
                                        <p:tav tm="0">
                                          <p:val>
                                            <p:strVal val="ppt_w"/>
                                          </p:val>
                                        </p:tav>
                                        <p:tav tm="100000">
                                          <p:val>
                                            <p:fltVal val="0"/>
                                          </p:val>
                                        </p:tav>
                                      </p:tavLst>
                                    </p:anim>
                                    <p:set>
                                      <p:cBhvr>
                                        <p:cTn id="26" dur="1" fill="hold">
                                          <p:stCondLst>
                                            <p:cond delay="1999"/>
                                          </p:stCondLst>
                                        </p:cTn>
                                        <p:tgtEl>
                                          <p:spTgt spid="77826"/>
                                        </p:tgtEl>
                                        <p:attrNameLst>
                                          <p:attrName>style.visibility</p:attrName>
                                        </p:attrNameLst>
                                      </p:cBhvr>
                                      <p:to>
                                        <p:strVal val="hidden"/>
                                      </p:to>
                                    </p:set>
                                  </p:childTnLst>
                                </p:cTn>
                              </p:par>
                              <p:par>
                                <p:cTn id="27" presetID="35" presetClass="exit" presetSubtype="0" fill="hold" nodeType="withEffect">
                                  <p:stCondLst>
                                    <p:cond delay="0"/>
                                  </p:stCondLst>
                                  <p:childTnLst>
                                    <p:animEffect transition="out" filter="fade">
                                      <p:cBhvr>
                                        <p:cTn id="28" dur="2000"/>
                                        <p:tgtEl>
                                          <p:spTgt spid="6"/>
                                        </p:tgtEl>
                                      </p:cBhvr>
                                    </p:animEffect>
                                    <p:anim calcmode="lin" valueType="num">
                                      <p:cBhvr>
                                        <p:cTn id="29" dur="2000"/>
                                        <p:tgtEl>
                                          <p:spTgt spid="6"/>
                                        </p:tgtEl>
                                        <p:attrNameLst>
                                          <p:attrName>style.rotation</p:attrName>
                                        </p:attrNameLst>
                                      </p:cBhvr>
                                      <p:tavLst>
                                        <p:tav tm="0">
                                          <p:val>
                                            <p:fltVal val="0"/>
                                          </p:val>
                                        </p:tav>
                                        <p:tav tm="100000">
                                          <p:val>
                                            <p:fltVal val="720"/>
                                          </p:val>
                                        </p:tav>
                                      </p:tavLst>
                                    </p:anim>
                                    <p:anim calcmode="lin" valueType="num">
                                      <p:cBhvr>
                                        <p:cTn id="30" dur="2000"/>
                                        <p:tgtEl>
                                          <p:spTgt spid="6"/>
                                        </p:tgtEl>
                                        <p:attrNameLst>
                                          <p:attrName>ppt_h</p:attrName>
                                        </p:attrNameLst>
                                      </p:cBhvr>
                                      <p:tavLst>
                                        <p:tav tm="0">
                                          <p:val>
                                            <p:strVal val="ppt_h"/>
                                          </p:val>
                                        </p:tav>
                                        <p:tav tm="100000">
                                          <p:val>
                                            <p:fltVal val="0"/>
                                          </p:val>
                                        </p:tav>
                                      </p:tavLst>
                                    </p:anim>
                                    <p:anim calcmode="lin" valueType="num">
                                      <p:cBhvr>
                                        <p:cTn id="31" dur="2000"/>
                                        <p:tgtEl>
                                          <p:spTgt spid="6"/>
                                        </p:tgtEl>
                                        <p:attrNameLst>
                                          <p:attrName>ppt_w</p:attrName>
                                        </p:attrNameLst>
                                      </p:cBhvr>
                                      <p:tavLst>
                                        <p:tav tm="0">
                                          <p:val>
                                            <p:strVal val="ppt_w"/>
                                          </p:val>
                                        </p:tav>
                                        <p:tav tm="100000">
                                          <p:val>
                                            <p:fltVal val="0"/>
                                          </p:val>
                                        </p:tav>
                                      </p:tavLst>
                                    </p:anim>
                                    <p:set>
                                      <p:cBhvr>
                                        <p:cTn id="32" dur="1" fill="hold">
                                          <p:stCondLst>
                                            <p:cond delay="1999"/>
                                          </p:stCondLst>
                                        </p:cTn>
                                        <p:tgtEl>
                                          <p:spTgt spid="6"/>
                                        </p:tgtEl>
                                        <p:attrNameLst>
                                          <p:attrName>style.visibility</p:attrName>
                                        </p:attrNameLst>
                                      </p:cBhvr>
                                      <p:to>
                                        <p:strVal val="hidden"/>
                                      </p:to>
                                    </p:set>
                                  </p:childTnLst>
                                </p:cTn>
                              </p:par>
                              <p:par>
                                <p:cTn id="33" presetID="35" presetClass="exit" presetSubtype="0" fill="hold" nodeType="withEffect">
                                  <p:stCondLst>
                                    <p:cond delay="0"/>
                                  </p:stCondLst>
                                  <p:childTnLst>
                                    <p:animEffect transition="out" filter="fade">
                                      <p:cBhvr>
                                        <p:cTn id="34" dur="2000"/>
                                        <p:tgtEl>
                                          <p:spTgt spid="9"/>
                                        </p:tgtEl>
                                      </p:cBhvr>
                                    </p:animEffect>
                                    <p:anim calcmode="lin" valueType="num">
                                      <p:cBhvr>
                                        <p:cTn id="35" dur="2000"/>
                                        <p:tgtEl>
                                          <p:spTgt spid="9"/>
                                        </p:tgtEl>
                                        <p:attrNameLst>
                                          <p:attrName>style.rotation</p:attrName>
                                        </p:attrNameLst>
                                      </p:cBhvr>
                                      <p:tavLst>
                                        <p:tav tm="0">
                                          <p:val>
                                            <p:fltVal val="0"/>
                                          </p:val>
                                        </p:tav>
                                        <p:tav tm="100000">
                                          <p:val>
                                            <p:fltVal val="720"/>
                                          </p:val>
                                        </p:tav>
                                      </p:tavLst>
                                    </p:anim>
                                    <p:anim calcmode="lin" valueType="num">
                                      <p:cBhvr>
                                        <p:cTn id="36" dur="2000"/>
                                        <p:tgtEl>
                                          <p:spTgt spid="9"/>
                                        </p:tgtEl>
                                        <p:attrNameLst>
                                          <p:attrName>ppt_h</p:attrName>
                                        </p:attrNameLst>
                                      </p:cBhvr>
                                      <p:tavLst>
                                        <p:tav tm="0">
                                          <p:val>
                                            <p:strVal val="ppt_h"/>
                                          </p:val>
                                        </p:tav>
                                        <p:tav tm="100000">
                                          <p:val>
                                            <p:fltVal val="0"/>
                                          </p:val>
                                        </p:tav>
                                      </p:tavLst>
                                    </p:anim>
                                    <p:anim calcmode="lin" valueType="num">
                                      <p:cBhvr>
                                        <p:cTn id="37" dur="2000"/>
                                        <p:tgtEl>
                                          <p:spTgt spid="9"/>
                                        </p:tgtEl>
                                        <p:attrNameLst>
                                          <p:attrName>ppt_w</p:attrName>
                                        </p:attrNameLst>
                                      </p:cBhvr>
                                      <p:tavLst>
                                        <p:tav tm="0">
                                          <p:val>
                                            <p:strVal val="ppt_w"/>
                                          </p:val>
                                        </p:tav>
                                        <p:tav tm="100000">
                                          <p:val>
                                            <p:fltVal val="0"/>
                                          </p:val>
                                        </p:tav>
                                      </p:tavLst>
                                    </p:anim>
                                    <p:set>
                                      <p:cBhvr>
                                        <p:cTn id="38" dur="1" fill="hold">
                                          <p:stCondLst>
                                            <p:cond delay="1999"/>
                                          </p:stCondLst>
                                        </p:cTn>
                                        <p:tgtEl>
                                          <p:spTgt spid="9"/>
                                        </p:tgtEl>
                                        <p:attrNameLst>
                                          <p:attrName>style.visibility</p:attrName>
                                        </p:attrNameLst>
                                      </p:cBhvr>
                                      <p:to>
                                        <p:strVal val="hidden"/>
                                      </p:to>
                                    </p:set>
                                  </p:childTnLst>
                                </p:cTn>
                              </p:par>
                              <p:par>
                                <p:cTn id="39" presetID="35" presetClass="exit" presetSubtype="0" fill="hold" nodeType="withEffect">
                                  <p:stCondLst>
                                    <p:cond delay="0"/>
                                  </p:stCondLst>
                                  <p:childTnLst>
                                    <p:animEffect transition="out" filter="fade">
                                      <p:cBhvr>
                                        <p:cTn id="40" dur="2000"/>
                                        <p:tgtEl>
                                          <p:spTgt spid="7"/>
                                        </p:tgtEl>
                                      </p:cBhvr>
                                    </p:animEffect>
                                    <p:anim calcmode="lin" valueType="num">
                                      <p:cBhvr>
                                        <p:cTn id="41" dur="2000"/>
                                        <p:tgtEl>
                                          <p:spTgt spid="7"/>
                                        </p:tgtEl>
                                        <p:attrNameLst>
                                          <p:attrName>style.rotation</p:attrName>
                                        </p:attrNameLst>
                                      </p:cBhvr>
                                      <p:tavLst>
                                        <p:tav tm="0">
                                          <p:val>
                                            <p:fltVal val="0"/>
                                          </p:val>
                                        </p:tav>
                                        <p:tav tm="100000">
                                          <p:val>
                                            <p:fltVal val="720"/>
                                          </p:val>
                                        </p:tav>
                                      </p:tavLst>
                                    </p:anim>
                                    <p:anim calcmode="lin" valueType="num">
                                      <p:cBhvr>
                                        <p:cTn id="42" dur="2000"/>
                                        <p:tgtEl>
                                          <p:spTgt spid="7"/>
                                        </p:tgtEl>
                                        <p:attrNameLst>
                                          <p:attrName>ppt_h</p:attrName>
                                        </p:attrNameLst>
                                      </p:cBhvr>
                                      <p:tavLst>
                                        <p:tav tm="0">
                                          <p:val>
                                            <p:strVal val="ppt_h"/>
                                          </p:val>
                                        </p:tav>
                                        <p:tav tm="100000">
                                          <p:val>
                                            <p:fltVal val="0"/>
                                          </p:val>
                                        </p:tav>
                                      </p:tavLst>
                                    </p:anim>
                                    <p:anim calcmode="lin" valueType="num">
                                      <p:cBhvr>
                                        <p:cTn id="43" dur="2000"/>
                                        <p:tgtEl>
                                          <p:spTgt spid="7"/>
                                        </p:tgtEl>
                                        <p:attrNameLst>
                                          <p:attrName>ppt_w</p:attrName>
                                        </p:attrNameLst>
                                      </p:cBhvr>
                                      <p:tavLst>
                                        <p:tav tm="0">
                                          <p:val>
                                            <p:strVal val="ppt_w"/>
                                          </p:val>
                                        </p:tav>
                                        <p:tav tm="100000">
                                          <p:val>
                                            <p:fltVal val="0"/>
                                          </p:val>
                                        </p:tav>
                                      </p:tavLst>
                                    </p:anim>
                                    <p:set>
                                      <p:cBhvr>
                                        <p:cTn id="44" dur="1" fill="hold">
                                          <p:stCondLst>
                                            <p:cond delay="1999"/>
                                          </p:stCondLst>
                                        </p:cTn>
                                        <p:tgtEl>
                                          <p:spTgt spid="7"/>
                                        </p:tgtEl>
                                        <p:attrNameLst>
                                          <p:attrName>style.visibility</p:attrName>
                                        </p:attrNameLst>
                                      </p:cBhvr>
                                      <p:to>
                                        <p:strVal val="hidden"/>
                                      </p:to>
                                    </p:set>
                                  </p:childTnLst>
                                </p:cTn>
                              </p:par>
                              <p:par>
                                <p:cTn id="45" presetID="35" presetClass="exit" presetSubtype="0" fill="hold" nodeType="withEffect">
                                  <p:stCondLst>
                                    <p:cond delay="0"/>
                                  </p:stCondLst>
                                  <p:childTnLst>
                                    <p:animEffect transition="out" filter="fade">
                                      <p:cBhvr>
                                        <p:cTn id="46" dur="2000"/>
                                        <p:tgtEl>
                                          <p:spTgt spid="5"/>
                                        </p:tgtEl>
                                      </p:cBhvr>
                                    </p:animEffect>
                                    <p:anim calcmode="lin" valueType="num">
                                      <p:cBhvr>
                                        <p:cTn id="47" dur="2000"/>
                                        <p:tgtEl>
                                          <p:spTgt spid="5"/>
                                        </p:tgtEl>
                                        <p:attrNameLst>
                                          <p:attrName>style.rotation</p:attrName>
                                        </p:attrNameLst>
                                      </p:cBhvr>
                                      <p:tavLst>
                                        <p:tav tm="0">
                                          <p:val>
                                            <p:fltVal val="0"/>
                                          </p:val>
                                        </p:tav>
                                        <p:tav tm="100000">
                                          <p:val>
                                            <p:fltVal val="720"/>
                                          </p:val>
                                        </p:tav>
                                      </p:tavLst>
                                    </p:anim>
                                    <p:anim calcmode="lin" valueType="num">
                                      <p:cBhvr>
                                        <p:cTn id="48" dur="2000"/>
                                        <p:tgtEl>
                                          <p:spTgt spid="5"/>
                                        </p:tgtEl>
                                        <p:attrNameLst>
                                          <p:attrName>ppt_h</p:attrName>
                                        </p:attrNameLst>
                                      </p:cBhvr>
                                      <p:tavLst>
                                        <p:tav tm="0">
                                          <p:val>
                                            <p:strVal val="ppt_h"/>
                                          </p:val>
                                        </p:tav>
                                        <p:tav tm="100000">
                                          <p:val>
                                            <p:fltVal val="0"/>
                                          </p:val>
                                        </p:tav>
                                      </p:tavLst>
                                    </p:anim>
                                    <p:anim calcmode="lin" valueType="num">
                                      <p:cBhvr>
                                        <p:cTn id="49" dur="2000"/>
                                        <p:tgtEl>
                                          <p:spTgt spid="5"/>
                                        </p:tgtEl>
                                        <p:attrNameLst>
                                          <p:attrName>ppt_w</p:attrName>
                                        </p:attrNameLst>
                                      </p:cBhvr>
                                      <p:tavLst>
                                        <p:tav tm="0">
                                          <p:val>
                                            <p:strVal val="ppt_w"/>
                                          </p:val>
                                        </p:tav>
                                        <p:tav tm="100000">
                                          <p:val>
                                            <p:fltVal val="0"/>
                                          </p:val>
                                        </p:tav>
                                      </p:tavLst>
                                    </p:anim>
                                    <p:set>
                                      <p:cBhvr>
                                        <p:cTn id="5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5"/>
          <p:cNvSpPr>
            <a:spLocks noGrp="1" noChangeArrowheads="1"/>
          </p:cNvSpPr>
          <p:nvPr>
            <p:ph type="title"/>
          </p:nvPr>
        </p:nvSpPr>
        <p:spPr>
          <a:xfrm>
            <a:off x="457200" y="274638"/>
            <a:ext cx="8229600" cy="866688"/>
          </a:xfrm>
        </p:spPr>
        <p:txBody>
          <a:bodyPr vert="horz" wrap="square" lIns="91440" tIns="45720" rIns="91440" bIns="45720" numCol="1" compatLnSpc="1">
            <a:prstTxWarp prst="textNoShape">
              <a:avLst/>
            </a:prstTxWarp>
          </a:bodyPr>
          <a:lstStyle/>
          <a:p>
            <a:pPr>
              <a:lnSpc>
                <a:spcPts val="3100"/>
              </a:lnSpc>
            </a:pPr>
            <a:r>
              <a:rPr lang="en-US" b="0" dirty="0">
                <a:solidFill>
                  <a:srgbClr val="FF0000"/>
                </a:solidFill>
              </a:rPr>
              <a:t>Recommended Strategies to Prevent Obesity</a:t>
            </a:r>
            <a:endParaRPr lang="en-US" dirty="0">
              <a:effectLst>
                <a:outerShdw blurRad="38100" dist="38100" dir="2700000" algn="tl">
                  <a:srgbClr val="000000"/>
                </a:outerShdw>
              </a:effectLst>
              <a:latin typeface="Myriad Web Pro" charset="0"/>
            </a:endParaRPr>
          </a:p>
        </p:txBody>
      </p:sp>
      <p:sp>
        <p:nvSpPr>
          <p:cNvPr id="169986" name="Rectangle 13"/>
          <p:cNvSpPr>
            <a:spLocks noGrp="1" noChangeArrowheads="1"/>
          </p:cNvSpPr>
          <p:nvPr>
            <p:ph idx="4294967295"/>
          </p:nvPr>
        </p:nvSpPr>
        <p:spPr>
          <a:xfrm>
            <a:off x="525463" y="1600200"/>
            <a:ext cx="8134350" cy="4525963"/>
          </a:xfrm>
          <a:prstGeom prst="rect">
            <a:avLst/>
          </a:prstGeom>
        </p:spPr>
        <p:txBody>
          <a:bodyPr/>
          <a:lstStyle/>
          <a:p>
            <a:pPr marL="457200" indent="-457200" eaLnBrk="1" fontAlgn="auto" hangingPunct="1">
              <a:lnSpc>
                <a:spcPct val="90000"/>
              </a:lnSpc>
              <a:spcAft>
                <a:spcPts val="0"/>
              </a:spcAft>
              <a:buFont typeface="Arial" pitchFamily="34" charset="0"/>
              <a:buNone/>
              <a:defRPr/>
            </a:pPr>
            <a:endParaRPr lang="en-US" sz="2000" b="1" u="sng" dirty="0" smtClean="0">
              <a:solidFill>
                <a:schemeClr val="bg2"/>
              </a:solidFill>
              <a:ea typeface="+mn-ea"/>
            </a:endParaRPr>
          </a:p>
          <a:p>
            <a:pPr marL="457200" indent="-457200" eaLnBrk="1" fontAlgn="auto" hangingPunct="1">
              <a:lnSpc>
                <a:spcPct val="90000"/>
              </a:lnSpc>
              <a:spcBef>
                <a:spcPts val="600"/>
              </a:spcBef>
              <a:spcAft>
                <a:spcPts val="600"/>
              </a:spcAft>
              <a:buFont typeface="Arial" pitchFamily="34" charset="0"/>
              <a:buNone/>
              <a:defRPr/>
            </a:pPr>
            <a:r>
              <a:rPr lang="en-US" sz="2100" b="1" dirty="0" smtClean="0">
                <a:solidFill>
                  <a:srgbClr val="000000"/>
                </a:solidFill>
                <a:effectLst>
                  <a:outerShdw blurRad="38100" dist="38100" dir="2700000" algn="tl">
                    <a:srgbClr val="000000">
                      <a:alpha val="43137"/>
                    </a:srgbClr>
                  </a:outerShdw>
                </a:effectLst>
                <a:ea typeface="+mn-ea"/>
              </a:rPr>
              <a:t>Strategy to Encourage Breastfeeding</a:t>
            </a:r>
          </a:p>
          <a:p>
            <a:pPr marL="857250" lvl="1" indent="-457200" eaLnBrk="1" fontAlgn="auto" hangingPunct="1">
              <a:lnSpc>
                <a:spcPct val="90000"/>
              </a:lnSpc>
              <a:spcBef>
                <a:spcPts val="600"/>
              </a:spcBef>
              <a:spcAft>
                <a:spcPts val="600"/>
              </a:spcAft>
              <a:buFont typeface="+mj-lt"/>
              <a:buAutoNum type="arabicPeriod" startAt="11"/>
              <a:defRPr/>
            </a:pPr>
            <a:r>
              <a:rPr lang="en-US" sz="1800" dirty="0" smtClean="0">
                <a:solidFill>
                  <a:srgbClr val="000000"/>
                </a:solidFill>
                <a:ea typeface="+mn-ea"/>
              </a:rPr>
              <a:t>Increase support for breastfeeding</a:t>
            </a:r>
          </a:p>
          <a:p>
            <a:pPr marL="457200" indent="-457200" eaLnBrk="1" fontAlgn="auto" hangingPunct="1">
              <a:lnSpc>
                <a:spcPct val="90000"/>
              </a:lnSpc>
              <a:spcAft>
                <a:spcPts val="0"/>
              </a:spcAft>
              <a:buFont typeface="Arial" pitchFamily="34" charset="0"/>
              <a:buNone/>
              <a:defRPr/>
            </a:pPr>
            <a:endParaRPr lang="en-US" sz="2000" b="1" u="sng" dirty="0" smtClean="0">
              <a:solidFill>
                <a:srgbClr val="000000"/>
              </a:solidFill>
              <a:ea typeface="+mn-ea"/>
            </a:endParaRPr>
          </a:p>
          <a:p>
            <a:pPr marL="457200" indent="-457200" eaLnBrk="1" fontAlgn="auto" hangingPunct="1">
              <a:spcBef>
                <a:spcPts val="600"/>
              </a:spcBef>
              <a:spcAft>
                <a:spcPts val="600"/>
              </a:spcAft>
              <a:buFont typeface="Arial" pitchFamily="34" charset="0"/>
              <a:buNone/>
              <a:defRPr/>
            </a:pPr>
            <a:r>
              <a:rPr lang="en-US" sz="2100" b="1" dirty="0" smtClean="0">
                <a:solidFill>
                  <a:srgbClr val="000000"/>
                </a:solidFill>
                <a:effectLst>
                  <a:outerShdw blurRad="38100" dist="38100" dir="2700000" algn="tl">
                    <a:srgbClr val="000000">
                      <a:alpha val="43137"/>
                    </a:srgbClr>
                  </a:outerShdw>
                </a:effectLst>
                <a:ea typeface="+mn-ea"/>
              </a:rPr>
              <a:t>Strategies to Encourage Physical Activity  or Limit Sedentary Activity Among Children and Youth</a:t>
            </a:r>
          </a:p>
          <a:p>
            <a:pPr marL="857250" lvl="1" indent="-457200" eaLnBrk="1" fontAlgn="auto" hangingPunct="1">
              <a:lnSpc>
                <a:spcPct val="90000"/>
              </a:lnSpc>
              <a:spcBef>
                <a:spcPts val="600"/>
              </a:spcBef>
              <a:spcAft>
                <a:spcPts val="600"/>
              </a:spcAft>
              <a:buFont typeface="+mj-lt"/>
              <a:buAutoNum type="arabicPeriod" startAt="12"/>
              <a:defRPr/>
            </a:pPr>
            <a:r>
              <a:rPr lang="en-US" sz="1800" dirty="0" smtClean="0">
                <a:solidFill>
                  <a:srgbClr val="000000"/>
                </a:solidFill>
                <a:ea typeface="+mn-ea"/>
              </a:rPr>
              <a:t>Require Physical Education in schools</a:t>
            </a:r>
          </a:p>
          <a:p>
            <a:pPr marL="857250" lvl="1" indent="-457200" eaLnBrk="1" fontAlgn="auto" hangingPunct="1">
              <a:lnSpc>
                <a:spcPct val="90000"/>
              </a:lnSpc>
              <a:spcBef>
                <a:spcPts val="0"/>
              </a:spcBef>
              <a:spcAft>
                <a:spcPts val="600"/>
              </a:spcAft>
              <a:buFont typeface="+mj-lt"/>
              <a:buAutoNum type="arabicPeriod" startAt="12"/>
              <a:defRPr/>
            </a:pPr>
            <a:r>
              <a:rPr lang="en-US" sz="1800" dirty="0" smtClean="0">
                <a:solidFill>
                  <a:srgbClr val="000000"/>
                </a:solidFill>
                <a:ea typeface="+mn-ea"/>
              </a:rPr>
              <a:t>Increase the amount of physical activity in </a:t>
            </a:r>
          </a:p>
          <a:p>
            <a:pPr marL="1257300" lvl="2" indent="-396875" eaLnBrk="1" fontAlgn="auto" hangingPunct="1">
              <a:lnSpc>
                <a:spcPct val="90000"/>
              </a:lnSpc>
              <a:spcBef>
                <a:spcPts val="0"/>
              </a:spcBef>
              <a:spcAft>
                <a:spcPts val="600"/>
              </a:spcAft>
              <a:buFont typeface="Arial" pitchFamily="34" charset="0"/>
              <a:buNone/>
              <a:defRPr/>
            </a:pPr>
            <a:r>
              <a:rPr lang="en-US" sz="1800" dirty="0" smtClean="0">
                <a:solidFill>
                  <a:srgbClr val="000000"/>
                </a:solidFill>
                <a:ea typeface="+mn-ea"/>
              </a:rPr>
              <a:t>PE programs in schools</a:t>
            </a:r>
          </a:p>
          <a:p>
            <a:pPr marL="857250" lvl="1" indent="-457200" eaLnBrk="1" fontAlgn="auto" hangingPunct="1">
              <a:lnSpc>
                <a:spcPct val="90000"/>
              </a:lnSpc>
              <a:spcBef>
                <a:spcPts val="0"/>
              </a:spcBef>
              <a:spcAft>
                <a:spcPts val="600"/>
              </a:spcAft>
              <a:buFont typeface="+mj-lt"/>
              <a:buAutoNum type="arabicPeriod" startAt="12"/>
              <a:defRPr/>
            </a:pPr>
            <a:r>
              <a:rPr lang="en-US" sz="1800" dirty="0" smtClean="0">
                <a:solidFill>
                  <a:srgbClr val="000000"/>
                </a:solidFill>
                <a:ea typeface="+mn-ea"/>
              </a:rPr>
              <a:t>Increase opportunities for extracurricular </a:t>
            </a:r>
          </a:p>
          <a:p>
            <a:pPr marL="857250" lvl="1" indent="-457200" eaLnBrk="1" fontAlgn="auto" hangingPunct="1">
              <a:lnSpc>
                <a:spcPct val="90000"/>
              </a:lnSpc>
              <a:spcBef>
                <a:spcPts val="0"/>
              </a:spcBef>
              <a:spcAft>
                <a:spcPts val="600"/>
              </a:spcAft>
              <a:buFont typeface="Arial" pitchFamily="34" charset="0"/>
              <a:buNone/>
              <a:defRPr/>
            </a:pPr>
            <a:r>
              <a:rPr lang="en-US" sz="1800" dirty="0" smtClean="0">
                <a:solidFill>
                  <a:srgbClr val="000000"/>
                </a:solidFill>
                <a:ea typeface="+mn-ea"/>
              </a:rPr>
              <a:t>	physical activity</a:t>
            </a:r>
          </a:p>
          <a:p>
            <a:pPr marL="857250" lvl="1" indent="-457200" eaLnBrk="1" fontAlgn="auto" hangingPunct="1">
              <a:lnSpc>
                <a:spcPct val="90000"/>
              </a:lnSpc>
              <a:spcBef>
                <a:spcPts val="0"/>
              </a:spcBef>
              <a:spcAft>
                <a:spcPts val="600"/>
              </a:spcAft>
              <a:buFont typeface="+mj-lt"/>
              <a:buAutoNum type="arabicPeriod" startAt="15"/>
              <a:defRPr/>
            </a:pPr>
            <a:r>
              <a:rPr lang="en-US" sz="1800" dirty="0" smtClean="0">
                <a:solidFill>
                  <a:srgbClr val="000000"/>
                </a:solidFill>
                <a:ea typeface="+mn-ea"/>
              </a:rPr>
              <a:t>Reduce screen time in public service venues</a:t>
            </a:r>
          </a:p>
          <a:p>
            <a:pPr marL="857250" lvl="1" indent="-457200" eaLnBrk="1" fontAlgn="auto" hangingPunct="1">
              <a:lnSpc>
                <a:spcPct val="90000"/>
              </a:lnSpc>
              <a:spcBef>
                <a:spcPts val="0"/>
              </a:spcBef>
              <a:spcAft>
                <a:spcPts val="600"/>
              </a:spcAft>
              <a:buFont typeface="Arial" pitchFamily="34" charset="0"/>
              <a:buNone/>
              <a:defRPr/>
            </a:pPr>
            <a:endParaRPr lang="en-US" sz="1800" dirty="0" smtClean="0">
              <a:solidFill>
                <a:srgbClr val="000000"/>
              </a:solidFill>
              <a:ea typeface="+mn-ea"/>
            </a:endParaRPr>
          </a:p>
        </p:txBody>
      </p:sp>
      <p:pic>
        <p:nvPicPr>
          <p:cNvPr id="74755" name="Picture 3" descr="C:\Documents and Settings\foi3\Desktop\Backup FOI3_projects 01_11-2010\Breastfeeding Spotlight_MAPS_ 09\BF Web Spotlight _ Graphics\Breastfeeding_spot-flash_586x198_Fl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425" y="1468438"/>
            <a:ext cx="3306763" cy="1536700"/>
          </a:xfrm>
          <a:prstGeom prst="rect">
            <a:avLst/>
          </a:prstGeom>
          <a:noFill/>
          <a:ln w="1905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74759" name="Picture 7" descr="C:\Documents and Settings\foi3\Desktop\10_210507-A_Lowry-Leonard_PPT_Local Gov\soccerblur_j0422170_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3708400"/>
            <a:ext cx="2667000" cy="2060575"/>
          </a:xfrm>
          <a:prstGeom prst="rect">
            <a:avLst/>
          </a:prstGeom>
          <a:noFill/>
          <a:ln w="1905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073635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fade">
                                      <p:cBhvr>
                                        <p:cTn id="7" dur="1000"/>
                                        <p:tgtEl>
                                          <p:spTgt spid="74755"/>
                                        </p:tgtEl>
                                      </p:cBhvr>
                                    </p:animEffect>
                                    <p:anim calcmode="lin" valueType="num">
                                      <p:cBhvr>
                                        <p:cTn id="8" dur="1000" fill="hold"/>
                                        <p:tgtEl>
                                          <p:spTgt spid="74755"/>
                                        </p:tgtEl>
                                        <p:attrNameLst>
                                          <p:attrName>ppt_x</p:attrName>
                                        </p:attrNameLst>
                                      </p:cBhvr>
                                      <p:tavLst>
                                        <p:tav tm="0">
                                          <p:val>
                                            <p:strVal val="#ppt_x"/>
                                          </p:val>
                                        </p:tav>
                                        <p:tav tm="100000">
                                          <p:val>
                                            <p:strVal val="#ppt_x"/>
                                          </p:val>
                                        </p:tav>
                                      </p:tavLst>
                                    </p:anim>
                                    <p:anim calcmode="lin" valueType="num">
                                      <p:cBhvr>
                                        <p:cTn id="9" dur="1000" fill="hold"/>
                                        <p:tgtEl>
                                          <p:spTgt spid="747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4759"/>
                                        </p:tgtEl>
                                        <p:attrNameLst>
                                          <p:attrName>style.visibility</p:attrName>
                                        </p:attrNameLst>
                                      </p:cBhvr>
                                      <p:to>
                                        <p:strVal val="visible"/>
                                      </p:to>
                                    </p:set>
                                    <p:animEffect transition="in" filter="fade">
                                      <p:cBhvr>
                                        <p:cTn id="12" dur="1000"/>
                                        <p:tgtEl>
                                          <p:spTgt spid="74759"/>
                                        </p:tgtEl>
                                      </p:cBhvr>
                                    </p:animEffect>
                                    <p:anim calcmode="lin" valueType="num">
                                      <p:cBhvr>
                                        <p:cTn id="13" dur="1000" fill="hold"/>
                                        <p:tgtEl>
                                          <p:spTgt spid="74759"/>
                                        </p:tgtEl>
                                        <p:attrNameLst>
                                          <p:attrName>ppt_x</p:attrName>
                                        </p:attrNameLst>
                                      </p:cBhvr>
                                      <p:tavLst>
                                        <p:tav tm="0">
                                          <p:val>
                                            <p:strVal val="#ppt_x"/>
                                          </p:val>
                                        </p:tav>
                                        <p:tav tm="100000">
                                          <p:val>
                                            <p:strVal val="#ppt_x"/>
                                          </p:val>
                                        </p:tav>
                                      </p:tavLst>
                                    </p:anim>
                                    <p:anim calcmode="lin" valueType="num">
                                      <p:cBhvr>
                                        <p:cTn id="14" dur="1000" fill="hold"/>
                                        <p:tgtEl>
                                          <p:spTgt spid="747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5"/>
          <p:cNvSpPr>
            <a:spLocks noGrp="1" noChangeArrowheads="1"/>
          </p:cNvSpPr>
          <p:nvPr>
            <p:ph type="title"/>
          </p:nvPr>
        </p:nvSpPr>
        <p:spPr>
          <a:xfrm>
            <a:off x="457200" y="274638"/>
            <a:ext cx="8229600" cy="770237"/>
          </a:xfrm>
        </p:spPr>
        <p:txBody>
          <a:bodyPr vert="horz" wrap="square" lIns="91440" tIns="45720" rIns="91440" bIns="45720" numCol="1" compatLnSpc="1">
            <a:prstTxWarp prst="textNoShape">
              <a:avLst/>
            </a:prstTxWarp>
          </a:bodyPr>
          <a:lstStyle/>
          <a:p>
            <a:pPr>
              <a:lnSpc>
                <a:spcPts val="3100"/>
              </a:lnSpc>
            </a:pPr>
            <a:r>
              <a:rPr lang="en-US" b="0" dirty="0">
                <a:solidFill>
                  <a:srgbClr val="FF0000"/>
                </a:solidFill>
              </a:rPr>
              <a:t>Recommended Strategies to Prevent Obesity</a:t>
            </a:r>
            <a:endParaRPr lang="en-US" dirty="0">
              <a:effectLst>
                <a:outerShdw blurRad="38100" dist="38100" dir="2700000" algn="tl">
                  <a:srgbClr val="000000"/>
                </a:outerShdw>
              </a:effectLst>
              <a:latin typeface="Myriad Web Pro" charset="0"/>
            </a:endParaRPr>
          </a:p>
        </p:txBody>
      </p:sp>
      <p:sp>
        <p:nvSpPr>
          <p:cNvPr id="169986" name="Rectangle 13"/>
          <p:cNvSpPr>
            <a:spLocks noGrp="1" noChangeArrowheads="1"/>
          </p:cNvSpPr>
          <p:nvPr>
            <p:ph idx="4294967295"/>
          </p:nvPr>
        </p:nvSpPr>
        <p:spPr>
          <a:xfrm>
            <a:off x="552450" y="1600200"/>
            <a:ext cx="8134350" cy="4525963"/>
          </a:xfrm>
          <a:prstGeom prst="rect">
            <a:avLst/>
          </a:prstGeom>
        </p:spPr>
        <p:txBody>
          <a:bodyPr/>
          <a:lstStyle/>
          <a:p>
            <a:pPr marL="457200" indent="-457200" eaLnBrk="1" fontAlgn="auto" hangingPunct="1">
              <a:spcBef>
                <a:spcPts val="600"/>
              </a:spcBef>
              <a:spcAft>
                <a:spcPts val="600"/>
              </a:spcAft>
              <a:buFont typeface="Arial" pitchFamily="34" charset="0"/>
              <a:buNone/>
              <a:defRPr/>
            </a:pPr>
            <a:r>
              <a:rPr lang="en-US" sz="2100" b="1" dirty="0" smtClean="0">
                <a:solidFill>
                  <a:srgbClr val="000000"/>
                </a:solidFill>
                <a:effectLst>
                  <a:outerShdw blurRad="38100" dist="38100" dir="2700000" algn="tl">
                    <a:srgbClr val="000000">
                      <a:alpha val="43137"/>
                    </a:srgbClr>
                  </a:outerShdw>
                </a:effectLst>
                <a:ea typeface="+mn-ea"/>
              </a:rPr>
              <a:t>Strategies to Create Safe Communities That Support Physical Activity</a:t>
            </a:r>
          </a:p>
          <a:p>
            <a:pPr marL="857250" lvl="1" indent="-457200" eaLnBrk="1" fontAlgn="auto" hangingPunct="1">
              <a:lnSpc>
                <a:spcPct val="90000"/>
              </a:lnSpc>
              <a:spcBef>
                <a:spcPts val="600"/>
              </a:spcBef>
              <a:spcAft>
                <a:spcPts val="600"/>
              </a:spcAft>
              <a:buFont typeface="+mj-lt"/>
              <a:buAutoNum type="arabicPeriod" startAt="16"/>
              <a:defRPr/>
            </a:pPr>
            <a:r>
              <a:rPr lang="en-US" sz="1800" dirty="0" smtClean="0">
                <a:solidFill>
                  <a:srgbClr val="000000"/>
                </a:solidFill>
                <a:ea typeface="+mn-ea"/>
              </a:rPr>
              <a:t>Improve access to outdoor recreational facilities</a:t>
            </a:r>
          </a:p>
          <a:p>
            <a:pPr marL="857250" lvl="1" indent="-457200" eaLnBrk="1" fontAlgn="auto" hangingPunct="1">
              <a:lnSpc>
                <a:spcPct val="90000"/>
              </a:lnSpc>
              <a:spcBef>
                <a:spcPts val="0"/>
              </a:spcBef>
              <a:spcAft>
                <a:spcPts val="600"/>
              </a:spcAft>
              <a:buFont typeface="+mj-lt"/>
              <a:buAutoNum type="arabicPeriod" startAt="16"/>
              <a:defRPr/>
            </a:pPr>
            <a:r>
              <a:rPr lang="en-US" sz="1800" dirty="0" smtClean="0">
                <a:solidFill>
                  <a:srgbClr val="000000"/>
                </a:solidFill>
                <a:ea typeface="+mn-ea"/>
              </a:rPr>
              <a:t>Enhance infrastructure supporting bicycling</a:t>
            </a:r>
          </a:p>
          <a:p>
            <a:pPr marL="857250" lvl="1" indent="-457200" eaLnBrk="1" fontAlgn="auto" hangingPunct="1">
              <a:lnSpc>
                <a:spcPct val="90000"/>
              </a:lnSpc>
              <a:spcBef>
                <a:spcPts val="0"/>
              </a:spcBef>
              <a:spcAft>
                <a:spcPts val="600"/>
              </a:spcAft>
              <a:buFont typeface="+mj-lt"/>
              <a:buAutoNum type="arabicPeriod" startAt="16"/>
              <a:defRPr/>
            </a:pPr>
            <a:r>
              <a:rPr lang="en-US" sz="1800" dirty="0" smtClean="0">
                <a:solidFill>
                  <a:srgbClr val="000000"/>
                </a:solidFill>
                <a:ea typeface="+mn-ea"/>
              </a:rPr>
              <a:t>Enhance infrastructure supporting walking</a:t>
            </a:r>
          </a:p>
          <a:p>
            <a:pPr marL="857250" lvl="1" indent="-457200" eaLnBrk="1" fontAlgn="auto" hangingPunct="1">
              <a:lnSpc>
                <a:spcPct val="90000"/>
              </a:lnSpc>
              <a:spcBef>
                <a:spcPts val="0"/>
              </a:spcBef>
              <a:spcAft>
                <a:spcPts val="600"/>
              </a:spcAft>
              <a:buFont typeface="+mj-lt"/>
              <a:buAutoNum type="arabicPeriod" startAt="16"/>
              <a:defRPr/>
            </a:pPr>
            <a:r>
              <a:rPr lang="en-US" sz="1800" dirty="0" smtClean="0">
                <a:solidFill>
                  <a:srgbClr val="000000"/>
                </a:solidFill>
                <a:ea typeface="+mn-ea"/>
              </a:rPr>
              <a:t>Support locating  schools in residential neighborhoods</a:t>
            </a:r>
          </a:p>
          <a:p>
            <a:pPr marL="857250" lvl="1" indent="-457200" eaLnBrk="1" fontAlgn="auto" hangingPunct="1">
              <a:lnSpc>
                <a:spcPct val="90000"/>
              </a:lnSpc>
              <a:spcBef>
                <a:spcPts val="0"/>
              </a:spcBef>
              <a:spcAft>
                <a:spcPts val="600"/>
              </a:spcAft>
              <a:buFont typeface="+mj-lt"/>
              <a:buAutoNum type="arabicPeriod" startAt="16"/>
              <a:defRPr/>
            </a:pPr>
            <a:r>
              <a:rPr lang="en-US" sz="1800" dirty="0" smtClean="0">
                <a:solidFill>
                  <a:srgbClr val="000000"/>
                </a:solidFill>
                <a:ea typeface="+mn-ea"/>
              </a:rPr>
              <a:t>Improve access to transportation</a:t>
            </a:r>
          </a:p>
          <a:p>
            <a:pPr marL="857250" lvl="1" indent="-457200" eaLnBrk="1" fontAlgn="auto" hangingPunct="1">
              <a:lnSpc>
                <a:spcPct val="90000"/>
              </a:lnSpc>
              <a:spcBef>
                <a:spcPts val="0"/>
              </a:spcBef>
              <a:spcAft>
                <a:spcPts val="600"/>
              </a:spcAft>
              <a:buFont typeface="+mj-lt"/>
              <a:buAutoNum type="arabicPeriod" startAt="16"/>
              <a:defRPr/>
            </a:pPr>
            <a:r>
              <a:rPr lang="en-US" sz="1800" dirty="0" smtClean="0">
                <a:solidFill>
                  <a:srgbClr val="000000"/>
                </a:solidFill>
                <a:ea typeface="+mn-ea"/>
              </a:rPr>
              <a:t>Zone for mixed-use development</a:t>
            </a:r>
          </a:p>
          <a:p>
            <a:pPr marL="857250" lvl="1" indent="-457200" eaLnBrk="1" fontAlgn="auto" hangingPunct="1">
              <a:lnSpc>
                <a:spcPct val="90000"/>
              </a:lnSpc>
              <a:spcBef>
                <a:spcPts val="0"/>
              </a:spcBef>
              <a:spcAft>
                <a:spcPts val="600"/>
              </a:spcAft>
              <a:buFont typeface="+mj-lt"/>
              <a:buAutoNum type="arabicPeriod" startAt="16"/>
              <a:defRPr/>
            </a:pPr>
            <a:r>
              <a:rPr lang="en-US" sz="1800" dirty="0" smtClean="0">
                <a:solidFill>
                  <a:srgbClr val="000000"/>
                </a:solidFill>
                <a:ea typeface="+mn-ea"/>
              </a:rPr>
              <a:t>Enhance personal safety where people are or could be physically active</a:t>
            </a:r>
          </a:p>
          <a:p>
            <a:pPr marL="857250" lvl="1" indent="-457200" eaLnBrk="1" fontAlgn="auto" hangingPunct="1">
              <a:lnSpc>
                <a:spcPct val="90000"/>
              </a:lnSpc>
              <a:spcBef>
                <a:spcPts val="0"/>
              </a:spcBef>
              <a:spcAft>
                <a:spcPts val="600"/>
              </a:spcAft>
              <a:buFont typeface="+mj-lt"/>
              <a:buAutoNum type="arabicPeriod" startAt="16"/>
              <a:defRPr/>
            </a:pPr>
            <a:r>
              <a:rPr lang="en-US" sz="1800" dirty="0" smtClean="0">
                <a:solidFill>
                  <a:srgbClr val="000000"/>
                </a:solidFill>
                <a:ea typeface="+mn-ea"/>
              </a:rPr>
              <a:t>Enhance traffic safety in areas where persons are or could be physically active</a:t>
            </a:r>
          </a:p>
          <a:p>
            <a:pPr marL="457200" indent="-457200" eaLnBrk="1" fontAlgn="auto" hangingPunct="1">
              <a:lnSpc>
                <a:spcPct val="90000"/>
              </a:lnSpc>
              <a:spcBef>
                <a:spcPts val="600"/>
              </a:spcBef>
              <a:spcAft>
                <a:spcPts val="600"/>
              </a:spcAft>
              <a:buFont typeface="Arial" pitchFamily="34" charset="0"/>
              <a:buNone/>
              <a:defRPr/>
            </a:pPr>
            <a:r>
              <a:rPr lang="en-US" sz="2100" b="1" dirty="0" smtClean="0">
                <a:solidFill>
                  <a:srgbClr val="000000"/>
                </a:solidFill>
                <a:effectLst>
                  <a:outerShdw blurRad="38100" dist="38100" dir="2700000" algn="tl">
                    <a:srgbClr val="000000">
                      <a:alpha val="43137"/>
                    </a:srgbClr>
                  </a:outerShdw>
                </a:effectLst>
                <a:ea typeface="+mn-ea"/>
              </a:rPr>
              <a:t>Strategy to Encourage Communities to Organize for Change</a:t>
            </a:r>
          </a:p>
          <a:p>
            <a:pPr marL="857250" lvl="1" indent="-457200" eaLnBrk="1" fontAlgn="auto" hangingPunct="1">
              <a:lnSpc>
                <a:spcPct val="90000"/>
              </a:lnSpc>
              <a:spcBef>
                <a:spcPts val="600"/>
              </a:spcBef>
              <a:spcAft>
                <a:spcPts val="600"/>
              </a:spcAft>
              <a:buFont typeface="+mj-lt"/>
              <a:buAutoNum type="arabicPeriod" startAt="24"/>
              <a:defRPr/>
            </a:pPr>
            <a:r>
              <a:rPr lang="en-US" sz="1800" dirty="0" smtClean="0">
                <a:solidFill>
                  <a:srgbClr val="000000"/>
                </a:solidFill>
                <a:ea typeface="+mn-ea"/>
              </a:rPr>
              <a:t>Participate in community coalitions or partnerships to address obesity</a:t>
            </a:r>
          </a:p>
          <a:p>
            <a:pPr marL="457200" indent="-457200" eaLnBrk="1" fontAlgn="auto" hangingPunct="1">
              <a:lnSpc>
                <a:spcPct val="90000"/>
              </a:lnSpc>
              <a:spcAft>
                <a:spcPts val="0"/>
              </a:spcAft>
              <a:buFont typeface="Arial" pitchFamily="34" charset="0"/>
              <a:buNone/>
              <a:defRPr/>
            </a:pPr>
            <a:endParaRPr lang="en-US" sz="1800" dirty="0" smtClean="0">
              <a:solidFill>
                <a:srgbClr val="000000"/>
              </a:solidFill>
              <a:ea typeface="+mn-ea"/>
            </a:endParaRPr>
          </a:p>
          <a:p>
            <a:pPr marL="457200" indent="-457200" eaLnBrk="1" fontAlgn="auto" hangingPunct="1">
              <a:lnSpc>
                <a:spcPct val="90000"/>
              </a:lnSpc>
              <a:spcAft>
                <a:spcPts val="0"/>
              </a:spcAft>
              <a:buFontTx/>
              <a:buNone/>
              <a:defRPr/>
            </a:pPr>
            <a:endParaRPr lang="en-US" sz="1800" dirty="0" smtClean="0">
              <a:solidFill>
                <a:srgbClr val="000000"/>
              </a:solidFill>
              <a:ea typeface="+mn-ea"/>
            </a:endParaRPr>
          </a:p>
          <a:p>
            <a:pPr marL="457200" indent="-457200" eaLnBrk="1" fontAlgn="auto" hangingPunct="1">
              <a:lnSpc>
                <a:spcPct val="90000"/>
              </a:lnSpc>
              <a:spcAft>
                <a:spcPts val="0"/>
              </a:spcAft>
              <a:buFont typeface="Arial" pitchFamily="34" charset="0"/>
              <a:buChar char="•"/>
              <a:defRPr/>
            </a:pPr>
            <a:endParaRPr lang="en-US" sz="1800" dirty="0" smtClean="0">
              <a:solidFill>
                <a:srgbClr val="000000"/>
              </a:solidFill>
              <a:ea typeface="+mn-ea"/>
            </a:endParaRPr>
          </a:p>
        </p:txBody>
      </p:sp>
    </p:spTree>
    <p:extLst>
      <p:ext uri="{BB962C8B-B14F-4D97-AF65-F5344CB8AC3E}">
        <p14:creationId xmlns:p14="http://schemas.microsoft.com/office/powerpoint/2010/main" val="208961478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Arial" charset="0"/>
                <a:ea typeface="ＭＳ Ｐゴシック" charset="0"/>
                <a:cs typeface="ＭＳ Ｐゴシック" charset="0"/>
              </a:rPr>
              <a:t>How can people prevent obesity?</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a:spcAft>
                <a:spcPct val="65000"/>
              </a:spcAft>
              <a:buClr>
                <a:srgbClr val="990033"/>
              </a:buClr>
              <a:buFont typeface="Wingdings" charset="0"/>
              <a:buChar char="Ø"/>
            </a:pPr>
            <a:r>
              <a:rPr lang="en-US" sz="3400" dirty="0" smtClean="0"/>
              <a:t>Reduce job stress</a:t>
            </a:r>
          </a:p>
          <a:p>
            <a:pPr>
              <a:spcAft>
                <a:spcPct val="65000"/>
              </a:spcAft>
              <a:buClr>
                <a:srgbClr val="990033"/>
              </a:buClr>
              <a:buFont typeface="Wingdings" charset="0"/>
              <a:buChar char="Ø"/>
            </a:pPr>
            <a:r>
              <a:rPr lang="en-US" sz="3400" dirty="0" smtClean="0"/>
              <a:t>Limit time spent commuting by car</a:t>
            </a:r>
          </a:p>
          <a:p>
            <a:pPr>
              <a:spcAft>
                <a:spcPct val="65000"/>
              </a:spcAft>
              <a:buClr>
                <a:srgbClr val="990033"/>
              </a:buClr>
              <a:buFont typeface="Wingdings" charset="0"/>
              <a:buChar char="Ø"/>
            </a:pPr>
            <a:r>
              <a:rPr lang="en-US" sz="3400" dirty="0" smtClean="0"/>
              <a:t>Get adequate sleep (6–9 h/night) </a:t>
            </a:r>
          </a:p>
          <a:p>
            <a:pPr>
              <a:spcAft>
                <a:spcPts val="963"/>
              </a:spcAft>
              <a:buClr>
                <a:srgbClr val="990033"/>
              </a:buClr>
              <a:buFont typeface="Wingdings" charset="0"/>
              <a:buChar char="Ø"/>
            </a:pPr>
            <a:r>
              <a:rPr lang="en-US" sz="3400" dirty="0" smtClean="0"/>
              <a:t>Review concurrent medications</a:t>
            </a:r>
          </a:p>
          <a:p>
            <a:pPr>
              <a:spcAft>
                <a:spcPct val="65000"/>
              </a:spcAft>
              <a:buClr>
                <a:srgbClr val="990033"/>
              </a:buClr>
              <a:buFont typeface="Wingdings" charset="0"/>
              <a:buChar char="Ø"/>
            </a:pPr>
            <a:r>
              <a:rPr lang="en-US" sz="3400" dirty="0"/>
              <a:t>Smoking cessation is a priority — even though it may lead to weight gain in 1</a:t>
            </a:r>
            <a:r>
              <a:rPr lang="en-US" sz="3400" baseline="30000" dirty="0"/>
              <a:t>st</a:t>
            </a:r>
            <a:r>
              <a:rPr lang="en-US" sz="3400" dirty="0"/>
              <a:t> year</a:t>
            </a:r>
          </a:p>
          <a:p>
            <a:pPr>
              <a:spcAft>
                <a:spcPct val="65000"/>
              </a:spcAft>
              <a:buClr>
                <a:srgbClr val="990033"/>
              </a:buClr>
              <a:buFont typeface="Wingdings" charset="0"/>
              <a:buChar char="Ø"/>
            </a:pPr>
            <a:r>
              <a:rPr lang="en-US" sz="3400" dirty="0" smtClean="0"/>
              <a:t>Read </a:t>
            </a:r>
            <a:r>
              <a:rPr lang="en-US" sz="3400" dirty="0"/>
              <a:t>food labels and eat smaller portions</a:t>
            </a:r>
          </a:p>
          <a:p>
            <a:pPr>
              <a:spcAft>
                <a:spcPct val="65000"/>
              </a:spcAft>
              <a:buClr>
                <a:srgbClr val="990033"/>
              </a:buClr>
              <a:buFont typeface="Wingdings" charset="0"/>
              <a:buChar char="Ø"/>
            </a:pPr>
            <a:r>
              <a:rPr lang="en-US" sz="3400" dirty="0"/>
              <a:t>Eat 5 servings fruits &amp; vegetables daily + fiber (25 g/d)</a:t>
            </a:r>
          </a:p>
          <a:p>
            <a:pPr>
              <a:spcAft>
                <a:spcPct val="65000"/>
              </a:spcAft>
              <a:buClr>
                <a:srgbClr val="990033"/>
              </a:buClr>
              <a:buFont typeface="Wingdings" charset="0"/>
              <a:buChar char="Ø"/>
            </a:pPr>
            <a:r>
              <a:rPr lang="en-US" sz="3400" dirty="0"/>
              <a:t>Exercise 45–60 minutes per day </a:t>
            </a:r>
          </a:p>
          <a:p>
            <a:pPr marL="457200" lvl="1" indent="0">
              <a:spcAft>
                <a:spcPct val="65000"/>
              </a:spcAft>
              <a:buClr>
                <a:srgbClr val="990033"/>
              </a:buClr>
              <a:buNone/>
            </a:pPr>
            <a:endParaRPr lang="en-US" sz="1800" b="1" dirty="0" smtClean="0"/>
          </a:p>
          <a:p>
            <a:endParaRPr lang="en-US" dirty="0"/>
          </a:p>
        </p:txBody>
      </p:sp>
    </p:spTree>
    <p:extLst>
      <p:ext uri="{BB962C8B-B14F-4D97-AF65-F5344CB8AC3E}">
        <p14:creationId xmlns:p14="http://schemas.microsoft.com/office/powerpoint/2010/main" val="762417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Arial" charset="0"/>
                <a:ea typeface="ＭＳ Ｐゴシック" charset="0"/>
                <a:cs typeface="ＭＳ Ｐゴシック" charset="0"/>
              </a:rPr>
              <a:t>How should clinicians counsel patients about their weight?</a:t>
            </a:r>
            <a:endParaRPr lang="en-US" sz="3200" dirty="0">
              <a:solidFill>
                <a:srgbClr val="FF0000"/>
              </a:solidFill>
            </a:endParaRPr>
          </a:p>
        </p:txBody>
      </p:sp>
      <p:sp>
        <p:nvSpPr>
          <p:cNvPr id="3" name="Content Placeholder 2"/>
          <p:cNvSpPr>
            <a:spLocks noGrp="1"/>
          </p:cNvSpPr>
          <p:nvPr>
            <p:ph idx="1"/>
          </p:nvPr>
        </p:nvSpPr>
        <p:spPr/>
        <p:txBody>
          <a:bodyPr/>
          <a:lstStyle/>
          <a:p>
            <a:pPr>
              <a:spcAft>
                <a:spcPts val="675"/>
              </a:spcAft>
              <a:buClr>
                <a:srgbClr val="990033"/>
              </a:buClr>
              <a:buFont typeface="Wingdings" charset="0"/>
              <a:buChar char="Ø"/>
            </a:pPr>
            <a:r>
              <a:rPr lang="en-US" sz="2800" dirty="0" smtClean="0"/>
              <a:t>Weight is a sensitive subject for many patients</a:t>
            </a:r>
          </a:p>
          <a:p>
            <a:pPr lvl="1">
              <a:spcAft>
                <a:spcPts val="675"/>
              </a:spcAft>
              <a:buClr>
                <a:srgbClr val="990033"/>
              </a:buClr>
              <a:buFont typeface="Wingdings" charset="0"/>
              <a:buChar char="q"/>
            </a:pPr>
            <a:r>
              <a:rPr lang="en-US" sz="2000" dirty="0" smtClean="0"/>
              <a:t>Say </a:t>
            </a:r>
            <a:r>
              <a:rPr lang="ja-JP" altLang="en-US" sz="2000" dirty="0" smtClean="0"/>
              <a:t>“</a:t>
            </a:r>
            <a:r>
              <a:rPr lang="en-US" sz="2000" dirty="0" smtClean="0"/>
              <a:t>weight</a:t>
            </a:r>
            <a:r>
              <a:rPr lang="ja-JP" altLang="en-US" sz="2000" dirty="0" smtClean="0"/>
              <a:t>”</a:t>
            </a:r>
            <a:r>
              <a:rPr lang="en-US" sz="2000" dirty="0" smtClean="0"/>
              <a:t> or </a:t>
            </a:r>
            <a:r>
              <a:rPr lang="ja-JP" altLang="en-US" sz="2000" dirty="0" smtClean="0"/>
              <a:t>“</a:t>
            </a:r>
            <a:r>
              <a:rPr lang="en-US" sz="2000" dirty="0" smtClean="0"/>
              <a:t>weight problem</a:t>
            </a:r>
            <a:r>
              <a:rPr lang="ja-JP" altLang="en-US" sz="2000" dirty="0" smtClean="0"/>
              <a:t>”</a:t>
            </a:r>
            <a:r>
              <a:rPr lang="en-US" sz="2000" dirty="0" smtClean="0"/>
              <a:t>, not </a:t>
            </a:r>
            <a:r>
              <a:rPr lang="ja-JP" altLang="en-US" sz="2000" dirty="0" smtClean="0"/>
              <a:t>“</a:t>
            </a:r>
            <a:r>
              <a:rPr lang="en-US" sz="2000" dirty="0" smtClean="0"/>
              <a:t>obesity</a:t>
            </a:r>
            <a:r>
              <a:rPr lang="ja-JP" altLang="en-US" sz="2000" dirty="0" smtClean="0"/>
              <a:t>”</a:t>
            </a:r>
            <a:endParaRPr lang="en-US" sz="2000" dirty="0" smtClean="0"/>
          </a:p>
          <a:p>
            <a:pPr lvl="1">
              <a:spcAft>
                <a:spcPts val="675"/>
              </a:spcAft>
              <a:buClr>
                <a:srgbClr val="990033"/>
              </a:buClr>
              <a:buFont typeface="Wingdings" charset="0"/>
              <a:buChar char="q"/>
            </a:pPr>
            <a:r>
              <a:rPr lang="en-US" sz="2000" dirty="0" smtClean="0"/>
              <a:t>Ask </a:t>
            </a:r>
            <a:r>
              <a:rPr lang="ja-JP" altLang="en-US" sz="2000" dirty="0" smtClean="0"/>
              <a:t>“</a:t>
            </a:r>
            <a:r>
              <a:rPr lang="en-US" sz="2000" dirty="0" smtClean="0"/>
              <a:t>Could we talk about your weight today?</a:t>
            </a:r>
            <a:r>
              <a:rPr lang="ja-JP" altLang="en-US" sz="2000" dirty="0" smtClean="0"/>
              <a:t>”</a:t>
            </a:r>
            <a:r>
              <a:rPr lang="en-US" sz="2000" dirty="0" smtClean="0"/>
              <a:t> </a:t>
            </a:r>
          </a:p>
          <a:p>
            <a:pPr lvl="1">
              <a:spcAft>
                <a:spcPts val="1275"/>
              </a:spcAft>
              <a:buClr>
                <a:srgbClr val="990033"/>
              </a:buClr>
              <a:buFont typeface="Wingdings" charset="0"/>
              <a:buChar char="q"/>
            </a:pPr>
            <a:r>
              <a:rPr lang="en-US" sz="2000" dirty="0" smtClean="0"/>
              <a:t>Let patients discuss their concerns</a:t>
            </a:r>
          </a:p>
          <a:p>
            <a:pPr>
              <a:spcAft>
                <a:spcPts val="675"/>
              </a:spcAft>
              <a:buClr>
                <a:srgbClr val="990033"/>
              </a:buClr>
              <a:buFont typeface="Wingdings" charset="0"/>
              <a:buChar char="Ø"/>
            </a:pPr>
            <a:r>
              <a:rPr lang="en-US" sz="2800" dirty="0" smtClean="0"/>
              <a:t>5-10% weight loss improves comorbid conditions</a:t>
            </a:r>
          </a:p>
          <a:p>
            <a:pPr lvl="1">
              <a:spcAft>
                <a:spcPts val="1875"/>
              </a:spcAft>
              <a:buClr>
                <a:srgbClr val="990033"/>
              </a:buClr>
              <a:buFont typeface="Wingdings" charset="0"/>
              <a:buChar char="q"/>
            </a:pPr>
            <a:r>
              <a:rPr lang="en-US" sz="2000" dirty="0" smtClean="0"/>
              <a:t>Patients often think must be ≥25% to be successful</a:t>
            </a:r>
          </a:p>
        </p:txBody>
      </p:sp>
    </p:spTree>
    <p:extLst>
      <p:ext uri="{BB962C8B-B14F-4D97-AF65-F5344CB8AC3E}">
        <p14:creationId xmlns:p14="http://schemas.microsoft.com/office/powerpoint/2010/main" val="409991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latin typeface="Arial" charset="0"/>
                <a:ea typeface="ＭＳ Ｐゴシック" charset="0"/>
                <a:cs typeface="ＭＳ Ｐゴシック" charset="0"/>
              </a:rPr>
              <a:t>How should clinicians counsel patients about their weight?</a:t>
            </a:r>
            <a:endParaRPr lang="en-US" sz="3200" dirty="0"/>
          </a:p>
        </p:txBody>
      </p:sp>
      <p:sp>
        <p:nvSpPr>
          <p:cNvPr id="3" name="Content Placeholder 2"/>
          <p:cNvSpPr>
            <a:spLocks noGrp="1"/>
          </p:cNvSpPr>
          <p:nvPr>
            <p:ph idx="1"/>
          </p:nvPr>
        </p:nvSpPr>
        <p:spPr/>
        <p:txBody>
          <a:bodyPr>
            <a:normAutofit lnSpcReduction="10000"/>
          </a:bodyPr>
          <a:lstStyle/>
          <a:p>
            <a:pPr>
              <a:spcAft>
                <a:spcPts val="1875"/>
              </a:spcAft>
              <a:buFont typeface="Wingdings" charset="0"/>
              <a:buChar char="Ø"/>
            </a:pPr>
            <a:r>
              <a:rPr lang="en-US" dirty="0" smtClean="0">
                <a:latin typeface="Arial" charset="0"/>
                <a:ea typeface="ＭＳ Ｐゴシック" charset="0"/>
                <a:cs typeface="ＭＳ Ｐゴシック" charset="0"/>
              </a:rPr>
              <a:t>Try the 5A approach</a:t>
            </a:r>
          </a:p>
          <a:p>
            <a:pPr marL="800100" lvl="1" indent="-342900">
              <a:spcAft>
                <a:spcPts val="1275"/>
              </a:spcAft>
              <a:buFont typeface="Wingdings" charset="0"/>
              <a:buChar char="q"/>
            </a:pPr>
            <a:r>
              <a:rPr lang="en-US" dirty="0" smtClean="0">
                <a:latin typeface="Arial" charset="0"/>
                <a:ea typeface="ＭＳ Ｐゴシック" charset="0"/>
              </a:rPr>
              <a:t>Assess (assess weight and risk factors)</a:t>
            </a:r>
          </a:p>
          <a:p>
            <a:pPr marL="800100" lvl="1" indent="-342900">
              <a:spcAft>
                <a:spcPts val="1275"/>
              </a:spcAft>
              <a:buFont typeface="Wingdings" charset="0"/>
              <a:buChar char="q"/>
            </a:pPr>
            <a:r>
              <a:rPr lang="en-US" dirty="0" smtClean="0">
                <a:latin typeface="Arial" charset="0"/>
                <a:ea typeface="ＭＳ Ｐゴシック" charset="0"/>
              </a:rPr>
              <a:t>Advise (advise weight loss, personalize the recommendation to the patient)</a:t>
            </a:r>
          </a:p>
          <a:p>
            <a:pPr marL="800100" lvl="1" indent="-342900">
              <a:spcAft>
                <a:spcPts val="1275"/>
              </a:spcAft>
              <a:buFont typeface="Wingdings" charset="0"/>
              <a:buChar char="q"/>
            </a:pPr>
            <a:r>
              <a:rPr lang="en-US" dirty="0" smtClean="0">
                <a:latin typeface="Arial" charset="0"/>
                <a:ea typeface="ＭＳ Ｐゴシック" charset="0"/>
              </a:rPr>
              <a:t>Agree (agree on a target for behavior change)</a:t>
            </a:r>
          </a:p>
          <a:p>
            <a:pPr marL="800100" lvl="1" indent="-342900">
              <a:spcAft>
                <a:spcPts val="1275"/>
              </a:spcAft>
              <a:buFont typeface="Wingdings" charset="0"/>
              <a:buChar char="q"/>
            </a:pPr>
            <a:r>
              <a:rPr lang="en-US" dirty="0" smtClean="0">
                <a:latin typeface="Arial" charset="0"/>
                <a:ea typeface="ＭＳ Ｐゴシック" charset="0"/>
              </a:rPr>
              <a:t>Assist (assist with a referral)</a:t>
            </a:r>
          </a:p>
          <a:p>
            <a:pPr marL="800100" lvl="1" indent="-342900">
              <a:spcAft>
                <a:spcPts val="1275"/>
              </a:spcAft>
              <a:buFont typeface="Wingdings" charset="0"/>
              <a:buChar char="q"/>
            </a:pPr>
            <a:r>
              <a:rPr lang="en-US" dirty="0" smtClean="0">
                <a:latin typeface="Arial" charset="0"/>
                <a:ea typeface="ＭＳ Ｐゴシック" charset="0"/>
              </a:rPr>
              <a:t>Arrange (arrange follow-up)</a:t>
            </a:r>
          </a:p>
          <a:p>
            <a:endParaRPr lang="en-US" dirty="0"/>
          </a:p>
        </p:txBody>
      </p:sp>
    </p:spTree>
    <p:extLst>
      <p:ext uri="{BB962C8B-B14F-4D97-AF65-F5344CB8AC3E}">
        <p14:creationId xmlns:p14="http://schemas.microsoft.com/office/powerpoint/2010/main" val="3195466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Arial" charset="0"/>
                <a:ea typeface="ＭＳ Ｐゴシック" charset="0"/>
                <a:cs typeface="ＭＳ Ｐゴシック" charset="0"/>
              </a:rPr>
              <a:t>BMI value may be misleading in terms of health risk?</a:t>
            </a:r>
            <a:endParaRPr lang="en-US" sz="3200" dirty="0">
              <a:solidFill>
                <a:srgbClr val="FF0000"/>
              </a:solidFill>
            </a:endParaRPr>
          </a:p>
        </p:txBody>
      </p:sp>
      <p:sp>
        <p:nvSpPr>
          <p:cNvPr id="3" name="Content Placeholder 2"/>
          <p:cNvSpPr>
            <a:spLocks noGrp="1"/>
          </p:cNvSpPr>
          <p:nvPr>
            <p:ph idx="1"/>
          </p:nvPr>
        </p:nvSpPr>
        <p:spPr>
          <a:xfrm>
            <a:off x="457200" y="1451745"/>
            <a:ext cx="8229600" cy="4525963"/>
          </a:xfrm>
        </p:spPr>
        <p:txBody>
          <a:bodyPr>
            <a:noAutofit/>
          </a:bodyPr>
          <a:lstStyle/>
          <a:p>
            <a:pPr>
              <a:spcAft>
                <a:spcPts val="600"/>
              </a:spcAft>
              <a:buClr>
                <a:srgbClr val="990033"/>
              </a:buClr>
              <a:buFont typeface="Wingdings" charset="0"/>
              <a:buChar char="Ø"/>
            </a:pPr>
            <a:r>
              <a:rPr lang="en-US" sz="2000" dirty="0" smtClean="0"/>
              <a:t>East and South Asians</a:t>
            </a:r>
          </a:p>
          <a:p>
            <a:pPr lvl="1">
              <a:spcAft>
                <a:spcPts val="600"/>
              </a:spcAft>
              <a:buClr>
                <a:srgbClr val="990033"/>
              </a:buClr>
              <a:buFont typeface="Wingdings" charset="0"/>
              <a:buChar char="q"/>
            </a:pPr>
            <a:r>
              <a:rPr lang="en-US" sz="2000" dirty="0" smtClean="0"/>
              <a:t>Increased diabetes risk at BMI=23 kg/m2</a:t>
            </a:r>
          </a:p>
          <a:p>
            <a:pPr>
              <a:spcAft>
                <a:spcPts val="600"/>
              </a:spcAft>
              <a:buClr>
                <a:srgbClr val="990033"/>
              </a:buClr>
              <a:buFont typeface="Wingdings" charset="0"/>
              <a:buChar char="Ø"/>
            </a:pPr>
            <a:r>
              <a:rPr lang="en-US" sz="2000" dirty="0" smtClean="0"/>
              <a:t>Asia-Oceania criteria different than U.S. </a:t>
            </a:r>
          </a:p>
          <a:p>
            <a:pPr lvl="1">
              <a:spcAft>
                <a:spcPts val="600"/>
              </a:spcAft>
              <a:buClr>
                <a:srgbClr val="990033"/>
              </a:buClr>
              <a:buFont typeface="Wingdings" charset="0"/>
              <a:buChar char="q"/>
            </a:pPr>
            <a:r>
              <a:rPr lang="en-US" sz="2000" dirty="0" smtClean="0"/>
              <a:t>Overweight 23.0–24.9 kg/m2; obese ≥25.0 kg/m2</a:t>
            </a:r>
          </a:p>
          <a:p>
            <a:pPr>
              <a:spcAft>
                <a:spcPts val="600"/>
              </a:spcAft>
              <a:buClr>
                <a:srgbClr val="990033"/>
              </a:buClr>
              <a:buFont typeface="Wingdings" charset="0"/>
              <a:buChar char="Ø"/>
            </a:pPr>
            <a:r>
              <a:rPr lang="en-US" sz="2000" dirty="0" smtClean="0"/>
              <a:t>African Americans </a:t>
            </a:r>
          </a:p>
          <a:p>
            <a:pPr lvl="1">
              <a:spcAft>
                <a:spcPts val="600"/>
              </a:spcAft>
              <a:buClr>
                <a:srgbClr val="990033"/>
              </a:buClr>
              <a:buFont typeface="Wingdings" charset="0"/>
              <a:buChar char="q"/>
            </a:pPr>
            <a:r>
              <a:rPr lang="en-US" sz="2000" dirty="0" smtClean="0"/>
              <a:t>Disease risk may be lower than whites at same BMI</a:t>
            </a:r>
          </a:p>
          <a:p>
            <a:pPr>
              <a:spcAft>
                <a:spcPts val="600"/>
              </a:spcAft>
              <a:buClr>
                <a:srgbClr val="990033"/>
              </a:buClr>
              <a:buFont typeface="Wingdings" charset="0"/>
              <a:buChar char="Ø"/>
            </a:pPr>
            <a:r>
              <a:rPr lang="en-US" sz="2000" dirty="0" smtClean="0"/>
              <a:t>Women</a:t>
            </a:r>
          </a:p>
          <a:p>
            <a:pPr lvl="1">
              <a:spcAft>
                <a:spcPts val="600"/>
              </a:spcAft>
              <a:buClr>
                <a:srgbClr val="990033"/>
              </a:buClr>
              <a:buFont typeface="Wingdings" charset="0"/>
              <a:buChar char="q"/>
            </a:pPr>
            <a:r>
              <a:rPr lang="en-US" sz="2000" dirty="0" smtClean="0"/>
              <a:t>≈12% higher body fat than men</a:t>
            </a:r>
          </a:p>
          <a:p>
            <a:pPr>
              <a:spcAft>
                <a:spcPts val="600"/>
              </a:spcAft>
              <a:buClr>
                <a:srgbClr val="990033"/>
              </a:buClr>
              <a:buFont typeface="Wingdings" charset="0"/>
              <a:buChar char="Ø"/>
            </a:pPr>
            <a:r>
              <a:rPr lang="en-US" sz="2000" dirty="0" smtClean="0"/>
              <a:t>Older persons</a:t>
            </a:r>
          </a:p>
          <a:p>
            <a:pPr lvl="1">
              <a:spcAft>
                <a:spcPts val="600"/>
              </a:spcAft>
              <a:buClr>
                <a:srgbClr val="990033"/>
              </a:buClr>
              <a:buFont typeface="Wingdings" charset="0"/>
              <a:buChar char="q"/>
            </a:pPr>
            <a:r>
              <a:rPr lang="en-US" sz="2000" dirty="0" smtClean="0"/>
              <a:t>Lost muscle mass ups risk for obesity-associated conditions</a:t>
            </a:r>
          </a:p>
          <a:p>
            <a:pPr>
              <a:spcAft>
                <a:spcPts val="600"/>
              </a:spcAft>
              <a:buClr>
                <a:srgbClr val="990033"/>
              </a:buClr>
              <a:buFont typeface="Wingdings" charset="0"/>
              <a:buChar char="Ø"/>
            </a:pPr>
            <a:r>
              <a:rPr lang="en-US" sz="2000" dirty="0" smtClean="0"/>
              <a:t>Elite athletes</a:t>
            </a:r>
          </a:p>
          <a:p>
            <a:pPr lvl="1">
              <a:spcAft>
                <a:spcPts val="600"/>
              </a:spcAft>
              <a:buClr>
                <a:srgbClr val="990033"/>
              </a:buClr>
              <a:buFont typeface="Wingdings" charset="0"/>
              <a:buChar char="q"/>
            </a:pPr>
            <a:r>
              <a:rPr lang="en-US" sz="2000" dirty="0" smtClean="0"/>
              <a:t>Elevated weight may be due to increased lean mass</a:t>
            </a:r>
          </a:p>
          <a:p>
            <a:endParaRPr lang="en-US" sz="2000" dirty="0"/>
          </a:p>
        </p:txBody>
      </p:sp>
    </p:spTree>
    <p:extLst>
      <p:ext uri="{BB962C8B-B14F-4D97-AF65-F5344CB8AC3E}">
        <p14:creationId xmlns:p14="http://schemas.microsoft.com/office/powerpoint/2010/main" val="930450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Arial" charset="0"/>
                <a:ea typeface="ＭＳ Ｐゴシック" charset="0"/>
                <a:cs typeface="ＭＳ Ｐゴシック" charset="0"/>
              </a:rPr>
              <a:t>How can clinicians assess readiness for weight loss?</a:t>
            </a:r>
            <a:endParaRPr lang="en-US" sz="32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spcAft>
                <a:spcPts val="1200"/>
              </a:spcAft>
              <a:buClr>
                <a:srgbClr val="990033"/>
              </a:buClr>
              <a:buFont typeface="Wingdings" charset="0"/>
              <a:buChar char="Ø"/>
            </a:pPr>
            <a:endParaRPr lang="en-US" b="1" dirty="0" smtClean="0"/>
          </a:p>
          <a:p>
            <a:pPr>
              <a:spcAft>
                <a:spcPts val="1200"/>
              </a:spcAft>
              <a:buClr>
                <a:srgbClr val="990033"/>
              </a:buClr>
              <a:buFont typeface="Wingdings" charset="0"/>
              <a:buChar char="Ø"/>
            </a:pPr>
            <a:r>
              <a:rPr lang="en-US" dirty="0" smtClean="0"/>
              <a:t>Practical approach</a:t>
            </a:r>
          </a:p>
          <a:p>
            <a:pPr lvl="1">
              <a:spcAft>
                <a:spcPts val="2400"/>
              </a:spcAft>
              <a:buClr>
                <a:srgbClr val="990033"/>
              </a:buClr>
              <a:buFont typeface="Wingdings" charset="0"/>
              <a:buChar char="q"/>
            </a:pPr>
            <a:r>
              <a:rPr lang="en-US" sz="2200" dirty="0" smtClean="0"/>
              <a:t>Patient monitors food intake + physical activity for ≥1 week</a:t>
            </a:r>
          </a:p>
          <a:p>
            <a:pPr>
              <a:spcAft>
                <a:spcPts val="1200"/>
              </a:spcAft>
              <a:buClr>
                <a:srgbClr val="990033"/>
              </a:buClr>
              <a:buFont typeface="Wingdings" charset="0"/>
              <a:buChar char="Ø"/>
            </a:pPr>
            <a:r>
              <a:rPr lang="en-US" dirty="0" smtClean="0"/>
              <a:t>Consensus: patients should be</a:t>
            </a:r>
          </a:p>
          <a:p>
            <a:pPr lvl="1">
              <a:spcAft>
                <a:spcPts val="1200"/>
              </a:spcAft>
              <a:buClr>
                <a:srgbClr val="990033"/>
              </a:buClr>
              <a:buFont typeface="Wingdings" charset="0"/>
              <a:buChar char="q"/>
            </a:pPr>
            <a:r>
              <a:rPr lang="en-US" sz="2200" dirty="0" smtClean="0"/>
              <a:t>Committed to monitoring food intake </a:t>
            </a:r>
          </a:p>
          <a:p>
            <a:pPr lvl="1">
              <a:spcAft>
                <a:spcPts val="1200"/>
              </a:spcAft>
              <a:buClr>
                <a:srgbClr val="990033"/>
              </a:buClr>
              <a:buFont typeface="Wingdings" charset="0"/>
              <a:buChar char="q"/>
            </a:pPr>
            <a:r>
              <a:rPr lang="en-US" sz="2200" dirty="0" smtClean="0"/>
              <a:t>Committed to physical activity</a:t>
            </a:r>
          </a:p>
          <a:p>
            <a:pPr lvl="1">
              <a:spcAft>
                <a:spcPts val="1200"/>
              </a:spcAft>
              <a:buClr>
                <a:srgbClr val="990033"/>
              </a:buClr>
              <a:buFont typeface="Wingdings" charset="0"/>
              <a:buChar char="q"/>
            </a:pPr>
            <a:r>
              <a:rPr lang="en-US" sz="2200" dirty="0" smtClean="0"/>
              <a:t>Be free of untreated major depression</a:t>
            </a:r>
          </a:p>
          <a:p>
            <a:pPr lvl="1">
              <a:spcAft>
                <a:spcPts val="1200"/>
              </a:spcAft>
              <a:buClr>
                <a:srgbClr val="990033"/>
              </a:buClr>
              <a:buFont typeface="Wingdings" charset="0"/>
              <a:buChar char="q"/>
            </a:pPr>
            <a:r>
              <a:rPr lang="en-US" sz="2200" dirty="0" smtClean="0"/>
              <a:t>Not in the middle of a major life event</a:t>
            </a:r>
          </a:p>
          <a:p>
            <a:endParaRPr lang="en-US" dirty="0"/>
          </a:p>
        </p:txBody>
      </p:sp>
      <p:sp>
        <p:nvSpPr>
          <p:cNvPr id="4" name="Text Placeholder 2"/>
          <p:cNvSpPr txBox="1">
            <a:spLocks/>
          </p:cNvSpPr>
          <p:nvPr/>
        </p:nvSpPr>
        <p:spPr>
          <a:xfrm>
            <a:off x="457200" y="1637269"/>
            <a:ext cx="7467600" cy="4572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buFont typeface="Wingdings" charset="0"/>
              <a:buChar char="Ø"/>
            </a:pPr>
            <a:r>
              <a:rPr lang="en-US" dirty="0" smtClean="0">
                <a:ea typeface="ＭＳ Ｐゴシック" charset="0"/>
                <a:cs typeface="ＭＳ Ｐゴシック" charset="0"/>
              </a:rPr>
              <a:t>Little evidence exists to guide clinicians</a:t>
            </a:r>
            <a:endParaRPr lang="en-US" sz="1800" dirty="0">
              <a:ea typeface="ＭＳ Ｐゴシック" charset="0"/>
              <a:cs typeface="ＭＳ Ｐゴシック" charset="0"/>
            </a:endParaRPr>
          </a:p>
        </p:txBody>
      </p:sp>
    </p:spTree>
    <p:extLst>
      <p:ext uri="{BB962C8B-B14F-4D97-AF65-F5344CB8AC3E}">
        <p14:creationId xmlns:p14="http://schemas.microsoft.com/office/powerpoint/2010/main" val="229410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4044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Arial" charset="0"/>
                <a:ea typeface="ＭＳ Ｐゴシック" charset="0"/>
                <a:cs typeface="ＭＳ Ｐゴシック" charset="0"/>
              </a:rPr>
              <a:t>What dietary strategies are used in lifestyle modification?</a:t>
            </a:r>
            <a:endParaRPr lang="en-US" sz="3200" dirty="0">
              <a:solidFill>
                <a:srgbClr val="FF0000"/>
              </a:solidFill>
            </a:endParaRPr>
          </a:p>
        </p:txBody>
      </p:sp>
      <p:sp>
        <p:nvSpPr>
          <p:cNvPr id="3" name="Content Placeholder 2"/>
          <p:cNvSpPr>
            <a:spLocks noGrp="1"/>
          </p:cNvSpPr>
          <p:nvPr>
            <p:ph idx="1"/>
          </p:nvPr>
        </p:nvSpPr>
        <p:spPr/>
        <p:txBody>
          <a:bodyPr>
            <a:normAutofit lnSpcReduction="10000"/>
          </a:bodyPr>
          <a:lstStyle/>
          <a:p>
            <a:pPr>
              <a:spcAft>
                <a:spcPts val="1275"/>
              </a:spcAft>
              <a:buFont typeface="Wingdings" charset="0"/>
              <a:buChar char="Ø"/>
            </a:pPr>
            <a:r>
              <a:rPr lang="en-US" sz="2800" dirty="0" smtClean="0">
                <a:ea typeface="ＭＳ Ｐゴシック" charset="0"/>
                <a:cs typeface="ＭＳ Ｐゴシック" charset="0"/>
              </a:rPr>
              <a:t>Calorie restriction </a:t>
            </a:r>
          </a:p>
          <a:p>
            <a:pPr lvl="1">
              <a:spcAft>
                <a:spcPts val="1275"/>
              </a:spcAft>
              <a:buFont typeface="Wingdings" charset="0"/>
              <a:buChar char="q"/>
            </a:pPr>
            <a:r>
              <a:rPr lang="en-US" sz="1800" dirty="0" smtClean="0">
                <a:ea typeface="ＭＳ Ｐゴシック" charset="0"/>
              </a:rPr>
              <a:t>Easier to reduce food intake by 500-1000 kcal/d than increase energy expenditure by equivalent amount</a:t>
            </a:r>
          </a:p>
          <a:p>
            <a:pPr lvl="1">
              <a:spcAft>
                <a:spcPts val="1275"/>
              </a:spcAft>
              <a:buFont typeface="Wingdings" charset="0"/>
              <a:buChar char="q"/>
            </a:pPr>
            <a:r>
              <a:rPr lang="en-US" sz="1800" dirty="0" smtClean="0">
                <a:ea typeface="ＭＳ Ｐゴシック" charset="0"/>
              </a:rPr>
              <a:t>More weight loss via diet changes than physical activity</a:t>
            </a:r>
          </a:p>
          <a:p>
            <a:pPr lvl="1">
              <a:spcAft>
                <a:spcPts val="1275"/>
              </a:spcAft>
              <a:buFont typeface="Wingdings" charset="0"/>
              <a:buChar char="q"/>
            </a:pPr>
            <a:r>
              <a:rPr lang="en-US" sz="1800" dirty="0" smtClean="0">
                <a:ea typeface="ＭＳ Ｐゴシック" charset="0"/>
              </a:rPr>
              <a:t>Main diet types: low-fat, low-carb, meal-replacement diets</a:t>
            </a:r>
          </a:p>
          <a:p>
            <a:pPr lvl="1">
              <a:spcAft>
                <a:spcPts val="1275"/>
              </a:spcAft>
              <a:buFont typeface="Wingdings" charset="0"/>
              <a:buChar char="q"/>
            </a:pPr>
            <a:r>
              <a:rPr lang="en-US" sz="1800" dirty="0" smtClean="0">
                <a:ea typeface="ＭＳ Ｐゴシック" charset="0"/>
              </a:rPr>
              <a:t>Very-low-calorie diets not recommended</a:t>
            </a:r>
          </a:p>
          <a:p>
            <a:pPr>
              <a:spcAft>
                <a:spcPts val="1275"/>
              </a:spcAft>
              <a:buClr>
                <a:srgbClr val="990033"/>
              </a:buClr>
              <a:buFont typeface="Wingdings" charset="0"/>
              <a:buChar char="Ø"/>
            </a:pPr>
            <a:r>
              <a:rPr lang="en-US" sz="2800" dirty="0" smtClean="0"/>
              <a:t>Physical activity</a:t>
            </a:r>
          </a:p>
          <a:p>
            <a:pPr lvl="1">
              <a:spcAft>
                <a:spcPts val="1275"/>
              </a:spcAft>
              <a:buClr>
                <a:srgbClr val="990033"/>
              </a:buClr>
              <a:buFont typeface="Wingdings" charset="0"/>
              <a:buChar char="q"/>
            </a:pPr>
            <a:r>
              <a:rPr lang="en-US" sz="1800" dirty="0" smtClean="0"/>
              <a:t>Important component of weight management </a:t>
            </a:r>
          </a:p>
          <a:p>
            <a:pPr lvl="1">
              <a:spcAft>
                <a:spcPts val="1275"/>
              </a:spcAft>
              <a:buClr>
                <a:srgbClr val="990033"/>
              </a:buClr>
              <a:buFont typeface="Wingdings" charset="0"/>
              <a:buChar char="q"/>
            </a:pPr>
            <a:r>
              <a:rPr lang="en-US" sz="1800" dirty="0" smtClean="0"/>
              <a:t>Particularly important in maintaining weight loss in adults </a:t>
            </a:r>
          </a:p>
          <a:p>
            <a:endParaRPr lang="en-US" dirty="0"/>
          </a:p>
        </p:txBody>
      </p:sp>
    </p:spTree>
    <p:extLst>
      <p:ext uri="{BB962C8B-B14F-4D97-AF65-F5344CB8AC3E}">
        <p14:creationId xmlns:p14="http://schemas.microsoft.com/office/powerpoint/2010/main" val="4117780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Arial" charset="0"/>
                <a:ea typeface="ＭＳ Ｐゴシック" charset="0"/>
                <a:cs typeface="ＭＳ Ｐゴシック" charset="0"/>
              </a:rPr>
              <a:t>Which diet is best for long-term weight loss?</a:t>
            </a:r>
            <a:endParaRPr lang="en-US" sz="32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344488" lvl="1" indent="-344488">
              <a:spcAft>
                <a:spcPts val="963"/>
              </a:spcAft>
              <a:buFont typeface="Wingdings" charset="0"/>
              <a:buChar char="Ø"/>
            </a:pPr>
            <a:r>
              <a:rPr lang="en-US" sz="3000" dirty="0" smtClean="0">
                <a:ea typeface="ＭＳ Ｐゴシック" charset="0"/>
              </a:rPr>
              <a:t>Any calorie reduction diet leads to weight loss</a:t>
            </a:r>
          </a:p>
          <a:p>
            <a:pPr marL="744538" lvl="2" indent="-344488">
              <a:spcAft>
                <a:spcPts val="963"/>
              </a:spcAft>
              <a:buFont typeface="Wingdings" charset="0"/>
              <a:buChar char="q"/>
            </a:pPr>
            <a:r>
              <a:rPr lang="en-US" sz="2200" dirty="0" smtClean="0">
                <a:ea typeface="ＭＳ Ｐゴシック" charset="0"/>
              </a:rPr>
              <a:t>No matter the macronutrient content of given diet</a:t>
            </a:r>
          </a:p>
          <a:p>
            <a:pPr marL="744538" lvl="2" indent="-344488">
              <a:spcAft>
                <a:spcPts val="963"/>
              </a:spcAft>
              <a:buFont typeface="Wingdings" charset="0"/>
              <a:buChar char="q"/>
            </a:pPr>
            <a:r>
              <a:rPr lang="en-US" sz="2200" dirty="0" smtClean="0">
                <a:ea typeface="ＭＳ Ｐゴシック" charset="0"/>
              </a:rPr>
              <a:t>Higher protein diets </a:t>
            </a:r>
            <a:r>
              <a:rPr lang="en-US" sz="2200" dirty="0" err="1" smtClean="0">
                <a:ea typeface="ＭＳ Ｐゴシック" charset="0"/>
              </a:rPr>
              <a:t>vs</a:t>
            </a:r>
            <a:r>
              <a:rPr lang="en-US" sz="2200" dirty="0" smtClean="0">
                <a:ea typeface="ＭＳ Ｐゴシック" charset="0"/>
              </a:rPr>
              <a:t> lower fat diets: similar weight loss</a:t>
            </a:r>
          </a:p>
          <a:p>
            <a:pPr marL="744538" lvl="2" indent="-344488">
              <a:spcAft>
                <a:spcPts val="963"/>
              </a:spcAft>
              <a:buFont typeface="Wingdings" charset="0"/>
              <a:buChar char="q"/>
            </a:pPr>
            <a:r>
              <a:rPr lang="en-US" sz="2200" dirty="0" smtClean="0">
                <a:ea typeface="ＭＳ Ｐゴシック" charset="0"/>
              </a:rPr>
              <a:t>Having good support aids sustained weight loss</a:t>
            </a:r>
          </a:p>
          <a:p>
            <a:pPr>
              <a:spcAft>
                <a:spcPts val="963"/>
              </a:spcAft>
              <a:buClr>
                <a:srgbClr val="990033"/>
              </a:buClr>
              <a:buFont typeface="Wingdings" charset="0"/>
              <a:buChar char="Ø"/>
            </a:pPr>
            <a:r>
              <a:rPr lang="en-US" sz="3000" dirty="0" smtClean="0"/>
              <a:t>Calorie-deficit diet following federal dietary guidelines</a:t>
            </a:r>
          </a:p>
          <a:p>
            <a:pPr lvl="1">
              <a:spcAft>
                <a:spcPts val="963"/>
              </a:spcAft>
              <a:buClr>
                <a:srgbClr val="990033"/>
              </a:buClr>
              <a:buFont typeface="Wingdings" charset="0"/>
              <a:buChar char="q"/>
            </a:pPr>
            <a:r>
              <a:rPr lang="en-US" sz="2200" dirty="0" smtClean="0"/>
              <a:t>Initial choice for most patients</a:t>
            </a:r>
          </a:p>
          <a:p>
            <a:pPr lvl="1">
              <a:spcAft>
                <a:spcPts val="963"/>
              </a:spcAft>
              <a:buClr>
                <a:srgbClr val="990033"/>
              </a:buClr>
              <a:buFont typeface="Wingdings" charset="0"/>
              <a:buChar char="q"/>
            </a:pPr>
            <a:r>
              <a:rPr lang="en-US" sz="2200" dirty="0" smtClean="0"/>
              <a:t>50–60% of calories from complex carbohydrate</a:t>
            </a:r>
          </a:p>
          <a:p>
            <a:pPr lvl="1">
              <a:spcAft>
                <a:spcPts val="963"/>
              </a:spcAft>
              <a:buClr>
                <a:srgbClr val="990033"/>
              </a:buClr>
              <a:buFont typeface="Wingdings" charset="0"/>
              <a:buChar char="q"/>
            </a:pPr>
            <a:r>
              <a:rPr lang="en-US" sz="2200" dirty="0" smtClean="0"/>
              <a:t>Emphasis on </a:t>
            </a:r>
            <a:r>
              <a:rPr lang="ja-JP" altLang="en-US" sz="2200" dirty="0" smtClean="0"/>
              <a:t>“</a:t>
            </a:r>
            <a:r>
              <a:rPr lang="en-US" sz="2200" dirty="0" smtClean="0"/>
              <a:t>healthy</a:t>
            </a:r>
            <a:r>
              <a:rPr lang="ja-JP" altLang="en-US" sz="2200" dirty="0" smtClean="0"/>
              <a:t>”</a:t>
            </a:r>
            <a:r>
              <a:rPr lang="en-US" sz="2200" dirty="0" smtClean="0"/>
              <a:t> foods (vegetables, nuts, fish)</a:t>
            </a:r>
          </a:p>
          <a:p>
            <a:endParaRPr lang="en-US" dirty="0"/>
          </a:p>
        </p:txBody>
      </p:sp>
    </p:spTree>
    <p:extLst>
      <p:ext uri="{BB962C8B-B14F-4D97-AF65-F5344CB8AC3E}">
        <p14:creationId xmlns:p14="http://schemas.microsoft.com/office/powerpoint/2010/main" val="1334582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mn-lt"/>
                <a:ea typeface="ＭＳ Ｐゴシック" charset="0"/>
                <a:cs typeface="ＭＳ Ｐゴシック" charset="0"/>
              </a:rPr>
              <a:t>What is the role of exercise in weight loss and maintenance?</a:t>
            </a:r>
            <a:endParaRPr lang="en-US" sz="3200" dirty="0">
              <a:solidFill>
                <a:srgbClr val="FF0000"/>
              </a:solidFill>
              <a:latin typeface="+mn-lt"/>
            </a:endParaRPr>
          </a:p>
        </p:txBody>
      </p:sp>
      <p:sp>
        <p:nvSpPr>
          <p:cNvPr id="3" name="Content Placeholder 2"/>
          <p:cNvSpPr>
            <a:spLocks noGrp="1"/>
          </p:cNvSpPr>
          <p:nvPr>
            <p:ph idx="1"/>
          </p:nvPr>
        </p:nvSpPr>
        <p:spPr/>
        <p:txBody>
          <a:bodyPr>
            <a:normAutofit/>
          </a:bodyPr>
          <a:lstStyle/>
          <a:p>
            <a:pPr>
              <a:spcAft>
                <a:spcPts val="1800"/>
              </a:spcAft>
              <a:buClr>
                <a:srgbClr val="990033"/>
              </a:buClr>
              <a:buFont typeface="Wingdings" charset="0"/>
              <a:buChar char="Ø"/>
            </a:pPr>
            <a:r>
              <a:rPr lang="en-US" sz="2800" dirty="0" smtClean="0"/>
              <a:t>Regular exercise is critical for overall health</a:t>
            </a:r>
          </a:p>
          <a:p>
            <a:pPr>
              <a:spcAft>
                <a:spcPts val="1800"/>
              </a:spcAft>
              <a:buClr>
                <a:srgbClr val="990033"/>
              </a:buClr>
              <a:buFont typeface="Wingdings" charset="0"/>
              <a:buChar char="Ø"/>
            </a:pPr>
            <a:r>
              <a:rPr lang="en-US" sz="2800" dirty="0" smtClean="0"/>
              <a:t>More important to maintain weight loss than to reduce</a:t>
            </a:r>
          </a:p>
          <a:p>
            <a:pPr>
              <a:spcAft>
                <a:spcPts val="1800"/>
              </a:spcAft>
              <a:buClr>
                <a:srgbClr val="990033"/>
              </a:buClr>
              <a:buFont typeface="Wingdings" charset="0"/>
              <a:buChar char="Ø"/>
            </a:pPr>
            <a:r>
              <a:rPr lang="en-US" sz="2800" dirty="0" smtClean="0"/>
              <a:t>Adds 1-3 kg weight loss if combined with diet program</a:t>
            </a:r>
          </a:p>
          <a:p>
            <a:pPr>
              <a:spcAft>
                <a:spcPts val="1800"/>
              </a:spcAft>
              <a:buClr>
                <a:srgbClr val="990033"/>
              </a:buClr>
              <a:buFont typeface="Wingdings" charset="0"/>
              <a:buChar char="Ø"/>
            </a:pPr>
            <a:r>
              <a:rPr lang="en-US" sz="2800" dirty="0" smtClean="0"/>
              <a:t>Aerobic exercise + resistance training may have additional health benefits beyond either type alone</a:t>
            </a:r>
          </a:p>
          <a:p>
            <a:endParaRPr lang="en-US" sz="2800" dirty="0"/>
          </a:p>
        </p:txBody>
      </p:sp>
    </p:spTree>
    <p:extLst>
      <p:ext uri="{BB962C8B-B14F-4D97-AF65-F5344CB8AC3E}">
        <p14:creationId xmlns:p14="http://schemas.microsoft.com/office/powerpoint/2010/main" val="1377485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rgbClr val="FF0000"/>
                </a:solidFill>
                <a:latin typeface="Arial" charset="0"/>
                <a:ea typeface="ＭＳ Ｐゴシック" charset="0"/>
                <a:cs typeface="ＭＳ Ｐゴシック" charset="0"/>
              </a:rPr>
              <a:t>What makes maintaining weight loss so difficult? </a:t>
            </a:r>
            <a:br>
              <a:rPr lang="en-US" sz="3200" dirty="0" smtClean="0">
                <a:solidFill>
                  <a:srgbClr val="FF0000"/>
                </a:solidFill>
                <a:latin typeface="Arial" charset="0"/>
                <a:ea typeface="ＭＳ Ｐゴシック" charset="0"/>
                <a:cs typeface="ＭＳ Ｐゴシック" charset="0"/>
              </a:rPr>
            </a:br>
            <a:r>
              <a:rPr lang="en-US" sz="3200" dirty="0" smtClean="0">
                <a:solidFill>
                  <a:srgbClr val="FF0000"/>
                </a:solidFill>
                <a:latin typeface="Arial" charset="0"/>
                <a:ea typeface="ＭＳ Ｐゴシック" charset="0"/>
                <a:cs typeface="ＭＳ Ｐゴシック" charset="0"/>
              </a:rPr>
              <a:t>What improves long-term results?</a:t>
            </a:r>
            <a:endParaRPr lang="en-US" sz="32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spcAft>
                <a:spcPts val="963"/>
              </a:spcAft>
              <a:buFont typeface="Wingdings" charset="0"/>
              <a:buChar char="Ø"/>
            </a:pPr>
            <a:r>
              <a:rPr lang="en-US" dirty="0" smtClean="0">
                <a:ea typeface="ＭＳ Ｐゴシック" charset="0"/>
                <a:cs typeface="ＭＳ Ｐゴシック" charset="0"/>
              </a:rPr>
              <a:t>Physiologic basis for regain</a:t>
            </a:r>
          </a:p>
          <a:p>
            <a:pPr lvl="1">
              <a:spcAft>
                <a:spcPts val="963"/>
              </a:spcAft>
              <a:buFont typeface="Wingdings" charset="0"/>
              <a:buChar char="q"/>
            </a:pPr>
            <a:r>
              <a:rPr lang="en-US" sz="2400" dirty="0" smtClean="0">
                <a:ea typeface="ＭＳ Ｐゴシック" charset="0"/>
              </a:rPr>
              <a:t>After substantial loss: hunger-stimulating hormones remain elevated, satiety-mediating hormones remain depressed </a:t>
            </a:r>
          </a:p>
          <a:p>
            <a:pPr lvl="1">
              <a:spcAft>
                <a:spcPts val="963"/>
              </a:spcAft>
              <a:buFont typeface="Wingdings" charset="0"/>
              <a:buChar char="q"/>
            </a:pPr>
            <a:r>
              <a:rPr lang="en-US" sz="2400" dirty="0" smtClean="0">
                <a:ea typeface="ＭＳ Ｐゴシック" charset="0"/>
              </a:rPr>
              <a:t>Obese persons who lose weight may burn fewer calories than never-obese persons with same lean body mass</a:t>
            </a:r>
          </a:p>
          <a:p>
            <a:pPr>
              <a:spcAft>
                <a:spcPts val="963"/>
              </a:spcAft>
              <a:buClr>
                <a:srgbClr val="990033"/>
              </a:buClr>
              <a:buFont typeface="Wingdings" charset="0"/>
              <a:buChar char="Ø"/>
            </a:pPr>
            <a:r>
              <a:rPr lang="en-US" dirty="0" smtClean="0"/>
              <a:t>Behaviors associated with weight loss maintenance </a:t>
            </a:r>
          </a:p>
          <a:p>
            <a:pPr lvl="1">
              <a:spcAft>
                <a:spcPts val="963"/>
              </a:spcAft>
              <a:buClr>
                <a:srgbClr val="990033"/>
              </a:buClr>
              <a:buFont typeface="Wingdings" charset="0"/>
              <a:buChar char="q"/>
            </a:pPr>
            <a:r>
              <a:rPr lang="en-US" sz="2400" dirty="0" smtClean="0"/>
              <a:t>Participation in structured weight management program</a:t>
            </a:r>
          </a:p>
          <a:p>
            <a:pPr lvl="1">
              <a:spcAft>
                <a:spcPts val="963"/>
              </a:spcAft>
              <a:buClr>
                <a:srgbClr val="990033"/>
              </a:buClr>
              <a:buFont typeface="Wingdings" charset="0"/>
              <a:buChar char="q"/>
            </a:pPr>
            <a:r>
              <a:rPr lang="en-US" sz="2400" dirty="0" smtClean="0"/>
              <a:t>Physical activity ≥60 </a:t>
            </a:r>
            <a:r>
              <a:rPr lang="en-US" sz="2400" dirty="0" err="1" smtClean="0"/>
              <a:t>mins</a:t>
            </a:r>
            <a:r>
              <a:rPr lang="en-US" sz="2400" dirty="0" smtClean="0"/>
              <a:t>/d most days of the week </a:t>
            </a:r>
          </a:p>
          <a:p>
            <a:pPr lvl="1">
              <a:spcAft>
                <a:spcPts val="963"/>
              </a:spcAft>
              <a:buClr>
                <a:srgbClr val="990033"/>
              </a:buClr>
              <a:buFont typeface="Wingdings" charset="0"/>
              <a:buChar char="q"/>
            </a:pPr>
            <a:r>
              <a:rPr lang="en-US" sz="2400" dirty="0" smtClean="0"/>
              <a:t>Monitoring body weight frequently</a:t>
            </a:r>
          </a:p>
          <a:p>
            <a:pPr lvl="1">
              <a:spcAft>
                <a:spcPts val="963"/>
              </a:spcAft>
              <a:buClr>
                <a:srgbClr val="990033"/>
              </a:buClr>
              <a:buFont typeface="Wingdings" charset="0"/>
              <a:buChar char="q"/>
            </a:pPr>
            <a:r>
              <a:rPr lang="en-US" sz="2400" dirty="0" smtClean="0"/>
              <a:t>Eating a reduced-calorie diet</a:t>
            </a:r>
          </a:p>
          <a:p>
            <a:pPr lvl="1">
              <a:spcAft>
                <a:spcPts val="963"/>
              </a:spcAft>
              <a:buClr>
                <a:srgbClr val="990033"/>
              </a:buClr>
              <a:buFont typeface="Wingdings" charset="0"/>
              <a:buChar char="q"/>
            </a:pPr>
            <a:r>
              <a:rPr lang="en-US" sz="2400" dirty="0" smtClean="0"/>
              <a:t>Recording food intake periodically</a:t>
            </a:r>
          </a:p>
          <a:p>
            <a:endParaRPr lang="en-US" dirty="0"/>
          </a:p>
        </p:txBody>
      </p:sp>
    </p:spTree>
    <p:extLst>
      <p:ext uri="{BB962C8B-B14F-4D97-AF65-F5344CB8AC3E}">
        <p14:creationId xmlns:p14="http://schemas.microsoft.com/office/powerpoint/2010/main" val="3282992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862"/>
            <a:ext cx="8229600" cy="1143000"/>
          </a:xfrm>
        </p:spPr>
        <p:txBody>
          <a:bodyPr>
            <a:normAutofit/>
          </a:bodyPr>
          <a:lstStyle/>
          <a:p>
            <a:r>
              <a:rPr lang="en-US" sz="3200" dirty="0">
                <a:solidFill>
                  <a:srgbClr val="FF0000"/>
                </a:solidFill>
                <a:latin typeface="Arial"/>
                <a:cs typeface="Arial"/>
              </a:rPr>
              <a:t>What is the evidence that intentional weight loss improves health outcomes?</a:t>
            </a:r>
          </a:p>
        </p:txBody>
      </p:sp>
      <p:sp>
        <p:nvSpPr>
          <p:cNvPr id="3" name="Content Placeholder 2"/>
          <p:cNvSpPr>
            <a:spLocks noGrp="1"/>
          </p:cNvSpPr>
          <p:nvPr>
            <p:ph idx="1"/>
          </p:nvPr>
        </p:nvSpPr>
        <p:spPr/>
        <p:txBody>
          <a:bodyPr>
            <a:normAutofit/>
          </a:bodyPr>
          <a:lstStyle/>
          <a:p>
            <a:pPr lvl="1">
              <a:spcAft>
                <a:spcPts val="963"/>
              </a:spcAft>
              <a:buFont typeface="Wingdings" charset="0"/>
              <a:buNone/>
            </a:pPr>
            <a:r>
              <a:rPr lang="en-US" b="1" dirty="0" smtClean="0">
                <a:ea typeface="ＭＳ Ｐゴシック" charset="0"/>
              </a:rPr>
              <a:t>Look AHEAD trial (n = 5145)</a:t>
            </a:r>
          </a:p>
          <a:p>
            <a:pPr lvl="1">
              <a:spcAft>
                <a:spcPts val="963"/>
              </a:spcAft>
              <a:buFont typeface="Wingdings" charset="0"/>
              <a:buChar char="Ø"/>
            </a:pPr>
            <a:r>
              <a:rPr lang="en-US" sz="2000" dirty="0" smtClean="0">
                <a:ea typeface="ＭＳ Ｐゴシック" charset="0"/>
              </a:rPr>
              <a:t>Weight loss: 8.6% of starting weight at 1y, 6.15% at 4y</a:t>
            </a:r>
          </a:p>
          <a:p>
            <a:pPr lvl="1">
              <a:spcAft>
                <a:spcPts val="963"/>
              </a:spcAft>
              <a:buFont typeface="Wingdings" charset="0"/>
              <a:buChar char="Ø"/>
            </a:pPr>
            <a:r>
              <a:rPr lang="en-US" sz="2000" dirty="0" smtClean="0">
                <a:ea typeface="ＭＳ Ｐゴシック" charset="0"/>
              </a:rPr>
              <a:t>Better mood, health-related QOL, physical &amp; sexual function</a:t>
            </a:r>
          </a:p>
          <a:p>
            <a:pPr lvl="1">
              <a:spcAft>
                <a:spcPts val="963"/>
              </a:spcAft>
              <a:buFont typeface="Wingdings" charset="0"/>
              <a:buChar char="Ø"/>
            </a:pPr>
            <a:r>
              <a:rPr lang="en-US" sz="2000" dirty="0" smtClean="0">
                <a:ea typeface="ＭＳ Ｐゴシック" charset="0"/>
              </a:rPr>
              <a:t>Less sleep apnea, less need for meds for CVD risk factors</a:t>
            </a:r>
          </a:p>
          <a:p>
            <a:pPr lvl="1">
              <a:spcAft>
                <a:spcPts val="963"/>
              </a:spcAft>
              <a:buFont typeface="Wingdings" charset="0"/>
              <a:buChar char="Ø"/>
            </a:pPr>
            <a:r>
              <a:rPr lang="en-US" sz="2000" dirty="0" smtClean="0">
                <a:ea typeface="ＭＳ Ｐゴシック" charset="0"/>
              </a:rPr>
              <a:t>Improved reduced urinary incontinence</a:t>
            </a:r>
          </a:p>
          <a:p>
            <a:pPr marL="0" indent="0">
              <a:buNone/>
            </a:pPr>
            <a:endParaRPr lang="en-US" dirty="0"/>
          </a:p>
        </p:txBody>
      </p:sp>
    </p:spTree>
    <p:extLst>
      <p:ext uri="{BB962C8B-B14F-4D97-AF65-F5344CB8AC3E}">
        <p14:creationId xmlns:p14="http://schemas.microsoft.com/office/powerpoint/2010/main" val="1307379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25955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2" descr="j04306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2700"/>
            <a:ext cx="9137650"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1" name="Text Box 4"/>
          <p:cNvSpPr txBox="1">
            <a:spLocks noChangeArrowheads="1"/>
          </p:cNvSpPr>
          <p:nvPr/>
        </p:nvSpPr>
        <p:spPr bwMode="auto">
          <a:xfrm>
            <a:off x="0" y="390525"/>
            <a:ext cx="9144000" cy="1657350"/>
          </a:xfrm>
          <a:prstGeom prst="rect">
            <a:avLst/>
          </a:prstGeom>
          <a:solidFill>
            <a:schemeClr val="tx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4D4D4D"/>
                </a:solidFill>
                <a:latin typeface="Verdana" charset="0"/>
                <a:ea typeface="ＭＳ Ｐゴシック" charset="0"/>
              </a:defRPr>
            </a:lvl1pPr>
            <a:lvl2pPr marL="742950" indent="-285750" eaLnBrk="0" hangingPunct="0">
              <a:defRPr sz="3600">
                <a:solidFill>
                  <a:srgbClr val="4D4D4D"/>
                </a:solidFill>
                <a:latin typeface="Verdana" charset="0"/>
                <a:ea typeface="ＭＳ Ｐゴシック" charset="0"/>
              </a:defRPr>
            </a:lvl2pPr>
            <a:lvl3pPr marL="1143000" indent="-228600" eaLnBrk="0" hangingPunct="0">
              <a:defRPr sz="3600">
                <a:solidFill>
                  <a:srgbClr val="4D4D4D"/>
                </a:solidFill>
                <a:latin typeface="Verdana" charset="0"/>
                <a:ea typeface="ＭＳ Ｐゴシック" charset="0"/>
              </a:defRPr>
            </a:lvl3pPr>
            <a:lvl4pPr marL="1600200" indent="-228600" eaLnBrk="0" hangingPunct="0">
              <a:defRPr sz="3600">
                <a:solidFill>
                  <a:srgbClr val="4D4D4D"/>
                </a:solidFill>
                <a:latin typeface="Verdana" charset="0"/>
                <a:ea typeface="ＭＳ Ｐゴシック" charset="0"/>
              </a:defRPr>
            </a:lvl4pPr>
            <a:lvl5pPr marL="2057400" indent="-228600" eaLnBrk="0" hangingPunct="0">
              <a:defRPr sz="3600">
                <a:solidFill>
                  <a:srgbClr val="4D4D4D"/>
                </a:solidFill>
                <a:latin typeface="Verdana" charset="0"/>
                <a:ea typeface="ＭＳ Ｐゴシック" charset="0"/>
              </a:defRPr>
            </a:lvl5pPr>
            <a:lvl6pPr marL="2514600" indent="-228600" eaLnBrk="0" fontAlgn="base" hangingPunct="0">
              <a:spcBef>
                <a:spcPct val="0"/>
              </a:spcBef>
              <a:spcAft>
                <a:spcPct val="0"/>
              </a:spcAft>
              <a:defRPr sz="3600">
                <a:solidFill>
                  <a:srgbClr val="4D4D4D"/>
                </a:solidFill>
                <a:latin typeface="Verdana" charset="0"/>
                <a:ea typeface="ＭＳ Ｐゴシック" charset="0"/>
              </a:defRPr>
            </a:lvl6pPr>
            <a:lvl7pPr marL="2971800" indent="-228600" eaLnBrk="0" fontAlgn="base" hangingPunct="0">
              <a:spcBef>
                <a:spcPct val="0"/>
              </a:spcBef>
              <a:spcAft>
                <a:spcPct val="0"/>
              </a:spcAft>
              <a:defRPr sz="3600">
                <a:solidFill>
                  <a:srgbClr val="4D4D4D"/>
                </a:solidFill>
                <a:latin typeface="Verdana" charset="0"/>
                <a:ea typeface="ＭＳ Ｐゴシック" charset="0"/>
              </a:defRPr>
            </a:lvl7pPr>
            <a:lvl8pPr marL="3429000" indent="-228600" eaLnBrk="0" fontAlgn="base" hangingPunct="0">
              <a:spcBef>
                <a:spcPct val="0"/>
              </a:spcBef>
              <a:spcAft>
                <a:spcPct val="0"/>
              </a:spcAft>
              <a:defRPr sz="3600">
                <a:solidFill>
                  <a:srgbClr val="4D4D4D"/>
                </a:solidFill>
                <a:latin typeface="Verdana" charset="0"/>
                <a:ea typeface="ＭＳ Ｐゴシック" charset="0"/>
              </a:defRPr>
            </a:lvl8pPr>
            <a:lvl9pPr marL="3886200" indent="-228600" eaLnBrk="0" fontAlgn="base" hangingPunct="0">
              <a:spcBef>
                <a:spcPct val="0"/>
              </a:spcBef>
              <a:spcAft>
                <a:spcPct val="0"/>
              </a:spcAft>
              <a:defRPr sz="3600">
                <a:solidFill>
                  <a:srgbClr val="4D4D4D"/>
                </a:solidFill>
                <a:latin typeface="Verdana" charset="0"/>
                <a:ea typeface="ＭＳ Ｐゴシック" charset="0"/>
              </a:defRPr>
            </a:lvl9pPr>
          </a:lstStyle>
          <a:p>
            <a:pPr algn="ctr" defTabSz="914400" fontAlgn="base">
              <a:lnSpc>
                <a:spcPct val="125000"/>
              </a:lnSpc>
              <a:spcBef>
                <a:spcPct val="0"/>
              </a:spcBef>
              <a:spcAft>
                <a:spcPct val="0"/>
              </a:spcAft>
            </a:pPr>
            <a:r>
              <a:rPr lang="en-US" sz="2800" smtClean="0">
                <a:solidFill>
                  <a:srgbClr val="FFFFFF"/>
                </a:solidFill>
                <a:latin typeface="Myriad Web Pro" charset="0"/>
              </a:rPr>
              <a:t>Reversing the obesity epidemic is a shared responsibility. Social and environmental changes are influenced by the efforts of many…</a:t>
            </a:r>
          </a:p>
        </p:txBody>
      </p:sp>
    </p:spTree>
    <p:extLst>
      <p:ext uri="{BB962C8B-B14F-4D97-AF65-F5344CB8AC3E}">
        <p14:creationId xmlns:p14="http://schemas.microsoft.com/office/powerpoint/2010/main" val="24209665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3297"/>
                                        </p:tgtEl>
                                        <p:attrNameLst>
                                          <p:attrName>style.visibility</p:attrName>
                                        </p:attrNameLst>
                                      </p:cBhvr>
                                      <p:to>
                                        <p:strVal val="visible"/>
                                      </p:to>
                                    </p:set>
                                    <p:animEffect transition="in" filter="fade">
                                      <p:cBhvr>
                                        <p:cTn id="7" dur="3000"/>
                                        <p:tgtEl>
                                          <p:spTgt spid="183297"/>
                                        </p:tgtEl>
                                      </p:cBhvr>
                                    </p:animEffect>
                                    <p:anim calcmode="lin" valueType="num">
                                      <p:cBhvr>
                                        <p:cTn id="8" dur="3000" fill="hold"/>
                                        <p:tgtEl>
                                          <p:spTgt spid="183297"/>
                                        </p:tgtEl>
                                        <p:attrNameLst>
                                          <p:attrName>ppt_x</p:attrName>
                                        </p:attrNameLst>
                                      </p:cBhvr>
                                      <p:tavLst>
                                        <p:tav tm="0">
                                          <p:val>
                                            <p:strVal val="#ppt_x"/>
                                          </p:val>
                                        </p:tav>
                                        <p:tav tm="100000">
                                          <p:val>
                                            <p:strVal val="#ppt_x"/>
                                          </p:val>
                                        </p:tav>
                                      </p:tavLst>
                                    </p:anim>
                                    <p:anim calcmode="lin" valueType="num">
                                      <p:cBhvr>
                                        <p:cTn id="9" dur="3000" fill="hold"/>
                                        <p:tgtEl>
                                          <p:spTgt spid="183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latin typeface="Arial" charset="0"/>
                <a:ea typeface="ＭＳ Ｐゴシック" charset="0"/>
                <a:cs typeface="ＭＳ Ｐゴシック" charset="0"/>
              </a:rPr>
              <a:t>W</a:t>
            </a:r>
            <a:r>
              <a:rPr lang="en-US" sz="3200" dirty="0" smtClean="0">
                <a:solidFill>
                  <a:srgbClr val="FF0000"/>
                </a:solidFill>
                <a:latin typeface="Arial" charset="0"/>
                <a:ea typeface="ＭＳ Ｐゴシック" charset="0"/>
                <a:cs typeface="ＭＳ Ｐゴシック" charset="0"/>
              </a:rPr>
              <a:t>aist circumference instead of BMI</a:t>
            </a:r>
            <a:endParaRPr lang="en-US" sz="32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spcAft>
                <a:spcPts val="1200"/>
              </a:spcAft>
              <a:buClr>
                <a:srgbClr val="990033"/>
              </a:buClr>
              <a:buFont typeface="Wingdings" charset="0"/>
              <a:buChar char="Ø"/>
            </a:pPr>
            <a:r>
              <a:rPr lang="en-US" sz="2800" u="sng" dirty="0" smtClean="0"/>
              <a:t>When</a:t>
            </a:r>
            <a:r>
              <a:rPr lang="en-US" sz="2800" dirty="0" smtClean="0"/>
              <a:t>: measure waist circumference in patients who are</a:t>
            </a:r>
          </a:p>
          <a:p>
            <a:pPr lvl="1">
              <a:spcAft>
                <a:spcPts val="1200"/>
              </a:spcAft>
              <a:buClr>
                <a:srgbClr val="990033"/>
              </a:buClr>
              <a:buFont typeface="Wingdings" charset="0"/>
              <a:buChar char="q"/>
            </a:pPr>
            <a:r>
              <a:rPr lang="en-US" sz="2400" dirty="0" smtClean="0"/>
              <a:t>Overweight or have class 1 obesity</a:t>
            </a:r>
          </a:p>
          <a:p>
            <a:pPr lvl="1">
              <a:spcAft>
                <a:spcPts val="1800"/>
              </a:spcAft>
              <a:buClr>
                <a:srgbClr val="990033"/>
              </a:buClr>
              <a:buFont typeface="Wingdings" charset="0"/>
              <a:buChar char="q"/>
            </a:pPr>
            <a:r>
              <a:rPr lang="en-US" sz="2400" dirty="0" smtClean="0"/>
              <a:t>Waist measurement </a:t>
            </a:r>
            <a:r>
              <a:rPr lang="en-US" sz="2400" dirty="0" err="1" smtClean="0"/>
              <a:t>doesn</a:t>
            </a:r>
            <a:r>
              <a:rPr lang="ja-JP" altLang="en-US" sz="2400" dirty="0" smtClean="0"/>
              <a:t>’</a:t>
            </a:r>
            <a:r>
              <a:rPr lang="en-US" sz="2400" dirty="0" smtClean="0"/>
              <a:t>t add additional risk information if BMI &lt;25 kg/m2 or ≥35 kg/m2</a:t>
            </a:r>
          </a:p>
          <a:p>
            <a:pPr>
              <a:spcAft>
                <a:spcPts val="2400"/>
              </a:spcAft>
              <a:buClr>
                <a:srgbClr val="990033"/>
              </a:buClr>
              <a:buFont typeface="Wingdings" charset="0"/>
              <a:buChar char="Ø"/>
            </a:pPr>
            <a:r>
              <a:rPr lang="en-US" sz="2800" u="sng" dirty="0" smtClean="0"/>
              <a:t>How</a:t>
            </a:r>
            <a:r>
              <a:rPr lang="en-US" sz="2800" dirty="0" smtClean="0"/>
              <a:t>: measure over iliac crests in a horizontal plane after patient exhales following a normal breath</a:t>
            </a:r>
          </a:p>
          <a:p>
            <a:pPr>
              <a:spcAft>
                <a:spcPts val="1200"/>
              </a:spcAft>
              <a:buClr>
                <a:srgbClr val="990033"/>
              </a:buClr>
              <a:buFont typeface="Wingdings" charset="0"/>
              <a:buChar char="Ø"/>
            </a:pPr>
            <a:r>
              <a:rPr lang="en-US" sz="2800" dirty="0" smtClean="0"/>
              <a:t>Elevated waist circumference: </a:t>
            </a:r>
          </a:p>
          <a:p>
            <a:pPr lvl="1">
              <a:spcAft>
                <a:spcPts val="1200"/>
              </a:spcAft>
              <a:buClr>
                <a:srgbClr val="990033"/>
              </a:buClr>
              <a:buFont typeface="Wingdings" charset="0"/>
              <a:buChar char="q"/>
            </a:pPr>
            <a:r>
              <a:rPr lang="en-US" sz="2200" dirty="0" smtClean="0"/>
              <a:t>Central adiposity correlates well with visceral adiposity</a:t>
            </a:r>
          </a:p>
          <a:p>
            <a:pPr lvl="1">
              <a:spcAft>
                <a:spcPts val="1200"/>
              </a:spcAft>
              <a:buClr>
                <a:srgbClr val="990033"/>
              </a:buClr>
              <a:buFont typeface="Wingdings" charset="0"/>
              <a:buChar char="q"/>
            </a:pPr>
            <a:r>
              <a:rPr lang="en-US" sz="2200" dirty="0" smtClean="0"/>
              <a:t>Risk: diabetes, hypertension, nonalcoholic fatty liver disease</a:t>
            </a:r>
          </a:p>
        </p:txBody>
      </p:sp>
    </p:spTree>
    <p:extLst>
      <p:ext uri="{BB962C8B-B14F-4D97-AF65-F5344CB8AC3E}">
        <p14:creationId xmlns:p14="http://schemas.microsoft.com/office/powerpoint/2010/main" val="3715940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rial" charset="0"/>
                <a:ea typeface="ＭＳ Ｐゴシック" charset="0"/>
                <a:cs typeface="ＭＳ Ｐゴシック" charset="0"/>
              </a:rPr>
              <a:t>W</a:t>
            </a:r>
            <a:r>
              <a:rPr lang="en-US" dirty="0" smtClean="0">
                <a:solidFill>
                  <a:srgbClr val="FF0000"/>
                </a:solidFill>
                <a:latin typeface="Arial" charset="0"/>
                <a:ea typeface="ＭＳ Ｐゴシック" charset="0"/>
                <a:cs typeface="ＭＳ Ｐゴシック" charset="0"/>
              </a:rPr>
              <a:t>aist Circumference for Obesity</a:t>
            </a:r>
            <a:endParaRPr lang="en-US" dirty="0"/>
          </a:p>
        </p:txBody>
      </p:sp>
      <p:sp>
        <p:nvSpPr>
          <p:cNvPr id="3" name="Content Placeholder 2"/>
          <p:cNvSpPr>
            <a:spLocks noGrp="1"/>
          </p:cNvSpPr>
          <p:nvPr>
            <p:ph idx="1"/>
          </p:nvPr>
        </p:nvSpPr>
        <p:spPr>
          <a:xfrm>
            <a:off x="1022644" y="1600200"/>
            <a:ext cx="7664156" cy="4525963"/>
          </a:xfrm>
        </p:spPr>
        <p:txBody>
          <a:bodyPr>
            <a:normAutofit lnSpcReduction="10000"/>
          </a:bodyPr>
          <a:lstStyle/>
          <a:p>
            <a:pPr>
              <a:buFont typeface="Wingdings" charset="2"/>
              <a:buChar char="Ø"/>
            </a:pPr>
            <a:r>
              <a:rPr lang="tr-TR" dirty="0" smtClean="0"/>
              <a:t>WHO</a:t>
            </a:r>
          </a:p>
          <a:p>
            <a:pPr lvl="1"/>
            <a:r>
              <a:rPr lang="tr-TR" dirty="0" err="1" smtClean="0"/>
              <a:t>Female</a:t>
            </a:r>
            <a:r>
              <a:rPr lang="tr-TR" dirty="0" smtClean="0"/>
              <a:t> ≥88 cm </a:t>
            </a:r>
          </a:p>
          <a:p>
            <a:pPr lvl="1"/>
            <a:r>
              <a:rPr lang="tr-TR" dirty="0" smtClean="0"/>
              <a:t>Male ≥102 cm</a:t>
            </a:r>
          </a:p>
          <a:p>
            <a:pPr>
              <a:buFont typeface="Wingdings" charset="2"/>
              <a:buChar char="Ø"/>
            </a:pPr>
            <a:r>
              <a:rPr lang="tr-TR" dirty="0" smtClean="0"/>
              <a:t>IDF</a:t>
            </a:r>
          </a:p>
          <a:p>
            <a:pPr lvl="1"/>
            <a:r>
              <a:rPr lang="tr-TR" dirty="0" err="1" smtClean="0"/>
              <a:t>Female</a:t>
            </a:r>
            <a:r>
              <a:rPr lang="tr-TR" dirty="0" smtClean="0"/>
              <a:t> ≥ 80 cm</a:t>
            </a:r>
          </a:p>
          <a:p>
            <a:pPr lvl="1"/>
            <a:r>
              <a:rPr lang="tr-TR" dirty="0" smtClean="0"/>
              <a:t>Male ≥ 94 cm</a:t>
            </a:r>
            <a:r>
              <a:rPr lang="en-US" dirty="0" smtClean="0">
                <a:effectLst/>
              </a:rPr>
              <a:t> </a:t>
            </a:r>
          </a:p>
          <a:p>
            <a:pPr>
              <a:buFont typeface="Wingdings" charset="2"/>
              <a:buChar char="Ø"/>
            </a:pPr>
            <a:r>
              <a:rPr lang="en-US" dirty="0" smtClean="0"/>
              <a:t>TEMD</a:t>
            </a:r>
          </a:p>
          <a:p>
            <a:pPr lvl="1"/>
            <a:r>
              <a:rPr lang="tr-TR" dirty="0" err="1" smtClean="0"/>
              <a:t>Female</a:t>
            </a:r>
            <a:r>
              <a:rPr lang="tr-TR" dirty="0" smtClean="0"/>
              <a:t> ≥90 cm</a:t>
            </a:r>
          </a:p>
          <a:p>
            <a:pPr lvl="1"/>
            <a:r>
              <a:rPr lang="tr-TR" dirty="0" smtClean="0"/>
              <a:t>Male ≥100 cm </a:t>
            </a:r>
            <a:endParaRPr lang="en-US" dirty="0" smtClean="0"/>
          </a:p>
          <a:p>
            <a:endParaRPr lang="en-US" dirty="0"/>
          </a:p>
        </p:txBody>
      </p:sp>
    </p:spTree>
    <p:extLst>
      <p:ext uri="{BB962C8B-B14F-4D97-AF65-F5344CB8AC3E}">
        <p14:creationId xmlns:p14="http://schemas.microsoft.com/office/powerpoint/2010/main" val="3233329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000" y="965200"/>
            <a:ext cx="8890000" cy="4914900"/>
          </a:xfrm>
          <a:prstGeom prst="rect">
            <a:avLst/>
          </a:prstGeom>
        </p:spPr>
      </p:pic>
    </p:spTree>
    <p:extLst>
      <p:ext uri="{BB962C8B-B14F-4D97-AF65-F5344CB8AC3E}">
        <p14:creationId xmlns:p14="http://schemas.microsoft.com/office/powerpoint/2010/main" val="736008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6611" y="1039215"/>
            <a:ext cx="8169365" cy="4789491"/>
          </a:xfrm>
          <a:prstGeom prst="rect">
            <a:avLst/>
          </a:prstGeom>
        </p:spPr>
      </p:pic>
    </p:spTree>
    <p:extLst>
      <p:ext uri="{BB962C8B-B14F-4D97-AF65-F5344CB8AC3E}">
        <p14:creationId xmlns:p14="http://schemas.microsoft.com/office/powerpoint/2010/main" val="2553058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0195"/>
            <a:ext cx="8229600" cy="1143000"/>
          </a:xfrm>
        </p:spPr>
        <p:txBody>
          <a:bodyPr>
            <a:normAutofit/>
          </a:bodyPr>
          <a:lstStyle/>
          <a:p>
            <a:r>
              <a:rPr lang="en-US" sz="3200" dirty="0" smtClean="0">
                <a:solidFill>
                  <a:srgbClr val="FF0000"/>
                </a:solidFill>
              </a:rPr>
              <a:t>Change of obesity prevalence from TURDEP-I to TURDEP-II by age group and gender in Turkey</a:t>
            </a:r>
            <a:endParaRPr lang="tr-TR" sz="3200"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467544" y="1188049"/>
            <a:ext cx="8208912" cy="4686373"/>
          </a:xfrm>
          <a:prstGeom prst="rect">
            <a:avLst/>
          </a:prstGeom>
          <a:noFill/>
          <a:ln w="9525">
            <a:noFill/>
            <a:miter lim="800000"/>
            <a:headEnd/>
            <a:tailEnd/>
          </a:ln>
        </p:spPr>
      </p:pic>
      <p:sp>
        <p:nvSpPr>
          <p:cNvPr id="4" name="3 Metin kutusu"/>
          <p:cNvSpPr txBox="1">
            <a:spLocks noChangeArrowheads="1"/>
          </p:cNvSpPr>
          <p:nvPr/>
        </p:nvSpPr>
        <p:spPr bwMode="auto">
          <a:xfrm>
            <a:off x="1003064" y="5890917"/>
            <a:ext cx="7488238" cy="923925"/>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tr-TR" dirty="0"/>
              <a:t>		 </a:t>
            </a:r>
            <a:r>
              <a:rPr lang="tr-TR" dirty="0" smtClean="0"/>
              <a:t>	TURDEP</a:t>
            </a:r>
            <a:r>
              <a:rPr lang="tr-TR" dirty="0"/>
              <a:t>-I	 </a:t>
            </a:r>
            <a:r>
              <a:rPr lang="tr-TR" dirty="0" smtClean="0"/>
              <a:t>	TURDEP</a:t>
            </a:r>
            <a:r>
              <a:rPr lang="tr-TR" dirty="0"/>
              <a:t>-II 	</a:t>
            </a:r>
            <a:r>
              <a:rPr lang="tr-TR" dirty="0" smtClean="0"/>
              <a:t>	ARTIŞ </a:t>
            </a:r>
            <a:r>
              <a:rPr lang="tr-TR" dirty="0"/>
              <a:t>ORANI</a:t>
            </a:r>
          </a:p>
          <a:p>
            <a:r>
              <a:rPr lang="tr-TR" dirty="0" smtClean="0"/>
              <a:t>Male </a:t>
            </a:r>
            <a:r>
              <a:rPr lang="tr-TR" dirty="0"/>
              <a:t>%	</a:t>
            </a:r>
            <a:r>
              <a:rPr lang="tr-TR" dirty="0" smtClean="0"/>
              <a:t>	13,2</a:t>
            </a:r>
            <a:r>
              <a:rPr lang="tr-TR" dirty="0"/>
              <a:t>		</a:t>
            </a:r>
            <a:r>
              <a:rPr lang="tr-TR" dirty="0" smtClean="0"/>
              <a:t>		27,3</a:t>
            </a:r>
            <a:r>
              <a:rPr lang="tr-TR" dirty="0"/>
              <a:t>		</a:t>
            </a:r>
            <a:r>
              <a:rPr lang="tr-TR" dirty="0" smtClean="0"/>
              <a:t>		107</a:t>
            </a:r>
            <a:r>
              <a:rPr lang="tr-TR" dirty="0"/>
              <a:t>	</a:t>
            </a:r>
          </a:p>
          <a:p>
            <a:r>
              <a:rPr lang="tr-TR" dirty="0" err="1" smtClean="0"/>
              <a:t>Female</a:t>
            </a:r>
            <a:r>
              <a:rPr lang="tr-TR" dirty="0" smtClean="0"/>
              <a:t>%</a:t>
            </a:r>
            <a:r>
              <a:rPr lang="tr-TR" dirty="0"/>
              <a:t>	</a:t>
            </a:r>
            <a:r>
              <a:rPr lang="tr-TR" dirty="0" smtClean="0"/>
              <a:t>	32,9 </a:t>
            </a:r>
            <a:r>
              <a:rPr lang="tr-TR" dirty="0"/>
              <a:t>		</a:t>
            </a:r>
            <a:r>
              <a:rPr lang="tr-TR" dirty="0" smtClean="0"/>
              <a:t>	44,2</a:t>
            </a:r>
            <a:r>
              <a:rPr lang="tr-TR" dirty="0"/>
              <a:t>		</a:t>
            </a:r>
            <a:r>
              <a:rPr lang="tr-TR" dirty="0" smtClean="0"/>
              <a:t>		32</a:t>
            </a:r>
            <a:endParaRPr lang="tr-TR" dirty="0"/>
          </a:p>
        </p:txBody>
      </p:sp>
    </p:spTree>
    <p:extLst>
      <p:ext uri="{BB962C8B-B14F-4D97-AF65-F5344CB8AC3E}">
        <p14:creationId xmlns:p14="http://schemas.microsoft.com/office/powerpoint/2010/main" val="818392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COMO Presentatio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4D4D4D"/>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4D4D4D"/>
            </a:solidFill>
            <a:effectLst/>
            <a:latin typeface="Verdana" pitchFamily="34" charset="0"/>
          </a:defRPr>
        </a:defPPr>
      </a:lstStyle>
    </a:lnDef>
    <a:txDef>
      <a:spPr>
        <a:noFill/>
      </a:spPr>
      <a:bodyPr wrap="square" rtlCol="0">
        <a:spAutoFit/>
      </a:bodyPr>
      <a:lstStyle>
        <a:defPPr>
          <a:defRPr dirty="0" smtClean="0">
            <a:solidFill>
              <a:schemeClr val="bg1"/>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TotalTime>
  <Words>3157</Words>
  <Application>Microsoft Office PowerPoint</Application>
  <PresentationFormat>Ekran Gösterisi (4:3)</PresentationFormat>
  <Paragraphs>393</Paragraphs>
  <Slides>48</Slides>
  <Notes>13</Notes>
  <HiddenSlides>0</HiddenSlides>
  <MMClips>0</MMClips>
  <ScaleCrop>false</ScaleCrop>
  <HeadingPairs>
    <vt:vector size="8" baseType="variant">
      <vt:variant>
        <vt:lpstr>Kullanılan Yazı Tipleri</vt:lpstr>
      </vt:variant>
      <vt:variant>
        <vt:i4>11</vt:i4>
      </vt:variant>
      <vt:variant>
        <vt:lpstr>Tema</vt:lpstr>
      </vt:variant>
      <vt:variant>
        <vt:i4>4</vt:i4>
      </vt:variant>
      <vt:variant>
        <vt:lpstr>Eklenmiş OLE Hizmet Programları</vt:lpstr>
      </vt:variant>
      <vt:variant>
        <vt:i4>2</vt:i4>
      </vt:variant>
      <vt:variant>
        <vt:lpstr>Slayt Başlıkları</vt:lpstr>
      </vt:variant>
      <vt:variant>
        <vt:i4>48</vt:i4>
      </vt:variant>
    </vt:vector>
  </HeadingPairs>
  <TitlesOfParts>
    <vt:vector size="65" baseType="lpstr">
      <vt:lpstr>ＭＳ Ｐゴシック</vt:lpstr>
      <vt:lpstr>Arial</vt:lpstr>
      <vt:lpstr>Arial Narrow</vt:lpstr>
      <vt:lpstr>Calibri</vt:lpstr>
      <vt:lpstr>Calibri Light</vt:lpstr>
      <vt:lpstr>Myriad Web Pro</vt:lpstr>
      <vt:lpstr>RotisSansSerif-ExtraBold</vt:lpstr>
      <vt:lpstr>Times New Roman</vt:lpstr>
      <vt:lpstr>Verdana</vt:lpstr>
      <vt:lpstr>Wingdings</vt:lpstr>
      <vt:lpstr>Wingdings 2</vt:lpstr>
      <vt:lpstr>Office Theme</vt:lpstr>
      <vt:lpstr>NCCDPHP_ppt_darktheme[1]</vt:lpstr>
      <vt:lpstr>COCOMO Presentation</vt:lpstr>
      <vt:lpstr>1_Office Theme</vt:lpstr>
      <vt:lpstr>Photo Editor Photo</vt:lpstr>
      <vt:lpstr>Chart</vt:lpstr>
      <vt:lpstr>Road to Obesity</vt:lpstr>
      <vt:lpstr>Overweight/Obesity</vt:lpstr>
      <vt:lpstr>Overweight and Obesity</vt:lpstr>
      <vt:lpstr>BMI value may be misleading in terms of health risk?</vt:lpstr>
      <vt:lpstr>Waist circumference instead of BMI</vt:lpstr>
      <vt:lpstr>Waist Circumference for Obesity</vt:lpstr>
      <vt:lpstr>PowerPoint Sunusu</vt:lpstr>
      <vt:lpstr>PowerPoint Sunusu</vt:lpstr>
      <vt:lpstr>Change of obesity prevalence from TURDEP-I to TURDEP-II by age group and gender in Turkey</vt:lpstr>
      <vt:lpstr>BMI Distribution in Adult Turkish Population with respect toTURDEP-I ve TURDEP-II</vt:lpstr>
      <vt:lpstr>TURDEP-I (1998)     TURDEP-II (2010)</vt:lpstr>
      <vt:lpstr>TURDEP-II (2010)</vt:lpstr>
      <vt:lpstr>Obesity Has Multiple Pathophysiologic Origins</vt:lpstr>
      <vt:lpstr>Dietary Behaviors</vt:lpstr>
      <vt:lpstr>Dietary Behaviors</vt:lpstr>
      <vt:lpstr>The Food Environment</vt:lpstr>
      <vt:lpstr>Physical Activity</vt:lpstr>
      <vt:lpstr>Community Design &amp; the Built Environment</vt:lpstr>
      <vt:lpstr>Community Design &amp; the Built Environment</vt:lpstr>
      <vt:lpstr>PowerPoint Sunusu</vt:lpstr>
      <vt:lpstr>PowerPoint Sunusu</vt:lpstr>
      <vt:lpstr>PowerPoint Sunusu</vt:lpstr>
      <vt:lpstr>PowerPoint Sunusu</vt:lpstr>
      <vt:lpstr>History and Physical Examination are important</vt:lpstr>
      <vt:lpstr>Medications Associated With Weight Gain</vt:lpstr>
      <vt:lpstr>Is a family history of obesity important?</vt:lpstr>
      <vt:lpstr>What health problems are associated with overweight and obesity?</vt:lpstr>
      <vt:lpstr>What health problems are associated with overweight and obesity?</vt:lpstr>
      <vt:lpstr>What laboratory tests or other evaluations should be done in patients with obesity?</vt:lpstr>
      <vt:lpstr>What laboratory tests or other evaluations should be done in patients with obesity?</vt:lpstr>
      <vt:lpstr>Framework for Preventing Obesity </vt:lpstr>
      <vt:lpstr>Target Behaviors for Change</vt:lpstr>
      <vt:lpstr>Recommended Strategies to Prevent Obesity</vt:lpstr>
      <vt:lpstr>Recommended Strategies to Prevent Obesity</vt:lpstr>
      <vt:lpstr>Recommended Strategies to Prevent Obesity</vt:lpstr>
      <vt:lpstr>Recommended Strategies to Prevent Obesity</vt:lpstr>
      <vt:lpstr>How can people prevent obesity?</vt:lpstr>
      <vt:lpstr>How should clinicians counsel patients about their weight?</vt:lpstr>
      <vt:lpstr>How should clinicians counsel patients about their weight?</vt:lpstr>
      <vt:lpstr>How can clinicians assess readiness for weight loss?</vt:lpstr>
      <vt:lpstr>PowerPoint Sunusu</vt:lpstr>
      <vt:lpstr>What dietary strategies are used in lifestyle modification?</vt:lpstr>
      <vt:lpstr>Which diet is best for long-term weight loss?</vt:lpstr>
      <vt:lpstr>What is the role of exercise in weight loss and maintenance?</vt:lpstr>
      <vt:lpstr>What makes maintaining weight loss so difficult?  What improves long-term results?</vt:lpstr>
      <vt:lpstr>What is the evidence that intentional weight loss improves health outcomes?</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Obesity</dc:title>
  <dc:creator>Ozgur Demir</dc:creator>
  <cp:lastModifiedBy>Windows Kullanıcısı</cp:lastModifiedBy>
  <cp:revision>85</cp:revision>
  <dcterms:created xsi:type="dcterms:W3CDTF">2019-03-24T10:02:07Z</dcterms:created>
  <dcterms:modified xsi:type="dcterms:W3CDTF">2020-03-27T05:44:43Z</dcterms:modified>
</cp:coreProperties>
</file>