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sldIdLst>
    <p:sldId id="349" r:id="rId2"/>
    <p:sldId id="371" r:id="rId3"/>
    <p:sldId id="382" r:id="rId4"/>
    <p:sldId id="383" r:id="rId5"/>
    <p:sldId id="384" r:id="rId6"/>
    <p:sldId id="385" r:id="rId7"/>
    <p:sldId id="386" r:id="rId8"/>
    <p:sldId id="387" r:id="rId9"/>
    <p:sldId id="388" r:id="rId10"/>
    <p:sldId id="389" r:id="rId11"/>
    <p:sldId id="390" r:id="rId12"/>
    <p:sldId id="391" r:id="rId13"/>
    <p:sldId id="392" r:id="rId14"/>
    <p:sldId id="394" r:id="rId15"/>
    <p:sldId id="393" r:id="rId16"/>
  </p:sldIdLst>
  <p:sldSz cx="9144000" cy="6858000" type="screen4x3"/>
  <p:notesSz cx="6858000" cy="9144000"/>
  <p:defaultTextStyle>
    <a:defPPr>
      <a:defRPr lang="tr-TR"/>
    </a:defPPr>
    <a:lvl1pPr algn="l" rtl="0" fontAlgn="base">
      <a:spcBef>
        <a:spcPct val="20000"/>
      </a:spcBef>
      <a:spcAft>
        <a:spcPct val="0"/>
      </a:spcAft>
      <a:defRPr sz="2400" kern="1200">
        <a:solidFill>
          <a:schemeClr val="tx1"/>
        </a:solidFill>
        <a:latin typeface="Times New Roman" pitchFamily="18" charset="0"/>
        <a:ea typeface="+mn-ea"/>
        <a:cs typeface="+mn-cs"/>
      </a:defRPr>
    </a:lvl1pPr>
    <a:lvl2pPr marL="457200" algn="l" rtl="0" fontAlgn="base">
      <a:spcBef>
        <a:spcPct val="20000"/>
      </a:spcBef>
      <a:spcAft>
        <a:spcPct val="0"/>
      </a:spcAft>
      <a:defRPr sz="2400" kern="1200">
        <a:solidFill>
          <a:schemeClr val="tx1"/>
        </a:solidFill>
        <a:latin typeface="Times New Roman" pitchFamily="18" charset="0"/>
        <a:ea typeface="+mn-ea"/>
        <a:cs typeface="+mn-cs"/>
      </a:defRPr>
    </a:lvl2pPr>
    <a:lvl3pPr marL="914400" algn="l" rtl="0" fontAlgn="base">
      <a:spcBef>
        <a:spcPct val="20000"/>
      </a:spcBef>
      <a:spcAft>
        <a:spcPct val="0"/>
      </a:spcAft>
      <a:defRPr sz="2400" kern="1200">
        <a:solidFill>
          <a:schemeClr val="tx1"/>
        </a:solidFill>
        <a:latin typeface="Times New Roman" pitchFamily="18" charset="0"/>
        <a:ea typeface="+mn-ea"/>
        <a:cs typeface="+mn-cs"/>
      </a:defRPr>
    </a:lvl3pPr>
    <a:lvl4pPr marL="1371600" algn="l" rtl="0" fontAlgn="base">
      <a:spcBef>
        <a:spcPct val="20000"/>
      </a:spcBef>
      <a:spcAft>
        <a:spcPct val="0"/>
      </a:spcAft>
      <a:defRPr sz="2400" kern="1200">
        <a:solidFill>
          <a:schemeClr val="tx1"/>
        </a:solidFill>
        <a:latin typeface="Times New Roman" pitchFamily="18" charset="0"/>
        <a:ea typeface="+mn-ea"/>
        <a:cs typeface="+mn-cs"/>
      </a:defRPr>
    </a:lvl4pPr>
    <a:lvl5pPr marL="1828800" algn="l"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70DF5"/>
    <a:srgbClr val="FF66FF"/>
    <a:srgbClr val="000066"/>
    <a:srgbClr val="EFD1B3"/>
    <a:srgbClr val="FF3300"/>
    <a:srgbClr val="BFC0E3"/>
    <a:srgbClr val="B0C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46" autoAdjust="0"/>
  </p:normalViewPr>
  <p:slideViewPr>
    <p:cSldViewPr>
      <p:cViewPr varScale="1">
        <p:scale>
          <a:sx n="110" d="100"/>
          <a:sy n="110" d="100"/>
        </p:scale>
        <p:origin x="16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tr-TR"/>
          </a:p>
        </p:txBody>
      </p:sp>
      <p:sp>
        <p:nvSpPr>
          <p:cNvPr id="911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tr-TR"/>
          </a:p>
        </p:txBody>
      </p:sp>
      <p:sp>
        <p:nvSpPr>
          <p:cNvPr id="91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911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tr-TR"/>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0941468D-68D9-4EE7-938E-0896369D6DE5}" type="slidenum">
              <a:rPr lang="tr-TR"/>
              <a:pPr/>
              <a:t>‹#›</a:t>
            </a:fld>
            <a:endParaRPr lang="tr-TR"/>
          </a:p>
        </p:txBody>
      </p:sp>
    </p:spTree>
    <p:extLst>
      <p:ext uri="{BB962C8B-B14F-4D97-AF65-F5344CB8AC3E}">
        <p14:creationId xmlns:p14="http://schemas.microsoft.com/office/powerpoint/2010/main" val="3334232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1752600" y="990600"/>
            <a:ext cx="6400800" cy="2514600"/>
          </a:xfrm>
          <a:prstGeom prst="rect">
            <a:avLst/>
          </a:prstGeom>
          <a:noFill/>
          <a:ln w="76200" cmpd="tri">
            <a:miter lim="800000"/>
            <a:headEnd/>
            <a:tailEnd/>
          </a:ln>
        </p:spPr>
        <p:txBody>
          <a:bodyPr vert="horz" wrap="square" lIns="91440" tIns="45720" rIns="91440" bIns="45720" numCol="1" anchor="b" anchorCtr="0" compatLnSpc="1">
            <a:prstTxWarp prst="textNoShape">
              <a:avLst/>
            </a:prstTxWarp>
          </a:bodyPr>
          <a:lstStyle>
            <a:lvl1pPr algn="ctr">
              <a:defRPr/>
            </a:lvl1pPr>
          </a:lstStyle>
          <a:p>
            <a:r>
              <a:rPr lang="tr-TR"/>
              <a:t>Asıl başlık stili için tıklatın</a:t>
            </a:r>
          </a:p>
        </p:txBody>
      </p:sp>
      <p:sp>
        <p:nvSpPr>
          <p:cNvPr id="4099" name="Rectangle 3"/>
          <p:cNvSpPr>
            <a:spLocks noGrp="1" noChangeArrowheads="1"/>
          </p:cNvSpPr>
          <p:nvPr>
            <p:ph type="subTitle" idx="1"/>
          </p:nvPr>
        </p:nvSpPr>
        <p:spPr bwMode="auto">
          <a:xfrm>
            <a:off x="1752600" y="3886200"/>
            <a:ext cx="6400800" cy="1752600"/>
          </a:xfrm>
          <a:prstGeom prst="rect">
            <a:avLst/>
          </a:prstGeom>
          <a:noFill/>
          <a:ln w="6350">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tr-TR"/>
              <a:t>Asıl alt başlık stilini düzenlemek için tıklatın</a:t>
            </a:r>
          </a:p>
        </p:txBody>
      </p:sp>
      <p:sp>
        <p:nvSpPr>
          <p:cNvPr id="4100" name="Rectangle 4"/>
          <p:cNvSpPr>
            <a:spLocks noGrp="1" noChangeArrowheads="1"/>
          </p:cNvSpPr>
          <p:nvPr>
            <p:ph type="dt" sz="half" idx="2"/>
          </p:nvPr>
        </p:nvSpPr>
        <p:spPr bwMode="auto">
          <a:xfrm>
            <a:off x="914400" y="64008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spcBef>
                <a:spcPct val="0"/>
              </a:spcBef>
              <a:defRPr sz="1400">
                <a:solidFill>
                  <a:schemeClr val="tx2"/>
                </a:solidFill>
                <a:latin typeface="Arial" charset="0"/>
              </a:defRPr>
            </a:lvl1pPr>
          </a:lstStyle>
          <a:p>
            <a:endParaRPr lang="tr-TR"/>
          </a:p>
        </p:txBody>
      </p:sp>
      <p:sp>
        <p:nvSpPr>
          <p:cNvPr id="4101" name="Rectangle 5"/>
          <p:cNvSpPr>
            <a:spLocks noGrp="1" noChangeArrowheads="1"/>
          </p:cNvSpPr>
          <p:nvPr>
            <p:ph type="ftr" sz="quarter" idx="3"/>
          </p:nvPr>
        </p:nvSpPr>
        <p:spPr bwMode="auto">
          <a:xfrm>
            <a:off x="3505200" y="64008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spcBef>
                <a:spcPct val="0"/>
              </a:spcBef>
              <a:defRPr sz="1400">
                <a:solidFill>
                  <a:schemeClr val="tx2"/>
                </a:solidFill>
                <a:latin typeface="Arial" charset="0"/>
              </a:defRPr>
            </a:lvl1pPr>
          </a:lstStyle>
          <a:p>
            <a:endParaRPr lang="tr-TR"/>
          </a:p>
        </p:txBody>
      </p:sp>
      <p:sp>
        <p:nvSpPr>
          <p:cNvPr id="4102" name="Rectangle 6"/>
          <p:cNvSpPr>
            <a:spLocks noGrp="1" noChangeArrowheads="1"/>
          </p:cNvSpPr>
          <p:nvPr>
            <p:ph type="sldNum" sz="quarter" idx="4"/>
          </p:nvPr>
        </p:nvSpPr>
        <p:spPr bwMode="auto">
          <a:xfrm>
            <a:off x="7010400" y="64008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400">
                <a:solidFill>
                  <a:schemeClr val="tx2"/>
                </a:solidFill>
                <a:latin typeface="Arial" charset="0"/>
              </a:defRPr>
            </a:lvl1pPr>
          </a:lstStyle>
          <a:p>
            <a:fld id="{54D8E847-F26D-42A5-9AAB-A25EF8070AB6}" type="slidenum">
              <a:rPr lang="tr-TR"/>
              <a:pPr/>
              <a:t>‹#›</a:t>
            </a:fld>
            <a:endParaRPr lang="tr-TR"/>
          </a:p>
        </p:txBody>
      </p:sp>
      <p:grpSp>
        <p:nvGrpSpPr>
          <p:cNvPr id="4103" name="Group 7"/>
          <p:cNvGrpSpPr>
            <a:grpSpLocks/>
          </p:cNvGrpSpPr>
          <p:nvPr/>
        </p:nvGrpSpPr>
        <p:grpSpPr bwMode="auto">
          <a:xfrm>
            <a:off x="0" y="0"/>
            <a:ext cx="6362700" cy="6858000"/>
            <a:chOff x="0" y="0"/>
            <a:chExt cx="4008" cy="4320"/>
          </a:xfrm>
        </p:grpSpPr>
        <p:pic>
          <p:nvPicPr>
            <p:cNvPr id="4104" name="Picture 8" descr="Expbanna"/>
            <p:cNvPicPr>
              <a:picLocks noChangeAspect="1" noChangeArrowheads="1"/>
            </p:cNvPicPr>
            <p:nvPr/>
          </p:nvPicPr>
          <p:blipFill>
            <a:blip r:embed="rId2" cstate="print"/>
            <a:srcRect/>
            <a:stretch>
              <a:fillRect/>
            </a:stretch>
          </p:blipFill>
          <p:spPr bwMode="invGray">
            <a:xfrm>
              <a:off x="0" y="0"/>
              <a:ext cx="432" cy="4320"/>
            </a:xfrm>
            <a:prstGeom prst="rect">
              <a:avLst/>
            </a:prstGeom>
            <a:noFill/>
          </p:spPr>
        </p:pic>
        <p:pic>
          <p:nvPicPr>
            <p:cNvPr id="4105" name="Picture 9" descr="EXPHORSA"/>
            <p:cNvPicPr>
              <a:picLocks noChangeAspect="1" noChangeArrowheads="1"/>
            </p:cNvPicPr>
            <p:nvPr/>
          </p:nvPicPr>
          <p:blipFill>
            <a:blip r:embed="rId3" cstate="print"/>
            <a:srcRect/>
            <a:stretch>
              <a:fillRect/>
            </a:stretch>
          </p:blipFill>
          <p:spPr bwMode="auto">
            <a:xfrm>
              <a:off x="2208" y="3600"/>
              <a:ext cx="1800" cy="60"/>
            </a:xfrm>
            <a:prstGeom prst="rect">
              <a:avLst/>
            </a:prstGeom>
            <a:noFill/>
          </p:spPr>
        </p:pic>
      </p:grpSp>
      <p:pic>
        <p:nvPicPr>
          <p:cNvPr id="4106" name="Picture 10" descr="EXPHORSA"/>
          <p:cNvPicPr>
            <a:picLocks noChangeAspect="1" noChangeArrowheads="1"/>
          </p:cNvPicPr>
          <p:nvPr/>
        </p:nvPicPr>
        <p:blipFill>
          <a:blip r:embed="rId4" cstate="print"/>
          <a:srcRect/>
          <a:stretch>
            <a:fillRect/>
          </a:stretch>
        </p:blipFill>
        <p:spPr bwMode="auto">
          <a:xfrm>
            <a:off x="1981200" y="3657600"/>
            <a:ext cx="5715000" cy="95250"/>
          </a:xfrm>
          <a:prstGeom prst="rect">
            <a:avLst/>
          </a:prstGeom>
          <a:noFill/>
        </p:spPr>
      </p:pic>
    </p:spTree>
  </p:cSld>
  <p:clrMapOvr>
    <a:masterClrMapping/>
  </p:clrMapOvr>
  <p:transition spd="med">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cSld>
  <p:clrMapOvr>
    <a:masterClrMapping/>
  </p:clrMapOvr>
  <p:transition spd="med">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cSld>
  <p:clrMapOvr>
    <a:masterClrMapping/>
  </p:clrMapOvr>
  <p:transition spd="med">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transition spd="med">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transition spd="med">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transition spd="med">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cover dir="u"/>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Blip>
          <a:blip r:embed="rId1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http://www.toros.com.tr/resim/dgubreleme/sekil8.jpg"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980728"/>
            <a:ext cx="7776864" cy="1200329"/>
          </a:xfrm>
          <a:prstGeom prst="rect">
            <a:avLst/>
          </a:prstGeom>
          <a:noFill/>
        </p:spPr>
        <p:txBody>
          <a:bodyPr wrap="square" lIns="91440" tIns="45720" rIns="91440" bIns="45720">
            <a:spAutoFit/>
          </a:bodyPr>
          <a:lstStyle/>
          <a:p>
            <a:pPr algn="ctr">
              <a:spcBef>
                <a:spcPts val="0"/>
              </a:spcBef>
            </a:pPr>
            <a:r>
              <a:rPr lang="tr-TR" sz="7200" b="1" spc="600" dirty="0" smtClean="0">
                <a:ln w="18000">
                  <a:solidFill>
                    <a:srgbClr val="0070C0"/>
                  </a:solidFill>
                  <a:prstDash val="solid"/>
                  <a:miter lim="800000"/>
                </a:ln>
                <a:blipFill>
                  <a:blip r:embed="rId2"/>
                  <a:tile tx="0" ty="0" sx="100000" sy="100000" flip="none" algn="tl"/>
                </a:blipFill>
                <a:effectLst>
                  <a:outerShdw blurRad="50800" dist="38100" dir="13500000" algn="br" rotWithShape="0">
                    <a:prstClr val="black">
                      <a:alpha val="40000"/>
                    </a:prstClr>
                  </a:outerShdw>
                </a:effectLst>
              </a:rPr>
              <a:t>Gübre Kirliliği</a:t>
            </a:r>
          </a:p>
        </p:txBody>
      </p:sp>
      <p:sp>
        <p:nvSpPr>
          <p:cNvPr id="3" name="2 Dikdörtgen"/>
          <p:cNvSpPr/>
          <p:nvPr/>
        </p:nvSpPr>
        <p:spPr>
          <a:xfrm>
            <a:off x="3131840" y="5445224"/>
            <a:ext cx="5735032" cy="707886"/>
          </a:xfrm>
          <a:prstGeom prst="rect">
            <a:avLst/>
          </a:prstGeom>
          <a:noFill/>
        </p:spPr>
        <p:txBody>
          <a:bodyPr wrap="none" lIns="91440" tIns="45720" rIns="91440" bIns="45720">
            <a:spAutoFit/>
          </a:bodyPr>
          <a:lstStyle/>
          <a:p>
            <a:pPr algn="ctr"/>
            <a:r>
              <a:rPr lang="tr-TR" sz="4000" b="1" i="1" dirty="0" smtClean="0">
                <a:ln w="12700">
                  <a:solidFill>
                    <a:srgbClr val="0070C0"/>
                  </a:solidFill>
                  <a:prstDash val="solid"/>
                </a:ln>
                <a:blipFill>
                  <a:blip r:embed="rId3"/>
                  <a:tile tx="0" ty="0" sx="100000" sy="100000" flip="none" algn="tl"/>
                </a:blipFill>
                <a:effectLst>
                  <a:outerShdw blurRad="41275" dist="20320" dir="1800000" algn="tl" rotWithShape="0">
                    <a:srgbClr val="000000">
                      <a:alpha val="40000"/>
                    </a:srgbClr>
                  </a:outerShdw>
                </a:effectLst>
              </a:rPr>
              <a:t>Prof. Dr. Ahmet ÖZTÜRK</a:t>
            </a:r>
            <a:endParaRPr lang="tr-TR" sz="4000" b="1" i="1" dirty="0">
              <a:ln w="12700">
                <a:solidFill>
                  <a:srgbClr val="0070C0"/>
                </a:solidFill>
                <a:prstDash val="solid"/>
              </a:ln>
              <a:blipFill>
                <a:blip r:embed="rId3"/>
                <a:tile tx="0" ty="0" sx="100000" sy="100000" flip="none" algn="tl"/>
              </a:blipFill>
              <a:effectLst>
                <a:outerShdw blurRad="41275" dist="20320" dir="1800000" algn="tl" rotWithShape="0">
                  <a:srgbClr val="000000">
                    <a:alpha val="40000"/>
                  </a:srgbClr>
                </a:outerShdw>
              </a:effectLst>
            </a:endParaRPr>
          </a:p>
        </p:txBody>
      </p:sp>
    </p:spTree>
  </p:cSld>
  <p:clrMapOvr>
    <a:masterClrMapping/>
  </p:clrMapOvr>
  <p:transition spd="med">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619672" y="615555"/>
            <a:ext cx="5578771" cy="461665"/>
          </a:xfrm>
          <a:prstGeom prst="rect">
            <a:avLst/>
          </a:prstGeom>
        </p:spPr>
        <p:txBody>
          <a:bodyPr wrap="none">
            <a:spAutoFit/>
          </a:bodyPr>
          <a:lstStyle/>
          <a:p>
            <a:r>
              <a:rPr lang="tr-TR" b="1" i="1" dirty="0" smtClean="0">
                <a:solidFill>
                  <a:srgbClr val="FF0000"/>
                </a:solidFill>
              </a:rPr>
              <a:t>Fosforlu gübrelerden </a:t>
            </a:r>
            <a:r>
              <a:rPr lang="tr-TR" b="1" i="1" dirty="0">
                <a:solidFill>
                  <a:srgbClr val="FF0000"/>
                </a:solidFill>
              </a:rPr>
              <a:t>kaynaklanan kirlilik</a:t>
            </a:r>
            <a:endParaRPr lang="tr-TR" dirty="0"/>
          </a:p>
        </p:txBody>
      </p:sp>
      <p:sp>
        <p:nvSpPr>
          <p:cNvPr id="4" name="Dikdörtgen 3"/>
          <p:cNvSpPr/>
          <p:nvPr/>
        </p:nvSpPr>
        <p:spPr>
          <a:xfrm>
            <a:off x="611560" y="1077220"/>
            <a:ext cx="7920880" cy="2869825"/>
          </a:xfrm>
          <a:prstGeom prst="rect">
            <a:avLst/>
          </a:prstGeom>
        </p:spPr>
        <p:txBody>
          <a:bodyPr wrap="square">
            <a:spAutoFit/>
          </a:bodyPr>
          <a:lstStyle/>
          <a:p>
            <a:pPr algn="just">
              <a:lnSpc>
                <a:spcPct val="150000"/>
              </a:lnSpc>
            </a:pPr>
            <a:r>
              <a:rPr lang="tr-TR" dirty="0"/>
              <a:t>Doğada bulunan tüm fosfor ve fosforlu bileşiklerin </a:t>
            </a:r>
            <a:r>
              <a:rPr lang="tr-TR" dirty="0" err="1"/>
              <a:t>orjini</a:t>
            </a:r>
            <a:r>
              <a:rPr lang="tr-TR" dirty="0"/>
              <a:t>, magmatik taşlardaki apatit ve apatitin diğer formlara dönüşmüş halleridir.</a:t>
            </a:r>
          </a:p>
          <a:p>
            <a:pPr algn="just">
              <a:lnSpc>
                <a:spcPct val="150000"/>
              </a:lnSpc>
            </a:pPr>
            <a:r>
              <a:rPr lang="tr-TR" dirty="0"/>
              <a:t>Fosforlu gübrelerde apatit ve çeşitli </a:t>
            </a:r>
            <a:r>
              <a:rPr lang="tr-TR" dirty="0" err="1"/>
              <a:t>hamfosfatlar</a:t>
            </a:r>
            <a:r>
              <a:rPr lang="tr-TR" dirty="0"/>
              <a:t> hammaddeyi oluşturmaktadır.</a:t>
            </a:r>
          </a:p>
        </p:txBody>
      </p:sp>
      <p:pic>
        <p:nvPicPr>
          <p:cNvPr id="5" name="Picture 4" descr="220px-Tripelsuperfosfaat_%28triple_phosphate%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99592" y="4149080"/>
            <a:ext cx="1872208" cy="18722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descr="220px-Dolok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07904" y="4149080"/>
            <a:ext cx="1908720" cy="19087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08389043"/>
      </p:ext>
    </p:extLst>
  </p:cSld>
  <p:clrMapOvr>
    <a:masterClrMapping/>
  </p:clrMapOvr>
  <p:transition spd="med">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692696"/>
            <a:ext cx="8496944" cy="1643527"/>
          </a:xfrm>
          <a:prstGeom prst="rect">
            <a:avLst/>
          </a:prstGeom>
        </p:spPr>
        <p:txBody>
          <a:bodyPr wrap="square">
            <a:spAutoFit/>
          </a:bodyPr>
          <a:lstStyle/>
          <a:p>
            <a:pPr algn="just"/>
            <a:r>
              <a:rPr lang="tr-TR" dirty="0"/>
              <a:t>Fosforlu gübreler fosforu genellikle fosfat halinde içermektedir</a:t>
            </a:r>
            <a:r>
              <a:rPr lang="tr-TR" dirty="0" smtClean="0"/>
              <a:t>.</a:t>
            </a:r>
            <a:endParaRPr lang="tr-TR" dirty="0"/>
          </a:p>
          <a:p>
            <a:pPr algn="just"/>
            <a:r>
              <a:rPr lang="tr-TR" dirty="0"/>
              <a:t>Fosforlu gübrelerin önemli </a:t>
            </a:r>
            <a:r>
              <a:rPr lang="tr-TR" dirty="0" smtClean="0"/>
              <a:t>bir özelliği çözünürlüğüdür</a:t>
            </a:r>
            <a:r>
              <a:rPr lang="tr-TR" dirty="0"/>
              <a:t>. Bir kısmı suda, bir kısmı sitrik asitte ve amonyum </a:t>
            </a:r>
            <a:r>
              <a:rPr lang="tr-TR" dirty="0" err="1"/>
              <a:t>sitratta</a:t>
            </a:r>
            <a:r>
              <a:rPr lang="tr-TR" dirty="0"/>
              <a:t> çözünmekteyken </a:t>
            </a:r>
            <a:r>
              <a:rPr lang="tr-TR" dirty="0" smtClean="0"/>
              <a:t>bazı formları hiç </a:t>
            </a:r>
            <a:r>
              <a:rPr lang="tr-TR" dirty="0"/>
              <a:t>çözünmemektedir.</a:t>
            </a:r>
          </a:p>
        </p:txBody>
      </p:sp>
      <p:graphicFrame>
        <p:nvGraphicFramePr>
          <p:cNvPr id="3" name="Group 112"/>
          <p:cNvGraphicFramePr>
            <a:graphicFrameLocks/>
          </p:cNvGraphicFramePr>
          <p:nvPr>
            <p:extLst>
              <p:ext uri="{D42A27DB-BD31-4B8C-83A1-F6EECF244321}">
                <p14:modId xmlns:p14="http://schemas.microsoft.com/office/powerpoint/2010/main" val="2034173588"/>
              </p:ext>
            </p:extLst>
          </p:nvPr>
        </p:nvGraphicFramePr>
        <p:xfrm>
          <a:off x="755576" y="2492898"/>
          <a:ext cx="7710438" cy="3815828"/>
        </p:xfrm>
        <a:graphic>
          <a:graphicData uri="http://schemas.openxmlformats.org/drawingml/2006/table">
            <a:tbl>
              <a:tblPr/>
              <a:tblGrid>
                <a:gridCol w="2505669">
                  <a:extLst>
                    <a:ext uri="{9D8B030D-6E8A-4147-A177-3AD203B41FA5}">
                      <a16:colId xmlns="" xmlns:a16="http://schemas.microsoft.com/office/drawing/2014/main" val="20000"/>
                    </a:ext>
                  </a:extLst>
                </a:gridCol>
                <a:gridCol w="2773496">
                  <a:extLst>
                    <a:ext uri="{9D8B030D-6E8A-4147-A177-3AD203B41FA5}">
                      <a16:colId xmlns="" xmlns:a16="http://schemas.microsoft.com/office/drawing/2014/main" val="20001"/>
                    </a:ext>
                  </a:extLst>
                </a:gridCol>
                <a:gridCol w="2431273">
                  <a:extLst>
                    <a:ext uri="{9D8B030D-6E8A-4147-A177-3AD203B41FA5}">
                      <a16:colId xmlns="" xmlns:a16="http://schemas.microsoft.com/office/drawing/2014/main" val="20002"/>
                    </a:ext>
                  </a:extLst>
                </a:gridCol>
              </a:tblGrid>
              <a:tr h="664233">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2000" b="1" i="1" u="sng" strike="noStrike" cap="none" normalizeH="0" baseline="0" smtClean="0">
                          <a:ln>
                            <a:noFill/>
                          </a:ln>
                          <a:solidFill>
                            <a:schemeClr val="tx1"/>
                          </a:solidFill>
                          <a:effectLst/>
                          <a:latin typeface="Arial Tur" panose="020B0604020202020204" pitchFamily="34" charset="0"/>
                          <a:cs typeface="Arial" panose="020B0604020202020204" pitchFamily="34" charset="0"/>
                        </a:rPr>
                        <a:t>Ticari Adı</a:t>
                      </a:r>
                      <a:endParaRPr kumimoji="0" lang="tr-TR" sz="2000" b="1" i="1"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2000" b="1" i="1" u="sng" strike="noStrike" cap="none" normalizeH="0" baseline="0" smtClean="0">
                          <a:ln>
                            <a:noFill/>
                          </a:ln>
                          <a:solidFill>
                            <a:schemeClr val="tx1"/>
                          </a:solidFill>
                          <a:effectLst/>
                          <a:latin typeface="Arial Tur" panose="020B0604020202020204" pitchFamily="34" charset="0"/>
                          <a:cs typeface="Arial" panose="020B0604020202020204" pitchFamily="34" charset="0"/>
                        </a:rPr>
                        <a:t>Katkı Maddesi</a:t>
                      </a:r>
                      <a:endParaRPr kumimoji="0" lang="tr-TR" sz="2000" b="1" i="1"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2000" b="1" i="1" u="sng" strike="noStrike" cap="none" normalizeH="0" baseline="0" smtClean="0">
                          <a:ln>
                            <a:noFill/>
                          </a:ln>
                          <a:solidFill>
                            <a:schemeClr val="tx1"/>
                          </a:solidFill>
                          <a:effectLst/>
                          <a:latin typeface="Arial Tur" panose="020B0604020202020204" pitchFamily="34" charset="0"/>
                          <a:cs typeface="Arial" panose="020B0604020202020204" pitchFamily="34" charset="0"/>
                        </a:rPr>
                        <a:t>Çözünürlüğü</a:t>
                      </a:r>
                      <a:endParaRPr kumimoji="0" lang="tr-TR" sz="2000" b="1" i="1"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29809">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Süperfosfat</a:t>
                      </a:r>
                      <a:endParaRPr kumimoji="0" lang="tr-TR"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CaSO</a:t>
                      </a:r>
                      <a:r>
                        <a:rPr kumimoji="0" lang="tr-TR" sz="1800" b="1" i="1" u="none" strike="noStrike" cap="none" normalizeH="0" baseline="-30000" smtClean="0">
                          <a:ln>
                            <a:noFill/>
                          </a:ln>
                          <a:solidFill>
                            <a:schemeClr val="tx1"/>
                          </a:solidFill>
                          <a:effectLst/>
                          <a:latin typeface="Arial Tur" panose="020B0604020202020204" pitchFamily="34" charset="0"/>
                          <a:cs typeface="Arial" panose="020B0604020202020204" pitchFamily="34" charset="0"/>
                        </a:rPr>
                        <a:t>4, </a:t>
                      </a: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Oksitler</a:t>
                      </a:r>
                      <a:endParaRPr kumimoji="0" lang="tr-TR"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Suda </a:t>
                      </a:r>
                      <a:endParaRPr kumimoji="0" lang="tr-TR"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32359">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Triple süperfosfat</a:t>
                      </a:r>
                      <a:endParaRPr kumimoji="0" lang="tr-TR"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Oksitler</a:t>
                      </a:r>
                      <a:endParaRPr kumimoji="0" lang="tr-TR"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Suda </a:t>
                      </a:r>
                      <a:endParaRPr kumimoji="0" lang="tr-TR"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29809">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Thomas fosfat</a:t>
                      </a:r>
                      <a:endParaRPr kumimoji="0" lang="tr-TR"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CaO, Fe, Mn, Mg</a:t>
                      </a:r>
                      <a:endParaRPr kumimoji="0" lang="tr-TR"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Sitrik asitte</a:t>
                      </a:r>
                      <a:endParaRPr kumimoji="0" lang="tr-TR"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29809">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Kalsiyum metafosfat</a:t>
                      </a:r>
                      <a:endParaRPr kumimoji="0" lang="tr-TR"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Oksitler, F</a:t>
                      </a:r>
                      <a:endParaRPr kumimoji="0" lang="tr-TR"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Amonyum sitratta</a:t>
                      </a:r>
                      <a:endParaRPr kumimoji="0" lang="tr-TR"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629809">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Hamfosfat</a:t>
                      </a:r>
                      <a:endParaRPr kumimoji="0" lang="tr-TR"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CaCO</a:t>
                      </a:r>
                      <a:r>
                        <a:rPr kumimoji="0" lang="tr-TR" sz="1800" b="1" i="1" u="none" strike="noStrike" cap="none" normalizeH="0" baseline="-30000" smtClean="0">
                          <a:ln>
                            <a:noFill/>
                          </a:ln>
                          <a:solidFill>
                            <a:schemeClr val="tx1"/>
                          </a:solidFill>
                          <a:effectLst/>
                          <a:latin typeface="Arial Tur" panose="020B0604020202020204" pitchFamily="34" charset="0"/>
                          <a:cs typeface="Arial" panose="020B0604020202020204" pitchFamily="34" charset="0"/>
                        </a:rPr>
                        <a:t>3, </a:t>
                      </a: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Ca(OH)</a:t>
                      </a:r>
                      <a:r>
                        <a:rPr kumimoji="0" lang="tr-TR" sz="1800" b="1" i="1" u="none" strike="noStrike" cap="none" normalizeH="0" baseline="-30000" smtClean="0">
                          <a:ln>
                            <a:noFill/>
                          </a:ln>
                          <a:solidFill>
                            <a:schemeClr val="tx1"/>
                          </a:solidFill>
                          <a:effectLst/>
                          <a:latin typeface="Arial Tur" panose="020B0604020202020204" pitchFamily="34" charset="0"/>
                          <a:cs typeface="Arial" panose="020B0604020202020204" pitchFamily="34" charset="0"/>
                        </a:rPr>
                        <a:t>2,</a:t>
                      </a:r>
                      <a:r>
                        <a:rPr kumimoji="0" lang="tr-TR" sz="1800" b="1" i="1" u="none" strike="noStrike" cap="none" normalizeH="0" baseline="0" smtClean="0">
                          <a:ln>
                            <a:noFill/>
                          </a:ln>
                          <a:solidFill>
                            <a:schemeClr val="tx1"/>
                          </a:solidFill>
                          <a:effectLst/>
                          <a:latin typeface="Arial Tur" panose="020B0604020202020204" pitchFamily="34" charset="0"/>
                          <a:cs typeface="Arial" panose="020B0604020202020204" pitchFamily="34" charset="0"/>
                        </a:rPr>
                        <a:t>CaF</a:t>
                      </a:r>
                      <a:r>
                        <a:rPr kumimoji="0" lang="tr-TR" sz="1800" b="1" i="1" u="none" strike="noStrike" cap="none" normalizeH="0" baseline="-30000" smtClean="0">
                          <a:ln>
                            <a:noFill/>
                          </a:ln>
                          <a:solidFill>
                            <a:schemeClr val="tx1"/>
                          </a:solidFill>
                          <a:effectLst/>
                          <a:latin typeface="Arial Tur" panose="020B0604020202020204" pitchFamily="34" charset="0"/>
                          <a:cs typeface="Arial" panose="020B0604020202020204" pitchFamily="34" charset="0"/>
                        </a:rPr>
                        <a:t> 2</a:t>
                      </a:r>
                      <a:endParaRPr kumimoji="0" lang="tr-TR"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lgn="l">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l">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l">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l">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tr-TR" sz="1800" b="1" i="1" u="none" strike="noStrike" cap="none" normalizeH="0" baseline="0" dirty="0" smtClean="0">
                          <a:ln>
                            <a:noFill/>
                          </a:ln>
                          <a:solidFill>
                            <a:schemeClr val="tx1"/>
                          </a:solidFill>
                          <a:effectLst/>
                          <a:latin typeface="Arial Tur" panose="020B0604020202020204" pitchFamily="34" charset="0"/>
                          <a:cs typeface="Arial" panose="020B0604020202020204" pitchFamily="34" charset="0"/>
                        </a:rPr>
                        <a:t>Çözünmez</a:t>
                      </a:r>
                      <a:endParaRPr kumimoji="0" lang="tr-TR" sz="18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97814284"/>
      </p:ext>
    </p:extLst>
  </p:cSld>
  <p:clrMapOvr>
    <a:masterClrMapping/>
  </p:clrMapOvr>
  <p:transition spd="med">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989200"/>
            <a:ext cx="8496944" cy="5085816"/>
          </a:xfrm>
          <a:prstGeom prst="rect">
            <a:avLst/>
          </a:prstGeom>
        </p:spPr>
        <p:txBody>
          <a:bodyPr wrap="square">
            <a:spAutoFit/>
          </a:bodyPr>
          <a:lstStyle/>
          <a:p>
            <a:pPr algn="just">
              <a:lnSpc>
                <a:spcPct val="150000"/>
              </a:lnSpc>
            </a:pPr>
            <a:r>
              <a:rPr lang="tr-TR" dirty="0"/>
              <a:t>Ticari gübrelerle toprağa verilen fosfat iyonlarının önemli bir kısmı bitkiler tarafından alınmakta, kalan kısmıysa toprak </a:t>
            </a:r>
            <a:r>
              <a:rPr lang="tr-TR" dirty="0" err="1"/>
              <a:t>kolloidleri</a:t>
            </a:r>
            <a:r>
              <a:rPr lang="tr-TR" dirty="0"/>
              <a:t> tarafından sıkı bir şekilde </a:t>
            </a:r>
            <a:r>
              <a:rPr lang="tr-TR" dirty="0" err="1"/>
              <a:t>adsorbe</a:t>
            </a:r>
            <a:r>
              <a:rPr lang="tr-TR" dirty="0"/>
              <a:t> edilmekte veya ortam </a:t>
            </a:r>
            <a:r>
              <a:rPr lang="tr-TR" dirty="0" err="1" smtClean="0"/>
              <a:t>ph’sına</a:t>
            </a:r>
            <a:r>
              <a:rPr lang="tr-TR" dirty="0" smtClean="0"/>
              <a:t> </a:t>
            </a:r>
            <a:r>
              <a:rPr lang="tr-TR" dirty="0"/>
              <a:t>bağlı kalarak güç çözünür bileşikler oluşturmaktadır. </a:t>
            </a:r>
            <a:endParaRPr lang="tr-TR" dirty="0" smtClean="0"/>
          </a:p>
          <a:p>
            <a:pPr algn="just">
              <a:lnSpc>
                <a:spcPct val="150000"/>
              </a:lnSpc>
            </a:pPr>
            <a:r>
              <a:rPr lang="tr-TR" dirty="0" smtClean="0"/>
              <a:t>Fosfor zor </a:t>
            </a:r>
            <a:r>
              <a:rPr lang="tr-TR" dirty="0" err="1" smtClean="0"/>
              <a:t>eriyebilirliği</a:t>
            </a:r>
            <a:r>
              <a:rPr lang="tr-TR" dirty="0" smtClean="0"/>
              <a:t> nedeniyle su kaynaklarına en az olumsuz etki yaratan iyonlardan bir tanesidir. </a:t>
            </a:r>
            <a:r>
              <a:rPr lang="tr-TR" dirty="0"/>
              <a:t>Örneğin Almanya’ da yapılan bir çalışmada toprağa </a:t>
            </a:r>
            <a:r>
              <a:rPr lang="tr-TR" dirty="0" smtClean="0"/>
              <a:t>verilen 930.000 </a:t>
            </a:r>
            <a:r>
              <a:rPr lang="tr-TR" dirty="0"/>
              <a:t>ton fosforun ancak %1’lik kısmının akarsulara ulaştığını, </a:t>
            </a:r>
            <a:r>
              <a:rPr lang="tr-TR" dirty="0" smtClean="0"/>
              <a:t>bu nedenle fosforlu </a:t>
            </a:r>
            <a:r>
              <a:rPr lang="tr-TR" dirty="0"/>
              <a:t>gübrelerin diğer kirletici kaynaklar arasında son sırada olduğu belirlenmiştir</a:t>
            </a:r>
            <a:r>
              <a:rPr lang="tr-TR" dirty="0" smtClean="0"/>
              <a:t>.</a:t>
            </a:r>
            <a:endParaRPr lang="tr-TR" dirty="0"/>
          </a:p>
        </p:txBody>
      </p:sp>
    </p:spTree>
    <p:extLst>
      <p:ext uri="{BB962C8B-B14F-4D97-AF65-F5344CB8AC3E}">
        <p14:creationId xmlns:p14="http://schemas.microsoft.com/office/powerpoint/2010/main" val="2031149371"/>
      </p:ext>
    </p:extLst>
  </p:cSld>
  <p:clrMapOvr>
    <a:masterClrMapping/>
  </p:clrMapOvr>
  <p:transition spd="med">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476672"/>
            <a:ext cx="8496944" cy="5853910"/>
          </a:xfrm>
          <a:prstGeom prst="rect">
            <a:avLst/>
          </a:prstGeom>
        </p:spPr>
        <p:txBody>
          <a:bodyPr wrap="square">
            <a:spAutoFit/>
          </a:bodyPr>
          <a:lstStyle/>
          <a:p>
            <a:pPr algn="just">
              <a:lnSpc>
                <a:spcPct val="150000"/>
              </a:lnSpc>
            </a:pPr>
            <a:r>
              <a:rPr lang="tr-TR" dirty="0" smtClean="0"/>
              <a:t>Aşırı gübreleme yapılmasıyla bazı olumsuz durumlar ortaya çıkmaktadır. Bu durumlar;</a:t>
            </a:r>
          </a:p>
          <a:p>
            <a:pPr marL="342900" indent="-342900" algn="just">
              <a:lnSpc>
                <a:spcPct val="150000"/>
              </a:lnSpc>
              <a:buFont typeface="Arial" panose="020B0604020202020204" pitchFamily="34" charset="0"/>
              <a:buChar char="•"/>
            </a:pPr>
            <a:r>
              <a:rPr lang="tr-TR" dirty="0"/>
              <a:t>Yüksek düzeyde azotlu gübreleme sonucu topraktan yıkanmalarla, içme suları </a:t>
            </a:r>
            <a:r>
              <a:rPr lang="tr-TR" dirty="0" smtClean="0"/>
              <a:t>ve akarsularda </a:t>
            </a:r>
            <a:r>
              <a:rPr lang="tr-TR" dirty="0"/>
              <a:t>nitrat miktarında artış</a:t>
            </a:r>
            <a:r>
              <a:rPr lang="tr-TR" dirty="0" smtClean="0"/>
              <a:t>,</a:t>
            </a:r>
          </a:p>
          <a:p>
            <a:pPr marL="342900" indent="-342900" algn="just">
              <a:lnSpc>
                <a:spcPct val="150000"/>
              </a:lnSpc>
              <a:buFont typeface="Arial" panose="020B0604020202020204" pitchFamily="34" charset="0"/>
              <a:buChar char="•"/>
            </a:pPr>
            <a:r>
              <a:rPr lang="tr-TR" dirty="0"/>
              <a:t>Fosforlu gübrelerin </a:t>
            </a:r>
            <a:r>
              <a:rPr lang="tr-TR" dirty="0">
                <a:solidFill>
                  <a:srgbClr val="FF0000"/>
                </a:solidFill>
              </a:rPr>
              <a:t>yüzey akışlarıyla </a:t>
            </a:r>
            <a:r>
              <a:rPr lang="tr-TR" dirty="0"/>
              <a:t>taşınması sonucu, içme sularında ve </a:t>
            </a:r>
            <a:r>
              <a:rPr lang="tr-TR" dirty="0" smtClean="0"/>
              <a:t>diğer akarsularda </a:t>
            </a:r>
            <a:r>
              <a:rPr lang="tr-TR" dirty="0"/>
              <a:t>fosfat miktarında yükselme</a:t>
            </a:r>
            <a:r>
              <a:rPr lang="tr-TR" dirty="0" smtClean="0"/>
              <a:t>,</a:t>
            </a:r>
          </a:p>
          <a:p>
            <a:pPr marL="342900" indent="-342900" algn="just">
              <a:lnSpc>
                <a:spcPct val="150000"/>
              </a:lnSpc>
              <a:buFont typeface="Arial" panose="020B0604020202020204" pitchFamily="34" charset="0"/>
              <a:buChar char="•"/>
            </a:pPr>
            <a:r>
              <a:rPr lang="tr-TR" dirty="0"/>
              <a:t>Yüksek düzeyde azotlu gübrelerin kullanıldığı topraklardaki bitkilerde </a:t>
            </a:r>
            <a:r>
              <a:rPr lang="tr-TR" dirty="0" err="1"/>
              <a:t>nitrozamin</a:t>
            </a:r>
            <a:r>
              <a:rPr lang="tr-TR" dirty="0"/>
              <a:t> gibi kanserojen maddeler oluşmakta, özellikle yaprakları yenen marul ve ıspanak gibi bitkilerde nitrat ve </a:t>
            </a:r>
            <a:r>
              <a:rPr lang="tr-TR" dirty="0" err="1"/>
              <a:t>nitrit</a:t>
            </a:r>
            <a:r>
              <a:rPr lang="tr-TR" dirty="0"/>
              <a:t> birikimleri olabilmektedir</a:t>
            </a:r>
            <a:r>
              <a:rPr lang="tr-TR" dirty="0" smtClean="0"/>
              <a:t>.</a:t>
            </a:r>
            <a:endParaRPr lang="tr-TR" dirty="0"/>
          </a:p>
        </p:txBody>
      </p:sp>
    </p:spTree>
    <p:extLst>
      <p:ext uri="{BB962C8B-B14F-4D97-AF65-F5344CB8AC3E}">
        <p14:creationId xmlns:p14="http://schemas.microsoft.com/office/powerpoint/2010/main" val="693711079"/>
      </p:ext>
    </p:extLst>
  </p:cSld>
  <p:clrMapOvr>
    <a:masterClrMapping/>
  </p:clrMapOvr>
  <p:transition spd="med">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476672"/>
            <a:ext cx="8496944" cy="5853910"/>
          </a:xfrm>
          <a:prstGeom prst="rect">
            <a:avLst/>
          </a:prstGeom>
        </p:spPr>
        <p:txBody>
          <a:bodyPr wrap="square">
            <a:spAutoFit/>
          </a:bodyPr>
          <a:lstStyle/>
          <a:p>
            <a:pPr marL="342900" indent="-342900" algn="just">
              <a:buFont typeface="Arial" panose="020B0604020202020204" pitchFamily="34" charset="0"/>
              <a:buChar char="•"/>
            </a:pPr>
            <a:r>
              <a:rPr lang="tr-TR" dirty="0" smtClean="0"/>
              <a:t>Yüzey sularına karışan azot ve fosfor içerikli gübre kalıntıları sularda </a:t>
            </a:r>
            <a:r>
              <a:rPr lang="tr-TR" dirty="0" err="1" smtClean="0"/>
              <a:t>ötrofikasyona</a:t>
            </a:r>
            <a:r>
              <a:rPr lang="tr-TR" dirty="0" smtClean="0"/>
              <a:t> neden olmaktadır,</a:t>
            </a:r>
            <a:endParaRPr lang="tr-TR" dirty="0" smtClean="0"/>
          </a:p>
          <a:p>
            <a:pPr marL="342900" indent="-342900" algn="just">
              <a:buFont typeface="Arial" panose="020B0604020202020204" pitchFamily="34" charset="0"/>
              <a:buChar char="•"/>
            </a:pPr>
            <a:r>
              <a:rPr lang="tr-TR" dirty="0" smtClean="0"/>
              <a:t>Gübre kirliliği noktasal olmayan bir kirliliktir ve engellenmesi noktasal kirliliğe göre daha zordur,</a:t>
            </a:r>
            <a:endParaRPr lang="tr-TR" dirty="0" smtClean="0"/>
          </a:p>
          <a:p>
            <a:pPr marL="342900" indent="-342900" algn="just">
              <a:buFont typeface="Arial" panose="020B0604020202020204" pitchFamily="34" charset="0"/>
              <a:buChar char="•"/>
            </a:pPr>
            <a:r>
              <a:rPr lang="tr-TR" dirty="0" smtClean="0"/>
              <a:t>ABD </a:t>
            </a:r>
            <a:r>
              <a:rPr lang="tr-TR" dirty="0" err="1" smtClean="0"/>
              <a:t>Teksas</a:t>
            </a:r>
            <a:r>
              <a:rPr lang="tr-TR" dirty="0" smtClean="0"/>
              <a:t> Eyaletinde yeraltı sularında ciddi boyutlarda nitrat kirliliği mevcut olup, insan ve hayvanlarda ciddi hastalıklara ve ölümlere neden olmaktadır. İnsan ve hayvanlarda düşük yapma, mavi bebek sendromu (</a:t>
            </a:r>
            <a:r>
              <a:rPr lang="tr-TR" dirty="0" smtClean="0"/>
              <a:t>vücuda alınan nitratın vücutta </a:t>
            </a:r>
            <a:r>
              <a:rPr lang="tr-TR" dirty="0" err="1" smtClean="0"/>
              <a:t>nitrite</a:t>
            </a:r>
            <a:r>
              <a:rPr lang="tr-TR" dirty="0" smtClean="0"/>
              <a:t> dönüşmesi sonucu oksijenin vücuda homojen dağılmaması) </a:t>
            </a:r>
            <a:r>
              <a:rPr lang="tr-TR" dirty="0" smtClean="0"/>
              <a:t>gibi rahatsızlıkları ortaya çıkarmaktadır. ABD hükümeti tarımsal desteklerden en fazla miktarı nitrat kirliliği çalışmalarına ayırmaktadır.</a:t>
            </a:r>
          </a:p>
          <a:p>
            <a:pPr marL="342900" indent="-342900" algn="just">
              <a:buFont typeface="Arial" panose="020B0604020202020204" pitchFamily="34" charset="0"/>
              <a:buChar char="•"/>
            </a:pPr>
            <a:r>
              <a:rPr lang="tr-TR" dirty="0" smtClean="0"/>
              <a:t>Ülkemizde de Antalya bölgesinde yoğun gübreleme nedeniyle yeraltı sularında kirlenme mevcut olup, özellikle Serik Ovasında yürütülen çalışmalar vardır. </a:t>
            </a:r>
            <a:endParaRPr lang="tr-TR" dirty="0"/>
          </a:p>
        </p:txBody>
      </p:sp>
    </p:spTree>
    <p:extLst>
      <p:ext uri="{BB962C8B-B14F-4D97-AF65-F5344CB8AC3E}">
        <p14:creationId xmlns:p14="http://schemas.microsoft.com/office/powerpoint/2010/main" val="301073170"/>
      </p:ext>
    </p:extLst>
  </p:cSld>
  <p:clrMapOvr>
    <a:masterClrMapping/>
  </p:clrMapOvr>
  <p:transition spd="med">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989200"/>
            <a:ext cx="8496944" cy="4753417"/>
          </a:xfrm>
          <a:prstGeom prst="rect">
            <a:avLst/>
          </a:prstGeom>
        </p:spPr>
        <p:txBody>
          <a:bodyPr wrap="square">
            <a:spAutoFit/>
          </a:bodyPr>
          <a:lstStyle/>
          <a:p>
            <a:pPr algn="just">
              <a:lnSpc>
                <a:spcPct val="150000"/>
              </a:lnSpc>
            </a:pPr>
            <a:r>
              <a:rPr lang="tr-TR" dirty="0" smtClean="0"/>
              <a:t>Gübre kirliliğinin biraz olsun önüne geçebilmek için bazı tedbirler alınabilmektedir. Bunlar;</a:t>
            </a:r>
          </a:p>
          <a:p>
            <a:pPr marL="342900" indent="-342900" algn="just">
              <a:lnSpc>
                <a:spcPct val="150000"/>
              </a:lnSpc>
              <a:buFont typeface="Arial" panose="020B0604020202020204" pitchFamily="34" charset="0"/>
              <a:buChar char="•"/>
            </a:pPr>
            <a:r>
              <a:rPr lang="tr-TR" dirty="0"/>
              <a:t>Yıllık olarak uygulanacak miktar</a:t>
            </a:r>
            <a:r>
              <a:rPr lang="tr-TR" dirty="0" smtClean="0"/>
              <a:t>, uygulanma </a:t>
            </a:r>
            <a:r>
              <a:rPr lang="tr-TR" dirty="0"/>
              <a:t>şekli ve zaman açısından her tarım alanı için </a:t>
            </a:r>
            <a:r>
              <a:rPr lang="tr-TR" dirty="0" smtClean="0"/>
              <a:t>ayrı planlama yapılmalı</a:t>
            </a:r>
            <a:r>
              <a:rPr lang="tr-TR" dirty="0"/>
              <a:t>,</a:t>
            </a:r>
          </a:p>
          <a:p>
            <a:pPr marL="342900" indent="-342900" algn="just">
              <a:lnSpc>
                <a:spcPct val="150000"/>
              </a:lnSpc>
              <a:buFont typeface="Arial" panose="020B0604020202020204" pitchFamily="34" charset="0"/>
              <a:buChar char="•"/>
            </a:pPr>
            <a:r>
              <a:rPr lang="tr-TR" dirty="0"/>
              <a:t>Her bitki yetiştirme mevsiminde toprak analizi yapılmalı,</a:t>
            </a:r>
          </a:p>
          <a:p>
            <a:pPr marL="342900" indent="-342900" algn="just">
              <a:lnSpc>
                <a:spcPct val="150000"/>
              </a:lnSpc>
              <a:buFont typeface="Arial" panose="020B0604020202020204" pitchFamily="34" charset="0"/>
              <a:buChar char="•"/>
            </a:pPr>
            <a:r>
              <a:rPr lang="tr-TR" dirty="0"/>
              <a:t>Münavebe sistemi uygulanmalı,</a:t>
            </a:r>
          </a:p>
          <a:p>
            <a:pPr marL="342900" indent="-342900" algn="just">
              <a:lnSpc>
                <a:spcPct val="150000"/>
              </a:lnSpc>
              <a:buFont typeface="Arial" panose="020B0604020202020204" pitchFamily="34" charset="0"/>
              <a:buChar char="•"/>
            </a:pPr>
            <a:r>
              <a:rPr lang="tr-TR" dirty="0"/>
              <a:t>Çiftçiler gübre kullanımı konusunda eğitilmeli ve bilinçlendirilmelidir</a:t>
            </a:r>
            <a:r>
              <a:rPr lang="tr-TR" dirty="0" smtClean="0"/>
              <a:t>.</a:t>
            </a:r>
            <a:endParaRPr lang="tr-TR" dirty="0"/>
          </a:p>
        </p:txBody>
      </p:sp>
    </p:spTree>
    <p:extLst>
      <p:ext uri="{BB962C8B-B14F-4D97-AF65-F5344CB8AC3E}">
        <p14:creationId xmlns:p14="http://schemas.microsoft.com/office/powerpoint/2010/main" val="182162953"/>
      </p:ext>
    </p:extLst>
  </p:cSld>
  <p:clrMapOvr>
    <a:masterClrMapping/>
  </p:clrMapOvr>
  <p:transition spd="med">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39552" y="764704"/>
            <a:ext cx="8280920" cy="4918269"/>
          </a:xfrm>
          <a:prstGeom prst="rect">
            <a:avLst/>
          </a:prstGeom>
          <a:noFill/>
        </p:spPr>
        <p:txBody>
          <a:bodyPr wrap="square" rtlCol="0">
            <a:spAutoFit/>
          </a:bodyPr>
          <a:lstStyle/>
          <a:p>
            <a:pPr algn="just"/>
            <a:r>
              <a:rPr lang="tr-TR" sz="2800" dirty="0" smtClean="0"/>
              <a:t>Toprakta bulunan bitki besin maddelerinin, bitkiler tarafından kullanılarak, ya da topraktan yıkanarak uzaklaşan kısmını toprağa tekrar kazandırmak için yapılan uygulamaya </a:t>
            </a:r>
            <a:r>
              <a:rPr lang="tr-TR" sz="2800" dirty="0" smtClean="0">
                <a:solidFill>
                  <a:srgbClr val="FF0000"/>
                </a:solidFill>
              </a:rPr>
              <a:t>gübreleme</a:t>
            </a:r>
            <a:r>
              <a:rPr lang="tr-TR" sz="2800" dirty="0" smtClean="0"/>
              <a:t> denmektedir. </a:t>
            </a:r>
          </a:p>
          <a:p>
            <a:pPr algn="just"/>
            <a:r>
              <a:rPr lang="tr-TR" sz="2800" dirty="0" smtClean="0"/>
              <a:t>Dünya nüfusunun artış hızı bitkisel ve hayvansal üretime göre çok daha fazladır. Bunun sonucu olarak dünyadaki gıda açığı her geçen gün biraz daha artmaktadır. Bu açığı kapatmaya yönelik alınan tedbirlerden biri de birim alandan elde edilen verimin yükseltilmesidir. Birim alandan elde edilen verimi artırmada en etkili yollardan biri de gübrelemedir.</a:t>
            </a:r>
            <a:endParaRPr lang="tr-TR" sz="2800" dirty="0"/>
          </a:p>
        </p:txBody>
      </p:sp>
    </p:spTree>
  </p:cSld>
  <p:clrMapOvr>
    <a:masterClrMapping/>
  </p:clrMapOvr>
  <p:transition spd="med">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836712"/>
            <a:ext cx="8496944" cy="4893647"/>
          </a:xfrm>
          <a:prstGeom prst="rect">
            <a:avLst/>
          </a:prstGeom>
        </p:spPr>
        <p:txBody>
          <a:bodyPr wrap="square">
            <a:spAutoFit/>
          </a:bodyPr>
          <a:lstStyle/>
          <a:p>
            <a:pPr algn="just"/>
            <a:r>
              <a:rPr lang="tr-TR" dirty="0" smtClean="0"/>
              <a:t>Gübreler inorganik ve organik gübreler olarak iki ayrı tipte olabilir. Hayvan ve bitki artıkları toprakta besin maddesi olarak kullanıldığında gübreleme işlevini gerçekleştirirler. Bunun yanında kimyasal yollarla elde edilen inorganik gübreler de bitki besin maddesi olarak yaygın kullanım alanı bulmaktadır. İnorganik gübreler </a:t>
            </a:r>
            <a:r>
              <a:rPr lang="tr-TR" dirty="0"/>
              <a:t>ve hayvansal atıklar </a:t>
            </a:r>
            <a:r>
              <a:rPr lang="tr-TR" dirty="0">
                <a:solidFill>
                  <a:srgbClr val="FF0000"/>
                </a:solidFill>
              </a:rPr>
              <a:t>yeterli miktarda ve uygun şekilde kullanıldığı zaman, tarımda önemli bir rol oynar</a:t>
            </a:r>
            <a:r>
              <a:rPr lang="tr-TR" dirty="0"/>
              <a:t>. Ancak, </a:t>
            </a:r>
            <a:r>
              <a:rPr lang="tr-TR" dirty="0" smtClean="0"/>
              <a:t>ticari </a:t>
            </a:r>
            <a:r>
              <a:rPr lang="tr-TR" dirty="0"/>
              <a:t>ve hayvan gübresi </a:t>
            </a:r>
            <a:r>
              <a:rPr lang="tr-TR" dirty="0" smtClean="0"/>
              <a:t>kullanımının aşırı olması, </a:t>
            </a:r>
            <a:r>
              <a:rPr lang="tr-TR" dirty="0"/>
              <a:t>bitki besin </a:t>
            </a:r>
            <a:r>
              <a:rPr lang="tr-TR" dirty="0" smtClean="0"/>
              <a:t>elementlerinin </a:t>
            </a:r>
            <a:r>
              <a:rPr lang="tr-TR" dirty="0"/>
              <a:t>çevre için ciddi kirlilikler oluşturacak </a:t>
            </a:r>
            <a:r>
              <a:rPr lang="tr-TR" dirty="0" smtClean="0"/>
              <a:t>miktara yükseltebilir. Genellikle organik gübreler daha az oranda kullanıldıklarından kirletme oranları daha düşük düzeyde kalmaktadır. Buna karşılık inorganik (ticari) gübreler bazı kullanım hatalarından dolayı doğaya çok fazla zarar verebilmektedirler. </a:t>
            </a:r>
            <a:endParaRPr lang="tr-TR" dirty="0"/>
          </a:p>
        </p:txBody>
      </p:sp>
    </p:spTree>
    <p:extLst>
      <p:ext uri="{BB962C8B-B14F-4D97-AF65-F5344CB8AC3E}">
        <p14:creationId xmlns:p14="http://schemas.microsoft.com/office/powerpoint/2010/main" val="1289205496"/>
      </p:ext>
    </p:extLst>
  </p:cSld>
  <p:clrMapOvr>
    <a:masterClrMapping/>
  </p:clrMapOvr>
  <p:transition spd="med">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836712"/>
            <a:ext cx="8496944" cy="4672048"/>
          </a:xfrm>
          <a:prstGeom prst="rect">
            <a:avLst/>
          </a:prstGeom>
        </p:spPr>
        <p:txBody>
          <a:bodyPr wrap="square">
            <a:spAutoFit/>
          </a:bodyPr>
          <a:lstStyle/>
          <a:p>
            <a:pPr algn="just"/>
            <a:r>
              <a:rPr lang="tr-TR" dirty="0" smtClean="0"/>
              <a:t>Temel bitki besin elementleri; N(azot), P(fosfor) ve K(potasyum) dur. Ülkemiz topraklarında potasyum genelde yeterli düzeyde bulunduğundan çoğunlukla azot ve fosfor gübrelemesi yapılmaktadır.</a:t>
            </a:r>
          </a:p>
          <a:p>
            <a:pPr algn="ctr"/>
            <a:r>
              <a:rPr lang="tr-TR" b="1" i="1" dirty="0">
                <a:solidFill>
                  <a:srgbClr val="FF0000"/>
                </a:solidFill>
              </a:rPr>
              <a:t>Azotlu </a:t>
            </a:r>
            <a:r>
              <a:rPr lang="tr-TR" b="1" i="1" dirty="0" smtClean="0">
                <a:solidFill>
                  <a:srgbClr val="FF0000"/>
                </a:solidFill>
              </a:rPr>
              <a:t>Gübreler</a:t>
            </a:r>
          </a:p>
          <a:p>
            <a:pPr algn="just"/>
            <a:r>
              <a:rPr lang="tr-TR" dirty="0"/>
              <a:t>Azotlu gübreler kimyasal formuna göre:</a:t>
            </a:r>
          </a:p>
          <a:p>
            <a:pPr algn="just"/>
            <a:r>
              <a:rPr lang="tr-TR" dirty="0"/>
              <a:t>		*Amonyaklı gübreler</a:t>
            </a:r>
          </a:p>
          <a:p>
            <a:pPr algn="just"/>
            <a:r>
              <a:rPr lang="tr-TR" dirty="0"/>
              <a:t>		*Nitratlı gübreler</a:t>
            </a:r>
          </a:p>
          <a:p>
            <a:pPr algn="just"/>
            <a:r>
              <a:rPr lang="tr-TR" dirty="0"/>
              <a:t>		*Amonyak ve Nitratı birlikte </a:t>
            </a:r>
            <a:r>
              <a:rPr lang="tr-TR" dirty="0" smtClean="0"/>
              <a:t>içeren gübreler</a:t>
            </a:r>
            <a:endParaRPr lang="tr-TR" dirty="0"/>
          </a:p>
          <a:p>
            <a:pPr algn="just"/>
            <a:r>
              <a:rPr lang="tr-TR" dirty="0"/>
              <a:t>		*</a:t>
            </a:r>
            <a:r>
              <a:rPr lang="tr-TR" dirty="0" err="1"/>
              <a:t>Amidli</a:t>
            </a:r>
            <a:r>
              <a:rPr lang="tr-TR" dirty="0"/>
              <a:t> gübreler </a:t>
            </a:r>
          </a:p>
          <a:p>
            <a:pPr algn="just"/>
            <a:r>
              <a:rPr lang="tr-TR" dirty="0" smtClean="0"/>
              <a:t>Olarak gruplandırılırlar.</a:t>
            </a:r>
            <a:endParaRPr lang="tr-TR" dirty="0"/>
          </a:p>
        </p:txBody>
      </p:sp>
    </p:spTree>
    <p:extLst>
      <p:ext uri="{BB962C8B-B14F-4D97-AF65-F5344CB8AC3E}">
        <p14:creationId xmlns:p14="http://schemas.microsoft.com/office/powerpoint/2010/main" val="3975287636"/>
      </p:ext>
    </p:extLst>
  </p:cSld>
  <p:clrMapOvr>
    <a:masterClrMapping/>
  </p:clrMapOvr>
  <p:transition spd="med">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69258"/>
            <a:ext cx="8496944" cy="461665"/>
          </a:xfrm>
          <a:prstGeom prst="rect">
            <a:avLst/>
          </a:prstGeom>
        </p:spPr>
        <p:txBody>
          <a:bodyPr wrap="square">
            <a:spAutoFit/>
          </a:bodyPr>
          <a:lstStyle/>
          <a:p>
            <a:pPr algn="just"/>
            <a:r>
              <a:rPr lang="tr-TR" dirty="0" smtClean="0"/>
              <a:t>Ülkemizde kullanılan azotlu gübre formları </a:t>
            </a:r>
            <a:endParaRPr lang="tr-TR" dirty="0"/>
          </a:p>
        </p:txBody>
      </p:sp>
      <p:pic>
        <p:nvPicPr>
          <p:cNvPr id="3" name="Picture 4" descr="tablo1-787837"/>
          <p:cNvPicPr>
            <a:picLocks noChangeAspect="1" noChangeArrowheads="1"/>
          </p:cNvPicPr>
          <p:nvPr/>
        </p:nvPicPr>
        <p:blipFill>
          <a:blip r:embed="rId2"/>
          <a:srcRect/>
          <a:stretch>
            <a:fillRect/>
          </a:stretch>
        </p:blipFill>
        <p:spPr bwMode="auto">
          <a:xfrm>
            <a:off x="539552" y="620688"/>
            <a:ext cx="8316416" cy="6237312"/>
          </a:xfrm>
          <a:prstGeom prst="rect">
            <a:avLst/>
          </a:prstGeom>
          <a:noFill/>
          <a:ln w="9525">
            <a:noFill/>
            <a:miter lim="800000"/>
            <a:headEnd/>
            <a:tailEnd/>
          </a:ln>
        </p:spPr>
      </p:pic>
    </p:spTree>
    <p:extLst>
      <p:ext uri="{BB962C8B-B14F-4D97-AF65-F5344CB8AC3E}">
        <p14:creationId xmlns:p14="http://schemas.microsoft.com/office/powerpoint/2010/main" val="1440175246"/>
      </p:ext>
    </p:extLst>
  </p:cSld>
  <p:clrMapOvr>
    <a:masterClrMapping/>
  </p:clrMapOvr>
  <p:transition spd="med">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836712"/>
            <a:ext cx="8496944" cy="461665"/>
          </a:xfrm>
          <a:prstGeom prst="rect">
            <a:avLst/>
          </a:prstGeom>
        </p:spPr>
        <p:txBody>
          <a:bodyPr wrap="square">
            <a:spAutoFit/>
          </a:bodyPr>
          <a:lstStyle/>
          <a:p>
            <a:pPr algn="just"/>
            <a:r>
              <a:rPr lang="tr-TR" dirty="0" smtClean="0"/>
              <a:t>Ülkemizde en çok kullanılan azotlu gübreler </a:t>
            </a:r>
            <a:endParaRPr lang="tr-TR" dirty="0"/>
          </a:p>
        </p:txBody>
      </p:sp>
      <p:pic>
        <p:nvPicPr>
          <p:cNvPr id="3" name="Resim 2"/>
          <p:cNvPicPr>
            <a:picLocks noChangeAspect="1"/>
          </p:cNvPicPr>
          <p:nvPr/>
        </p:nvPicPr>
        <p:blipFill>
          <a:blip r:embed="rId2"/>
          <a:stretch>
            <a:fillRect/>
          </a:stretch>
        </p:blipFill>
        <p:spPr>
          <a:xfrm>
            <a:off x="0" y="1483276"/>
            <a:ext cx="3025325" cy="3097852"/>
          </a:xfrm>
          <a:prstGeom prst="rect">
            <a:avLst/>
          </a:prstGeom>
        </p:spPr>
      </p:pic>
      <p:sp>
        <p:nvSpPr>
          <p:cNvPr id="5" name="Dikdörtgen 4"/>
          <p:cNvSpPr/>
          <p:nvPr/>
        </p:nvSpPr>
        <p:spPr>
          <a:xfrm>
            <a:off x="289357" y="4725144"/>
            <a:ext cx="2735968" cy="461665"/>
          </a:xfrm>
          <a:prstGeom prst="rect">
            <a:avLst/>
          </a:prstGeom>
        </p:spPr>
        <p:txBody>
          <a:bodyPr wrap="square">
            <a:spAutoFit/>
          </a:bodyPr>
          <a:lstStyle/>
          <a:p>
            <a:pPr algn="just"/>
            <a:r>
              <a:rPr lang="tr-TR" dirty="0" smtClean="0"/>
              <a:t>Amonyum sülfat</a:t>
            </a:r>
            <a:endParaRPr lang="tr-TR" dirty="0"/>
          </a:p>
        </p:txBody>
      </p:sp>
      <p:pic>
        <p:nvPicPr>
          <p:cNvPr id="4" name="Resim 3"/>
          <p:cNvPicPr>
            <a:picLocks noChangeAspect="1"/>
          </p:cNvPicPr>
          <p:nvPr/>
        </p:nvPicPr>
        <p:blipFill>
          <a:blip r:embed="rId3"/>
          <a:stretch>
            <a:fillRect/>
          </a:stretch>
        </p:blipFill>
        <p:spPr>
          <a:xfrm>
            <a:off x="3094339" y="1484783"/>
            <a:ext cx="2989829" cy="3096345"/>
          </a:xfrm>
          <a:prstGeom prst="rect">
            <a:avLst/>
          </a:prstGeom>
        </p:spPr>
      </p:pic>
      <p:pic>
        <p:nvPicPr>
          <p:cNvPr id="6" name="Resim 5"/>
          <p:cNvPicPr>
            <a:picLocks noChangeAspect="1"/>
          </p:cNvPicPr>
          <p:nvPr/>
        </p:nvPicPr>
        <p:blipFill>
          <a:blip r:embed="rId4"/>
          <a:stretch>
            <a:fillRect/>
          </a:stretch>
        </p:blipFill>
        <p:spPr>
          <a:xfrm>
            <a:off x="6138193" y="1483276"/>
            <a:ext cx="2970311" cy="3124902"/>
          </a:xfrm>
          <a:prstGeom prst="rect">
            <a:avLst/>
          </a:prstGeom>
        </p:spPr>
      </p:pic>
      <p:sp>
        <p:nvSpPr>
          <p:cNvPr id="8" name="Dikdörtgen 7"/>
          <p:cNvSpPr/>
          <p:nvPr/>
        </p:nvSpPr>
        <p:spPr>
          <a:xfrm>
            <a:off x="3048472" y="4725143"/>
            <a:ext cx="2735968" cy="461665"/>
          </a:xfrm>
          <a:prstGeom prst="rect">
            <a:avLst/>
          </a:prstGeom>
        </p:spPr>
        <p:txBody>
          <a:bodyPr wrap="square">
            <a:spAutoFit/>
          </a:bodyPr>
          <a:lstStyle/>
          <a:p>
            <a:pPr algn="just"/>
            <a:r>
              <a:rPr lang="tr-TR" dirty="0" smtClean="0"/>
              <a:t>Amonyum nitrat</a:t>
            </a:r>
            <a:endParaRPr lang="tr-TR" dirty="0"/>
          </a:p>
        </p:txBody>
      </p:sp>
      <p:sp>
        <p:nvSpPr>
          <p:cNvPr id="9" name="Dikdörtgen 8"/>
          <p:cNvSpPr/>
          <p:nvPr/>
        </p:nvSpPr>
        <p:spPr>
          <a:xfrm>
            <a:off x="7092280" y="4725142"/>
            <a:ext cx="1800200" cy="461665"/>
          </a:xfrm>
          <a:prstGeom prst="rect">
            <a:avLst/>
          </a:prstGeom>
        </p:spPr>
        <p:txBody>
          <a:bodyPr wrap="square">
            <a:spAutoFit/>
          </a:bodyPr>
          <a:lstStyle/>
          <a:p>
            <a:pPr algn="just"/>
            <a:r>
              <a:rPr lang="tr-TR" dirty="0" smtClean="0"/>
              <a:t>Üre</a:t>
            </a:r>
            <a:endParaRPr lang="tr-TR" dirty="0"/>
          </a:p>
        </p:txBody>
      </p:sp>
    </p:spTree>
    <p:extLst>
      <p:ext uri="{BB962C8B-B14F-4D97-AF65-F5344CB8AC3E}">
        <p14:creationId xmlns:p14="http://schemas.microsoft.com/office/powerpoint/2010/main" val="1167542752"/>
      </p:ext>
    </p:extLst>
  </p:cSld>
  <p:clrMapOvr>
    <a:masterClrMapping/>
  </p:clrMapOvr>
  <p:transition spd="med">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412776"/>
            <a:ext cx="8496944" cy="3490186"/>
          </a:xfrm>
          <a:prstGeom prst="rect">
            <a:avLst/>
          </a:prstGeom>
        </p:spPr>
        <p:txBody>
          <a:bodyPr wrap="square">
            <a:spAutoFit/>
          </a:bodyPr>
          <a:lstStyle/>
          <a:p>
            <a:pPr algn="just"/>
            <a:r>
              <a:rPr lang="tr-TR" b="1" i="1" dirty="0" smtClean="0">
                <a:solidFill>
                  <a:srgbClr val="FF0000"/>
                </a:solidFill>
              </a:rPr>
              <a:t>Azotlu gübrelerden kaynaklanan kirlilik</a:t>
            </a:r>
          </a:p>
          <a:p>
            <a:pPr algn="just"/>
            <a:r>
              <a:rPr lang="tr-TR" dirty="0" smtClean="0"/>
              <a:t>Kimyasal </a:t>
            </a:r>
            <a:r>
              <a:rPr lang="tr-TR" dirty="0"/>
              <a:t>gübrelerle toprağa verilen </a:t>
            </a:r>
            <a:r>
              <a:rPr lang="tr-TR" dirty="0" smtClean="0"/>
              <a:t>azot ile </a:t>
            </a:r>
            <a:r>
              <a:rPr lang="tr-TR" dirty="0"/>
              <a:t>organik azot </a:t>
            </a:r>
            <a:r>
              <a:rPr lang="tr-TR" dirty="0" smtClean="0"/>
              <a:t>bileşiklerinin </a:t>
            </a:r>
            <a:r>
              <a:rPr lang="tr-TR" dirty="0" err="1" smtClean="0"/>
              <a:t>mineralizasyonu</a:t>
            </a:r>
            <a:r>
              <a:rPr lang="tr-TR" dirty="0" smtClean="0"/>
              <a:t> </a:t>
            </a:r>
            <a:r>
              <a:rPr lang="tr-TR" dirty="0"/>
              <a:t>sonucu açığa çıkan </a:t>
            </a:r>
            <a:r>
              <a:rPr lang="tr-TR" dirty="0" smtClean="0"/>
              <a:t>azotun </a:t>
            </a:r>
            <a:r>
              <a:rPr lang="tr-TR" dirty="0"/>
              <a:t>önemli bir kısmı bitkiler </a:t>
            </a:r>
            <a:r>
              <a:rPr lang="tr-TR" dirty="0" smtClean="0"/>
              <a:t>tarafından </a:t>
            </a:r>
            <a:r>
              <a:rPr lang="tr-TR" dirty="0"/>
              <a:t>alınmaktadır. Azotun kullanılmayan </a:t>
            </a:r>
            <a:r>
              <a:rPr lang="tr-TR" dirty="0" smtClean="0"/>
              <a:t>kısmı ise; ya mikroorganizmalar </a:t>
            </a:r>
            <a:r>
              <a:rPr lang="tr-TR" dirty="0"/>
              <a:t>tarafından kendi </a:t>
            </a:r>
            <a:r>
              <a:rPr lang="tr-TR" dirty="0" err="1"/>
              <a:t>vücüt</a:t>
            </a:r>
            <a:r>
              <a:rPr lang="tr-TR" dirty="0"/>
              <a:t> proteinlerini oluşturmak için bağlanmakta, </a:t>
            </a:r>
            <a:r>
              <a:rPr lang="tr-TR" dirty="0" smtClean="0"/>
              <a:t>ya da toprak </a:t>
            </a:r>
            <a:r>
              <a:rPr lang="tr-TR" dirty="0" err="1"/>
              <a:t>kolloidlerince</a:t>
            </a:r>
            <a:r>
              <a:rPr lang="tr-TR" dirty="0"/>
              <a:t> </a:t>
            </a:r>
            <a:r>
              <a:rPr lang="tr-TR" dirty="0" err="1"/>
              <a:t>adsorbe</a:t>
            </a:r>
            <a:r>
              <a:rPr lang="tr-TR" dirty="0"/>
              <a:t> edilmekte</a:t>
            </a:r>
            <a:r>
              <a:rPr lang="tr-TR" dirty="0" smtClean="0"/>
              <a:t>, ve </a:t>
            </a:r>
            <a:r>
              <a:rPr lang="tr-TR" dirty="0" err="1" smtClean="0"/>
              <a:t>nitrifikasyona</a:t>
            </a:r>
            <a:r>
              <a:rPr lang="tr-TR" dirty="0" smtClean="0"/>
              <a:t> </a:t>
            </a:r>
            <a:r>
              <a:rPr lang="tr-TR" dirty="0"/>
              <a:t>uğrayarak nitrata dönüştürülmektedir. </a:t>
            </a:r>
            <a:r>
              <a:rPr lang="tr-TR" dirty="0" smtClean="0"/>
              <a:t>Bu şekilde oluşan </a:t>
            </a:r>
            <a:r>
              <a:rPr lang="tr-TR" dirty="0"/>
              <a:t>nitrat, toprakta stabil olmayıp oldukça hareketli bir iyondur. </a:t>
            </a:r>
          </a:p>
        </p:txBody>
      </p:sp>
    </p:spTree>
    <p:extLst>
      <p:ext uri="{BB962C8B-B14F-4D97-AF65-F5344CB8AC3E}">
        <p14:creationId xmlns:p14="http://schemas.microsoft.com/office/powerpoint/2010/main" val="805111145"/>
      </p:ext>
    </p:extLst>
  </p:cSld>
  <p:clrMapOvr>
    <a:masterClrMapping/>
  </p:clrMapOvr>
  <p:transition spd="med">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989200"/>
            <a:ext cx="8496944" cy="4672048"/>
          </a:xfrm>
          <a:prstGeom prst="rect">
            <a:avLst/>
          </a:prstGeom>
        </p:spPr>
        <p:txBody>
          <a:bodyPr wrap="square">
            <a:spAutoFit/>
          </a:bodyPr>
          <a:lstStyle/>
          <a:p>
            <a:pPr algn="just"/>
            <a:r>
              <a:rPr lang="tr-TR" dirty="0"/>
              <a:t>Bitkiler tarafından kullanılmayan ya da mikroorganizmalar tarafından bağlanamayan nitrat; </a:t>
            </a:r>
            <a:r>
              <a:rPr lang="tr-TR" dirty="0" err="1"/>
              <a:t>denitrifikasyonla</a:t>
            </a:r>
            <a:r>
              <a:rPr lang="tr-TR" dirty="0"/>
              <a:t> kayba uğramakta ve kolayca yıkanarak toprağın alt katmanlarındaki taban suyuna sızmaktadır. Özellikle gübre uygulamalarından sonra ortaya çıkan yağış, aşırı sulama bu nitrat yıkanmasının artmasına neden olmaktadır. </a:t>
            </a:r>
            <a:endParaRPr lang="tr-TR" dirty="0" smtClean="0"/>
          </a:p>
          <a:p>
            <a:pPr algn="just"/>
            <a:r>
              <a:rPr lang="tr-TR" dirty="0" smtClean="0"/>
              <a:t>Ayrıca </a:t>
            </a:r>
            <a:r>
              <a:rPr lang="tr-TR" dirty="0"/>
              <a:t>gübrelemenin fazla olması, toprağın geçirgenliğinin yüksekliği bu yıkanmayı daha da artırmaktadır</a:t>
            </a:r>
            <a:r>
              <a:rPr lang="tr-TR" dirty="0" smtClean="0"/>
              <a:t>.</a:t>
            </a:r>
          </a:p>
          <a:p>
            <a:pPr algn="just"/>
            <a:r>
              <a:rPr lang="tr-TR" dirty="0" smtClean="0"/>
              <a:t>Kullanılan kimyasal gübreler içerisinde en hareketli olan ve en kolay yıkanan gübre azottur. Bu nedenle özellikle azot gübrelemesinin sulu şartlar altında mümkün olduğunca küçük dozlar halinde yetişme mevsimine yayılması önem arz etmektedir.</a:t>
            </a:r>
            <a:endParaRPr lang="tr-TR" dirty="0"/>
          </a:p>
        </p:txBody>
      </p:sp>
    </p:spTree>
    <p:extLst>
      <p:ext uri="{BB962C8B-B14F-4D97-AF65-F5344CB8AC3E}">
        <p14:creationId xmlns:p14="http://schemas.microsoft.com/office/powerpoint/2010/main" val="1400805778"/>
      </p:ext>
    </p:extLst>
  </p:cSld>
  <p:clrMapOvr>
    <a:masterClrMapping/>
  </p:clrMapOvr>
  <p:transition spd="med">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989200"/>
            <a:ext cx="8496944" cy="1200329"/>
          </a:xfrm>
          <a:prstGeom prst="rect">
            <a:avLst/>
          </a:prstGeom>
        </p:spPr>
        <p:txBody>
          <a:bodyPr wrap="square">
            <a:spAutoFit/>
          </a:bodyPr>
          <a:lstStyle/>
          <a:p>
            <a:pPr algn="just"/>
            <a:r>
              <a:rPr lang="tr-TR" dirty="0"/>
              <a:t>Besin maddelerinin yıkanma </a:t>
            </a:r>
            <a:r>
              <a:rPr lang="tr-TR" dirty="0" smtClean="0"/>
              <a:t>hızları birim konsantrasyon ve birim yıkama uygulaması için </a:t>
            </a:r>
            <a:r>
              <a:rPr lang="tr-TR" dirty="0"/>
              <a:t>aşağıdaki görselde </a:t>
            </a:r>
            <a:r>
              <a:rPr lang="tr-TR" dirty="0" smtClean="0"/>
              <a:t>oransal olarak gösterilmiştir.</a:t>
            </a:r>
            <a:endParaRPr lang="tr-TR" dirty="0"/>
          </a:p>
        </p:txBody>
      </p:sp>
      <p:pic>
        <p:nvPicPr>
          <p:cNvPr id="3" name="Picture 4" descr="http://www.toros.com.tr/resim/dgubreleme/sekil8.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a:xfrm>
            <a:off x="827585" y="2565400"/>
            <a:ext cx="7644204" cy="3146914"/>
          </a:xfrm>
          <a:prstGeom prst="rect">
            <a:avLst/>
          </a:prstGeom>
          <a:solidFill>
            <a:srgbClr val="000000"/>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47438763"/>
      </p:ext>
    </p:extLst>
  </p:cSld>
  <p:clrMapOvr>
    <a:masterClrMapping/>
  </p:clrMapOvr>
  <p:transition spd="med">
    <p:cover dir="u"/>
  </p:transition>
  <p:timing>
    <p:tnLst>
      <p:par>
        <p:cTn id="1" dur="indefinite" restart="never" nodeType="tmRoot"/>
      </p:par>
    </p:tnLst>
  </p:timing>
</p:sld>
</file>

<file path=ppt/theme/theme1.xml><?xml version="1.0" encoding="utf-8"?>
<a:theme xmlns:a="http://schemas.openxmlformats.org/drawingml/2006/main" name="Yolculuk">
  <a:themeElements>
    <a:clrScheme name="Yolculuk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Yolculuk">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Yolculuk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Yolculuk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Yolculuk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Yolculuk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Designs\Yolculuk.pot</Template>
  <TotalTime>2740</TotalTime>
  <Words>836</Words>
  <Application>Microsoft Office PowerPoint</Application>
  <PresentationFormat>Ekran Gösterisi (4:3)</PresentationFormat>
  <Paragraphs>62</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Arial Tur</vt:lpstr>
      <vt:lpstr>Times New Roman</vt:lpstr>
      <vt:lpstr>Wingdings</vt:lpstr>
      <vt:lpstr>Yolculuk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Ahmet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dc:creator>
  <cp:lastModifiedBy>Ahmet Ozturk</cp:lastModifiedBy>
  <cp:revision>205</cp:revision>
  <dcterms:created xsi:type="dcterms:W3CDTF">2005-10-22T06:17:44Z</dcterms:created>
  <dcterms:modified xsi:type="dcterms:W3CDTF">2020-03-31T11:08:17Z</dcterms:modified>
</cp:coreProperties>
</file>