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76" r:id="rId2"/>
    <p:sldId id="277" r:id="rId3"/>
    <p:sldId id="278" r:id="rId4"/>
    <p:sldId id="279" r:id="rId5"/>
    <p:sldId id="256" r:id="rId6"/>
    <p:sldId id="280" r:id="rId7"/>
    <p:sldId id="281" r:id="rId8"/>
    <p:sldId id="282" r:id="rId9"/>
    <p:sldId id="284" r:id="rId10"/>
    <p:sldId id="285" r:id="rId11"/>
    <p:sldId id="287" r:id="rId12"/>
    <p:sldId id="288" r:id="rId13"/>
    <p:sldId id="289" r:id="rId14"/>
    <p:sldId id="290" r:id="rId15"/>
    <p:sldId id="291" r:id="rId16"/>
    <p:sldId id="302" r:id="rId17"/>
    <p:sldId id="292" r:id="rId18"/>
    <p:sldId id="296" r:id="rId19"/>
    <p:sldId id="297" r:id="rId20"/>
    <p:sldId id="298" r:id="rId21"/>
    <p:sldId id="299" r:id="rId2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65306" autoAdjust="0"/>
  </p:normalViewPr>
  <p:slideViewPr>
    <p:cSldViewPr>
      <p:cViewPr varScale="1">
        <p:scale>
          <a:sx n="54" d="100"/>
          <a:sy n="54" d="100"/>
        </p:scale>
        <p:origin x="-19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700C74-5179-474B-A454-73087759D957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C2B41B-C726-4D83-8F6E-D7E2B4F01F0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609600" indent="-609600">
              <a:buFontTx/>
              <a:buNone/>
            </a:pPr>
            <a:r>
              <a:rPr lang="tr-TR" b="1" dirty="0" err="1" smtClean="0"/>
              <a:t>What</a:t>
            </a:r>
            <a:r>
              <a:rPr lang="tr-TR" b="1" dirty="0" smtClean="0"/>
              <a:t> is a </a:t>
            </a:r>
            <a:r>
              <a:rPr lang="tr-TR" b="1" dirty="0" err="1" smtClean="0"/>
              <a:t>project</a:t>
            </a:r>
            <a:r>
              <a:rPr lang="tr-TR" b="1" dirty="0" smtClean="0"/>
              <a:t>?</a:t>
            </a:r>
          </a:p>
          <a:p>
            <a:pPr marL="609600" indent="-609600">
              <a:buFontTx/>
              <a:buNone/>
            </a:pPr>
            <a:endParaRPr lang="tr-TR" sz="2400" b="1" dirty="0" smtClean="0"/>
          </a:p>
          <a:p>
            <a:pPr marL="609600" indent="-609600">
              <a:buFontTx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Series of actions to achieve a result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09600" indent="-609600">
              <a:buFontTx/>
              <a:buNone/>
            </a:pP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marR="0" indent="-609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dirty="0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project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a temporary effort to create a unique product or service. 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marR="0" indent="-609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marR="0" indent="-609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Projects usually include </a:t>
            </a:r>
            <a:r>
              <a:rPr lang="en-US" sz="2400" dirty="0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constraints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risks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regarding cost, schedule or performance outcome.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marR="0" indent="-609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marR="0" indent="-609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aim of a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project plan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to </a:t>
            </a:r>
            <a:r>
              <a:rPr lang="en-US" sz="2400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go through, document and agree upon important issues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that </a:t>
            </a:r>
            <a:r>
              <a:rPr lang="en-US" sz="2400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define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the work in the project.</a:t>
            </a:r>
          </a:p>
          <a:p>
            <a:pPr marL="609600" marR="0" indent="-609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9239A0-D8D8-44E7-BC76-1AAB1ACD95C2}" type="slidenum">
              <a:rPr lang="en-US"/>
              <a:pPr/>
              <a:t>10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25"/>
            <a:ext cx="5029200" cy="4114488"/>
          </a:xfrm>
          <a:noFill/>
          <a:ln/>
        </p:spPr>
        <p:txBody>
          <a:bodyPr lIns="92073" tIns="46037" rIns="92073" bIns="46037"/>
          <a:lstStyle/>
          <a:p>
            <a:r>
              <a:rPr lang="en-US" sz="1200" dirty="0" smtClean="0"/>
              <a:t>To construct an information system, systems analysts must understand what data the information system needs</a:t>
            </a:r>
            <a:endParaRPr lang="tr-TR" sz="1200" dirty="0" smtClean="0"/>
          </a:p>
          <a:p>
            <a:r>
              <a:rPr lang="en-US" sz="1200" dirty="0" smtClean="0"/>
              <a:t>in order to accomplish the intended tasks. </a:t>
            </a:r>
            <a:endParaRPr lang="tr-TR" sz="1200" dirty="0" smtClean="0"/>
          </a:p>
          <a:p>
            <a:r>
              <a:rPr lang="en-US" sz="1200" dirty="0" smtClean="0"/>
              <a:t>To do this they use data modeling tools to collect and describe data.</a:t>
            </a:r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F28D79-37C7-43E1-AC8D-6D92B2946E9B}" type="slidenum">
              <a:rPr lang="en-US"/>
              <a:pPr/>
              <a:t>11</a:t>
            </a:fld>
            <a:endParaRPr lang="en-US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25"/>
            <a:ext cx="5029200" cy="4114488"/>
          </a:xfrm>
          <a:noFill/>
          <a:ln/>
        </p:spPr>
        <p:txBody>
          <a:bodyPr lIns="92073" tIns="46037" rIns="92073" bIns="46037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B1B282-7EEE-439A-B17F-881CBF746987}" type="slidenum">
              <a:rPr lang="en-US"/>
              <a:pPr/>
              <a:t>12</a:t>
            </a:fld>
            <a:endParaRPr 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25"/>
            <a:ext cx="5029200" cy="4114488"/>
          </a:xfrm>
          <a:noFill/>
          <a:ln/>
        </p:spPr>
        <p:txBody>
          <a:bodyPr lIns="92073" tIns="46037" rIns="92073" bIns="46037"/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Developmental: Programmers test the correctness of individual modules and the integration of multiple modules</a:t>
            </a:r>
            <a:r>
              <a:rPr lang="tr-TR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tr-TR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Alpha: Software tester tests whether it meets design specifications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Beta: Actual system users test the capability of the system in the user environment with actual data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5D40D0-3655-4B8F-925D-2CE7D81AD17B}" type="slidenum">
              <a:rPr lang="en-US"/>
              <a:pPr/>
              <a:t>13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25"/>
            <a:ext cx="5029200" cy="4114488"/>
          </a:xfrm>
          <a:noFill/>
          <a:ln/>
        </p:spPr>
        <p:txBody>
          <a:bodyPr lIns="92073" tIns="46037" rIns="92073" bIns="46037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EA6024-2F04-4025-9393-B82B3C153E60}" type="slidenum">
              <a:rPr lang="en-US"/>
              <a:pPr/>
              <a:t>14</a:t>
            </a:fld>
            <a:endParaRPr lang="en-U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25"/>
            <a:ext cx="5029200" cy="4114488"/>
          </a:xfrm>
        </p:spPr>
        <p:txBody>
          <a:bodyPr/>
          <a:lstStyle/>
          <a:p>
            <a:r>
              <a:rPr lang="tr-TR" dirty="0" err="1" smtClean="0"/>
              <a:t>Here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system</a:t>
            </a:r>
            <a:r>
              <a:rPr lang="tr-TR" dirty="0" smtClean="0"/>
              <a:t> </a:t>
            </a:r>
            <a:r>
              <a:rPr lang="tr-TR" dirty="0" err="1" smtClean="0"/>
              <a:t>conversion</a:t>
            </a:r>
            <a:r>
              <a:rPr lang="tr-TR" dirty="0" smtClean="0"/>
              <a:t> </a:t>
            </a:r>
            <a:r>
              <a:rPr lang="tr-TR" dirty="0" err="1" smtClean="0"/>
              <a:t>types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8E0971-D89F-4DE4-8C11-A308CB844FF5}" type="slidenum">
              <a:rPr lang="en-US"/>
              <a:pPr/>
              <a:t>15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25"/>
            <a:ext cx="5029200" cy="4114488"/>
          </a:xfrm>
          <a:noFill/>
          <a:ln/>
        </p:spPr>
        <p:txBody>
          <a:bodyPr lIns="92073" tIns="46037" rIns="92073" bIns="46037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EF44F6-FE59-4190-8C39-FF80455407D3}" type="slidenum">
              <a:rPr lang="en-US"/>
              <a:pPr/>
              <a:t>16</a:t>
            </a:fld>
            <a:endParaRPr 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25"/>
            <a:ext cx="5029200" cy="4114488"/>
          </a:xfrm>
        </p:spPr>
        <p:txBody>
          <a:bodyPr/>
          <a:lstStyle/>
          <a:p>
            <a:r>
              <a:rPr lang="tr-TR" dirty="0" err="1" smtClean="0"/>
              <a:t>Here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mapping</a:t>
            </a:r>
            <a:r>
              <a:rPr lang="tr-TR" dirty="0" smtClean="0"/>
              <a:t> of </a:t>
            </a:r>
            <a:r>
              <a:rPr lang="tr-TR" dirty="0" err="1" smtClean="0"/>
              <a:t>maintenance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SDLC.</a:t>
            </a:r>
            <a:endParaRPr lang="tr-TR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F94A44-B208-4DE2-90A3-71844BD29227}" type="slidenum">
              <a:rPr lang="en-US"/>
              <a:pPr/>
              <a:t>17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25"/>
            <a:ext cx="5029200" cy="4114488"/>
          </a:xfrm>
          <a:noFill/>
          <a:ln/>
        </p:spPr>
        <p:txBody>
          <a:bodyPr lIns="92073" tIns="46037" rIns="92073" bIns="46037"/>
          <a:lstStyle/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Corrective maintenance deals with the repair of faults or defects found in</a:t>
            </a:r>
            <a:r>
              <a:rPr lang="tr-TR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system functions. </a:t>
            </a:r>
            <a:endParaRPr lang="tr-TR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r-TR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Adaptive maintenance is the implementation of changes in a part of the system, which has been affected by a change that occurred in some other part of the system.</a:t>
            </a:r>
            <a:endParaRPr lang="tr-TR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r-TR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Perfective maintenance mainly deals with implementing new or changed user requirements.</a:t>
            </a:r>
            <a:endParaRPr lang="tr-TR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r-TR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Preventive maintenance involves performing activities to prevent the occurrence of errors.</a:t>
            </a:r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F1C1CD-CD91-450C-A4CE-1606CC65FE6D}" type="slidenum">
              <a:rPr lang="en-US"/>
              <a:pPr/>
              <a:t>18</a:t>
            </a:fld>
            <a:endParaRPr lang="en-US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25"/>
            <a:ext cx="5029200" cy="4114488"/>
          </a:xfrm>
          <a:noFill/>
          <a:ln/>
        </p:spPr>
        <p:txBody>
          <a:bodyPr lIns="92073" tIns="46037" rIns="92073" bIns="46037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005C83-CCC9-4215-B068-F0882E391AB7}" type="slidenum">
              <a:rPr lang="en-US"/>
              <a:pPr/>
              <a:t>19</a:t>
            </a:fld>
            <a:endParaRPr lang="en-U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25"/>
            <a:ext cx="5029200" cy="4114488"/>
          </a:xfrm>
          <a:noFill/>
          <a:ln/>
        </p:spPr>
        <p:txBody>
          <a:bodyPr lIns="92073" tIns="46037" rIns="92073" bIns="46037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609600" marR="0" indent="-609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 smtClean="0">
                <a:solidFill>
                  <a:srgbClr val="0000CC"/>
                </a:solidFill>
              </a:rPr>
              <a:t>Project management</a:t>
            </a:r>
            <a:endParaRPr lang="tr-TR" sz="2400" b="1" dirty="0" smtClean="0">
              <a:solidFill>
                <a:srgbClr val="0000CC"/>
              </a:solidFill>
            </a:endParaRPr>
          </a:p>
          <a:p>
            <a:pPr marL="609600" marR="0" indent="-609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2400" dirty="0" smtClean="0">
              <a:solidFill>
                <a:srgbClr val="0000CC"/>
              </a:solidFill>
            </a:endParaRPr>
          </a:p>
          <a:p>
            <a:pPr marL="609600" marR="0" indent="-609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/>
              <a:t>a set of principles, practices, and techniques applied to </a:t>
            </a:r>
            <a:r>
              <a:rPr lang="en-US" sz="2400" i="0" dirty="0" smtClean="0"/>
              <a:t>lead project teams </a:t>
            </a:r>
            <a:endParaRPr lang="tr-TR" sz="2400" i="0" dirty="0" smtClean="0"/>
          </a:p>
          <a:p>
            <a:pPr marL="609600" marR="0" indent="-609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/>
              <a:t>and control project schedule, cost, and performance risks to result in delighted customers. </a:t>
            </a:r>
          </a:p>
          <a:p>
            <a:pPr marL="609600" marR="0" indent="-609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A8266D-3138-4024-B8AA-D72AB15BD808}" type="slidenum">
              <a:rPr lang="en-US"/>
              <a:pPr/>
              <a:t>20</a:t>
            </a:fld>
            <a:endParaRPr lang="en-US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25"/>
            <a:ext cx="5029200" cy="4114488"/>
          </a:xfrm>
          <a:noFill/>
          <a:ln/>
        </p:spPr>
        <p:txBody>
          <a:bodyPr lIns="92073" tIns="46037" rIns="92073" bIns="46037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C6ACDE-7BC1-4074-8EB1-9C518B2D79FB}" type="slidenum">
              <a:rPr lang="en-US"/>
              <a:pPr/>
              <a:t>21</a:t>
            </a:fld>
            <a:endParaRPr lang="en-US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25"/>
            <a:ext cx="5029200" cy="4114488"/>
          </a:xfrm>
          <a:noFill/>
          <a:ln/>
        </p:spPr>
        <p:txBody>
          <a:bodyPr lIns="92073" tIns="46037" rIns="92073" bIns="46037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 eaLnBrk="1" hangingPunct="1">
              <a:buFont typeface="Wingdings" pitchFamily="2" charset="2"/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Project</a:t>
            </a:r>
          </a:p>
          <a:p>
            <a:pPr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Take place outside the process world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Unique and separate from normal organization work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/>
            <a:endParaRPr lang="tr-T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Process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Ongoing, day-to-day activities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Use existing systems, properties, and capabilities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marR="0" indent="-609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Clr>
                <a:schemeClr val="tx1"/>
              </a:buClr>
            </a:pPr>
            <a:r>
              <a:rPr lang="tr-TR" sz="2400" b="1" i="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Features</a:t>
            </a:r>
            <a:r>
              <a:rPr lang="tr-TR" sz="2400" b="1" i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400" b="1" i="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Projects</a:t>
            </a:r>
            <a:endParaRPr lang="tr-TR" sz="2400" b="1" i="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Clr>
                <a:schemeClr val="tx1"/>
              </a:buClr>
            </a:pPr>
            <a:endParaRPr lang="tr-TR" sz="2400" b="1" i="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Clr>
                <a:schemeClr val="tx1"/>
              </a:buClr>
            </a:pPr>
            <a:r>
              <a:rPr lang="en-US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Complex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one-time processes</a:t>
            </a:r>
          </a:p>
          <a:p>
            <a:pPr eaLnBrk="1" hangingPunct="1">
              <a:lnSpc>
                <a:spcPct val="160000"/>
              </a:lnSpc>
              <a:buClr>
                <a:schemeClr val="tx1"/>
              </a:buClr>
            </a:pPr>
            <a:r>
              <a:rPr lang="en-US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Limited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by budget, schedule, and resources</a:t>
            </a:r>
          </a:p>
          <a:p>
            <a:pPr eaLnBrk="1" hangingPunct="1">
              <a:lnSpc>
                <a:spcPct val="16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Developed to resolve a </a:t>
            </a:r>
            <a:r>
              <a:rPr lang="en-US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clear goal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or set of goals</a:t>
            </a:r>
          </a:p>
          <a:p>
            <a:pPr eaLnBrk="1" hangingPunct="1">
              <a:lnSpc>
                <a:spcPct val="160000"/>
              </a:lnSpc>
            </a:pPr>
            <a:r>
              <a:rPr lang="en-US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Customer-focused</a:t>
            </a:r>
          </a:p>
          <a:p>
            <a:pPr eaLnBrk="1" hangingPunct="1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marR="0" indent="-609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609600" indent="-609600">
              <a:buFontTx/>
              <a:buNone/>
            </a:pPr>
            <a:r>
              <a:rPr lang="en-US" b="1" dirty="0" smtClean="0"/>
              <a:t>Options for Obtaining Information Systems</a:t>
            </a:r>
            <a:endParaRPr lang="tr-TR" b="1" dirty="0" smtClean="0"/>
          </a:p>
          <a:p>
            <a:pPr marL="609600" indent="-609600">
              <a:buFontTx/>
              <a:buNone/>
            </a:pPr>
            <a:endParaRPr lang="tr-TR" sz="2400" dirty="0" smtClean="0"/>
          </a:p>
          <a:p>
            <a:pPr marL="609600" indent="-609600">
              <a:buFontTx/>
              <a:buNone/>
            </a:pPr>
            <a:r>
              <a:rPr lang="tr-TR" sz="2400" dirty="0" smtClean="0"/>
              <a:t>-</a:t>
            </a:r>
            <a:r>
              <a:rPr lang="tr-TR" sz="2400" baseline="0" dirty="0" smtClean="0"/>
              <a:t> </a:t>
            </a:r>
            <a:r>
              <a:rPr lang="en-US" sz="2400" dirty="0" smtClean="0"/>
              <a:t>Build your own</a:t>
            </a:r>
            <a:endParaRPr lang="tr-TR" sz="2400" dirty="0" smtClean="0"/>
          </a:p>
          <a:p>
            <a:pPr marL="609600" indent="-609600">
              <a:buFontTx/>
              <a:buNone/>
            </a:pPr>
            <a:r>
              <a:rPr lang="tr-TR" sz="2400" dirty="0" smtClean="0"/>
              <a:t>- </a:t>
            </a:r>
            <a:r>
              <a:rPr lang="en-US" sz="2400" dirty="0" smtClean="0"/>
              <a:t>Buy a prepackaged system from a software development company or consulting firm. Example: Payroll system.</a:t>
            </a:r>
            <a:endParaRPr lang="tr-TR" sz="2400" dirty="0" smtClean="0"/>
          </a:p>
          <a:p>
            <a:pPr marL="609600" indent="-609600">
              <a:buFontTx/>
              <a:buNone/>
            </a:pPr>
            <a:r>
              <a:rPr lang="tr-TR" sz="2400" dirty="0" smtClean="0"/>
              <a:t>- </a:t>
            </a:r>
            <a:r>
              <a:rPr lang="en-US" sz="2400" dirty="0" smtClean="0"/>
              <a:t>Outsource development to a 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 party: outside organization custom build a system to an organization’s specifications. </a:t>
            </a:r>
            <a:endParaRPr lang="tr-TR" sz="2400" dirty="0" smtClean="0"/>
          </a:p>
          <a:p>
            <a:pPr marL="609600" indent="-609600">
              <a:buFontTx/>
              <a:buNone/>
            </a:pPr>
            <a:r>
              <a:rPr lang="en-US" sz="2400" dirty="0" smtClean="0"/>
              <a:t>Good option when an organization does not have adequate resources or expertise.</a:t>
            </a:r>
            <a:endParaRPr lang="tr-TR" sz="2400" dirty="0" smtClean="0"/>
          </a:p>
          <a:p>
            <a:pPr marL="609600" indent="-609600">
              <a:buFontTx/>
              <a:buNone/>
            </a:pPr>
            <a:r>
              <a:rPr lang="tr-TR" sz="2400" dirty="0" smtClean="0"/>
              <a:t>-</a:t>
            </a:r>
            <a:r>
              <a:rPr lang="tr-TR" sz="2400" baseline="0" dirty="0" smtClean="0"/>
              <a:t> </a:t>
            </a:r>
            <a:r>
              <a:rPr lang="en-US" sz="2400" dirty="0" smtClean="0"/>
              <a:t>End user development: Individual users and departments build their own custom systems to support their individuals. Example MS Excel. </a:t>
            </a:r>
          </a:p>
          <a:p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12DBF0-AB63-403C-92AD-E099485A4702}" type="slidenum">
              <a:rPr lang="en-US"/>
              <a:pPr/>
              <a:t>6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25"/>
            <a:ext cx="5029200" cy="4114488"/>
          </a:xfrm>
        </p:spPr>
        <p:txBody>
          <a:bodyPr/>
          <a:lstStyle/>
          <a:p>
            <a:r>
              <a:rPr lang="tr-TR" dirty="0" err="1" smtClean="0"/>
              <a:t>Here</a:t>
            </a:r>
            <a:r>
              <a:rPr lang="tr-TR" dirty="0" smtClean="0"/>
              <a:t> is SDLC.</a:t>
            </a:r>
            <a:endParaRPr lang="tr-T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6441A6-360D-43D8-A417-F77DB28AA242}" type="slidenum">
              <a:rPr lang="en-US"/>
              <a:pPr/>
              <a:t>7</a:t>
            </a:fld>
            <a:endParaRPr lang="en-US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25"/>
            <a:ext cx="5029200" cy="4114488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b="1" dirty="0" smtClean="0"/>
              <a:t>Systems Development Life Cycle (SDLC)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tr-TR" sz="2400" dirty="0" smtClean="0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400" dirty="0" smtClean="0"/>
              <a:t>describes the life of an information system from conception to retirement.</a:t>
            </a:r>
          </a:p>
          <a:p>
            <a:pPr marL="1066800" lvl="1" indent="-609600">
              <a:lnSpc>
                <a:spcPct val="90000"/>
              </a:lnSpc>
              <a:buClr>
                <a:schemeClr val="tx2"/>
              </a:buClr>
              <a:buFont typeface="Wingdings" pitchFamily="2" charset="2"/>
              <a:buAutoNum type="arabicPeriod"/>
            </a:pPr>
            <a:r>
              <a:rPr lang="en-US" sz="2400" dirty="0" smtClean="0"/>
              <a:t>System identification, selection, and planning</a:t>
            </a:r>
          </a:p>
          <a:p>
            <a:pPr marL="1066800" lvl="1" indent="-609600">
              <a:lnSpc>
                <a:spcPct val="90000"/>
              </a:lnSpc>
              <a:buClr>
                <a:schemeClr val="tx2"/>
              </a:buClr>
              <a:buFont typeface="Wingdings" pitchFamily="2" charset="2"/>
              <a:buAutoNum type="arabicPeriod"/>
            </a:pPr>
            <a:r>
              <a:rPr lang="en-US" sz="2400" dirty="0" smtClean="0"/>
              <a:t>System analysis</a:t>
            </a:r>
          </a:p>
          <a:p>
            <a:pPr marL="1066800" lvl="1" indent="-609600">
              <a:lnSpc>
                <a:spcPct val="90000"/>
              </a:lnSpc>
              <a:buClr>
                <a:schemeClr val="tx2"/>
              </a:buClr>
              <a:buFont typeface="Wingdings" pitchFamily="2" charset="2"/>
              <a:buAutoNum type="arabicPeriod"/>
            </a:pPr>
            <a:r>
              <a:rPr lang="en-US" sz="2400" dirty="0" smtClean="0"/>
              <a:t>System design</a:t>
            </a:r>
          </a:p>
          <a:p>
            <a:pPr marL="1066800" lvl="1" indent="-609600">
              <a:lnSpc>
                <a:spcPct val="90000"/>
              </a:lnSpc>
              <a:buClr>
                <a:schemeClr val="tx2"/>
              </a:buClr>
              <a:buFont typeface="Wingdings" pitchFamily="2" charset="2"/>
              <a:buAutoNum type="arabicPeriod"/>
            </a:pPr>
            <a:r>
              <a:rPr lang="en-US" sz="2400" dirty="0" smtClean="0"/>
              <a:t>System implementation</a:t>
            </a:r>
          </a:p>
          <a:p>
            <a:pPr marL="1066800" lvl="1" indent="-609600">
              <a:lnSpc>
                <a:spcPct val="90000"/>
              </a:lnSpc>
              <a:buClr>
                <a:schemeClr val="tx2"/>
              </a:buClr>
              <a:buFont typeface="Wingdings" pitchFamily="2" charset="2"/>
              <a:buAutoNum type="arabicPeriod"/>
            </a:pPr>
            <a:r>
              <a:rPr lang="en-US" sz="2400" dirty="0" smtClean="0"/>
              <a:t>System maintenance</a:t>
            </a:r>
          </a:p>
          <a:p>
            <a:endParaRPr lang="tr-T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6142C9-FED2-46F9-885C-B860D5DF5A02}" type="slidenum">
              <a:rPr lang="en-US"/>
              <a:pPr/>
              <a:t>8</a:t>
            </a:fld>
            <a:endParaRPr lang="en-US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25"/>
            <a:ext cx="5029200" cy="4114488"/>
          </a:xfrm>
          <a:noFill/>
          <a:ln/>
        </p:spPr>
        <p:txBody>
          <a:bodyPr lIns="92073" tIns="46037" rIns="92073" bIns="46037"/>
          <a:lstStyle/>
          <a:p>
            <a:r>
              <a:rPr lang="en-US" dirty="0"/>
              <a:t>An organization can only work on only a limited number of projects at a given time </a:t>
            </a:r>
            <a:endParaRPr lang="tr-TR" dirty="0" smtClean="0"/>
          </a:p>
          <a:p>
            <a:r>
              <a:rPr lang="en-US" dirty="0" smtClean="0"/>
              <a:t>due </a:t>
            </a:r>
            <a:r>
              <a:rPr lang="en-US" dirty="0"/>
              <a:t>to limited resources so care must be taken when selecting the projects to build.</a:t>
            </a:r>
          </a:p>
          <a:p>
            <a:endParaRPr lang="en-US" dirty="0"/>
          </a:p>
          <a:p>
            <a:r>
              <a:rPr lang="en-US" dirty="0"/>
              <a:t>After all possible projects are identified, those deemed most likely to yield significant organizational benefits, </a:t>
            </a:r>
            <a:endParaRPr lang="tr-TR" dirty="0" smtClean="0"/>
          </a:p>
          <a:p>
            <a:r>
              <a:rPr lang="en-US" dirty="0" smtClean="0"/>
              <a:t>are </a:t>
            </a:r>
            <a:r>
              <a:rPr lang="en-US" dirty="0"/>
              <a:t>selected for subsequent development.</a:t>
            </a:r>
          </a:p>
          <a:p>
            <a:endParaRPr lang="en-US" dirty="0"/>
          </a:p>
          <a:p>
            <a:r>
              <a:rPr lang="en-US" dirty="0"/>
              <a:t>Some possible evaluation criteria for ranking potential projects are: </a:t>
            </a:r>
            <a:endParaRPr lang="tr-TR" dirty="0" smtClean="0"/>
          </a:p>
          <a:p>
            <a:r>
              <a:rPr lang="en-US" dirty="0" smtClean="0"/>
              <a:t>strategic</a:t>
            </a:r>
            <a:r>
              <a:rPr lang="tr-TR" baseline="0" dirty="0" smtClean="0"/>
              <a:t> </a:t>
            </a:r>
            <a:r>
              <a:rPr lang="en-US" dirty="0" smtClean="0"/>
              <a:t>alignment</a:t>
            </a:r>
            <a:r>
              <a:rPr lang="en-US" dirty="0"/>
              <a:t>, potential benefits, potential costs and resource availability, </a:t>
            </a:r>
            <a:endParaRPr lang="tr-TR" dirty="0" smtClean="0"/>
          </a:p>
          <a:p>
            <a:r>
              <a:rPr lang="en-US" dirty="0" smtClean="0"/>
              <a:t>project </a:t>
            </a:r>
            <a:r>
              <a:rPr lang="en-US" dirty="0"/>
              <a:t>size and duration, and technical difficulty.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3AFF3A-6411-4402-A90A-56A858608CE4}" type="slidenum">
              <a:rPr lang="en-US"/>
              <a:pPr/>
              <a:t>9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25"/>
            <a:ext cx="5029200" cy="4114488"/>
          </a:xfrm>
          <a:noFill/>
          <a:ln/>
        </p:spPr>
        <p:txBody>
          <a:bodyPr lIns="92073" tIns="46037" rIns="92073" bIns="46037"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Requirement collection is process of gathering and organizing information from users,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managers, business processes, an documents to understand how a proposed system should work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500034" y="1289154"/>
            <a:ext cx="8286808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Series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actions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Temporary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effort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Aft>
                <a:spcPts val="600"/>
              </a:spcAft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Includes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constraints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Includes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risks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Project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71472" y="857232"/>
            <a:ext cx="8201025" cy="3214710"/>
          </a:xfrm>
          <a:noFill/>
          <a:ln/>
        </p:spPr>
        <p:txBody>
          <a:bodyPr lIns="92075" tIns="46038" rIns="92075" bIns="46038">
            <a:normAutofit/>
          </a:bodyPr>
          <a:lstStyle/>
          <a:p>
            <a:pPr marL="0" lvl="1" indent="0" algn="just">
              <a:buAutoNum type="arabicPeriod" startAt="2"/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System Analysis</a:t>
            </a:r>
            <a:endParaRPr lang="tr-TR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 indent="0" algn="just">
              <a:buNone/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Modeling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Organizational Data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lvl="2" indent="0" algn="just">
              <a:buNone/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	*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Entity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Relationship Diagram (ERD)</a:t>
            </a:r>
          </a:p>
          <a:p>
            <a:pPr marL="0" lvl="1" indent="0" algn="just">
              <a:buNone/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Modeling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Organizational Processes and Logic</a:t>
            </a:r>
          </a:p>
          <a:p>
            <a:pPr marL="0" lvl="2" indent="0" algn="just">
              <a:buNone/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	*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Data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flows</a:t>
            </a:r>
          </a:p>
          <a:p>
            <a:pPr marL="0" lvl="2" indent="0" algn="just">
              <a:buNone/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	*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Processing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logic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382000" cy="91440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System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Development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28596" y="928670"/>
            <a:ext cx="8201025" cy="2500330"/>
          </a:xfrm>
          <a:noFill/>
          <a:ln/>
        </p:spPr>
        <p:txBody>
          <a:bodyPr lIns="92075" tIns="46038" rIns="92075" bIns="46038">
            <a:normAutofit lnSpcReduction="10000"/>
          </a:bodyPr>
          <a:lstStyle/>
          <a:p>
            <a:pPr marL="0" indent="0">
              <a:buNone/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.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System Design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Designing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forms and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reports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Designing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interfaces and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dialogues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Designing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databases and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files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Designing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processing and logic</a:t>
            </a:r>
          </a:p>
          <a:p>
            <a:pPr lvl="1"/>
            <a:endParaRPr lang="en-US" sz="2000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382000" cy="91440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System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Development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28596" y="785794"/>
            <a:ext cx="8429684" cy="3214710"/>
          </a:xfrm>
          <a:noFill/>
          <a:ln/>
        </p:spPr>
        <p:txBody>
          <a:bodyPr lIns="92075" tIns="46038" rIns="92075" bIns="46038">
            <a:noAutofit/>
          </a:bodyPr>
          <a:lstStyle/>
          <a:p>
            <a:pPr marL="0" indent="0">
              <a:buNone/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4.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System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Implementation</a:t>
            </a:r>
          </a:p>
          <a:p>
            <a:pPr marL="0" lvl="1" indent="0">
              <a:buNone/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Software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programming</a:t>
            </a:r>
          </a:p>
          <a:p>
            <a:pPr marL="0" lvl="1" indent="0">
              <a:buNone/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Software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testing</a:t>
            </a:r>
          </a:p>
          <a:p>
            <a:pPr marL="0" lvl="2" indent="0">
              <a:buNone/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	*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Developmental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lvl="2" indent="0">
              <a:buNone/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	*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Alpha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lvl="2" indent="0">
              <a:buNone/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	*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Beta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382000" cy="91440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System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Development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28596" y="857232"/>
            <a:ext cx="8201025" cy="3543312"/>
          </a:xfrm>
          <a:noFill/>
          <a:ln/>
        </p:spPr>
        <p:txBody>
          <a:bodyPr lIns="92075" tIns="46038" rIns="92075" bIns="46038">
            <a:normAutofit/>
          </a:bodyPr>
          <a:lstStyle/>
          <a:p>
            <a:pPr marL="0" indent="0" algn="just">
              <a:buNone/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4.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System Implementation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System conversion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System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documentation, training, and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support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*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User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reference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guides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*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Training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tutorials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*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Installation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procedures and troubleshooting guides</a:t>
            </a:r>
          </a:p>
          <a:p>
            <a:pPr lvl="1" algn="just">
              <a:lnSpc>
                <a:spcPct val="90000"/>
              </a:lnSpc>
            </a:pPr>
            <a:endParaRPr lang="en-US" sz="1800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382000" cy="91440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System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Development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928670"/>
            <a:ext cx="8654932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28596" y="0"/>
            <a:ext cx="8382000" cy="9144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System</a:t>
            </a: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Development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28596" y="714356"/>
            <a:ext cx="8201025" cy="4229100"/>
          </a:xfrm>
          <a:noFill/>
          <a:ln/>
        </p:spPr>
        <p:txBody>
          <a:bodyPr lIns="92075" tIns="46038" rIns="92075" bIns="46038">
            <a:normAutofit/>
          </a:bodyPr>
          <a:lstStyle/>
          <a:p>
            <a:pPr marL="0" indent="0">
              <a:buNone/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5.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System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Maintenance</a:t>
            </a:r>
          </a:p>
          <a:p>
            <a:pPr marL="0" lvl="1" indent="0">
              <a:buNone/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Maintenance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process steps:</a:t>
            </a:r>
          </a:p>
          <a:p>
            <a:pPr marL="0" lvl="2" indent="0">
              <a:buNone/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	*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Obtain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maintenance request</a:t>
            </a:r>
          </a:p>
          <a:p>
            <a:pPr marL="0" lvl="2" indent="0">
              <a:buNone/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	*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Transform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requests into changes</a:t>
            </a:r>
          </a:p>
          <a:p>
            <a:pPr marL="0" lvl="2" indent="0">
              <a:buNone/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	*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Design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changes</a:t>
            </a:r>
          </a:p>
          <a:p>
            <a:pPr marL="0" lvl="2" indent="0">
              <a:buNone/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	*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Implement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changes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28596" y="0"/>
            <a:ext cx="8382000" cy="9144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System</a:t>
            </a: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Development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714356"/>
            <a:ext cx="8143932" cy="5352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28596" y="0"/>
            <a:ext cx="8382000" cy="9144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System</a:t>
            </a: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Development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28596" y="714356"/>
            <a:ext cx="8201025" cy="3143272"/>
          </a:xfrm>
          <a:noFill/>
          <a:ln/>
        </p:spPr>
        <p:txBody>
          <a:bodyPr lIns="92075" tIns="46038" rIns="92075" bIns="46038">
            <a:normAutofit/>
          </a:bodyPr>
          <a:lstStyle/>
          <a:p>
            <a:pPr marL="0" lvl="1" indent="0">
              <a:buNone/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5.	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System Maintenance</a:t>
            </a:r>
          </a:p>
          <a:p>
            <a:pPr marL="0" lvl="1" indent="0">
              <a:buNone/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Maintenance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types:</a:t>
            </a:r>
          </a:p>
          <a:p>
            <a:pPr marL="0" lvl="2" indent="0">
              <a:buNone/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	*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Corrective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maintenance</a:t>
            </a:r>
          </a:p>
          <a:p>
            <a:pPr marL="0" lvl="2" indent="0">
              <a:buNone/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	*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Adaptive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maintenance</a:t>
            </a:r>
          </a:p>
          <a:p>
            <a:pPr marL="0" lvl="2" indent="0">
              <a:buNone/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	*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Perfective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maintenance</a:t>
            </a:r>
          </a:p>
          <a:p>
            <a:pPr marL="0" lvl="2" indent="0">
              <a:buNone/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	*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Preventive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maintenance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28596" y="0"/>
            <a:ext cx="8382000" cy="9144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System</a:t>
            </a: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Development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01025" cy="4229100"/>
          </a:xfrm>
          <a:noFill/>
          <a:ln/>
        </p:spPr>
        <p:txBody>
          <a:bodyPr lIns="92075" tIns="46038" rIns="92075" bIns="46038"/>
          <a:lstStyle/>
          <a:p>
            <a:pPr marL="609600" indent="-609600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Limited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 staff</a:t>
            </a:r>
          </a:p>
          <a:p>
            <a:pPr marL="609600" indent="-609600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staff has limited skill set</a:t>
            </a:r>
          </a:p>
          <a:p>
            <a:pPr marL="609600" indent="-609600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staff is overworked</a:t>
            </a:r>
          </a:p>
          <a:p>
            <a:pPr marL="609600" indent="-609600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Problems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with performance of IS staff</a:t>
            </a: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571472" y="21429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Need for Alternatives to Building Systems Yourself</a:t>
            </a:r>
          </a:p>
        </p:txBody>
      </p:sp>
    </p:spTree>
  </p:cSld>
  <p:clrMapOvr>
    <a:masterClrMapping/>
  </p:clrMapOvr>
  <p:transition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28596" y="1285860"/>
            <a:ext cx="8201025" cy="2857520"/>
          </a:xfrm>
          <a:noFill/>
          <a:ln/>
        </p:spPr>
        <p:txBody>
          <a:bodyPr lIns="92075" tIns="46038" rIns="92075" bIns="46038">
            <a:normAutofit fontScale="92500" lnSpcReduction="10000"/>
          </a:bodyPr>
          <a:lstStyle/>
          <a:p>
            <a:pPr marL="0" indent="0" algn="just">
              <a:buSzPct val="70000"/>
              <a:buNone/>
              <a:tabLst>
                <a:tab pos="720725" algn="l"/>
                <a:tab pos="124777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External acquisition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SzPct val="70000"/>
              <a:buNone/>
              <a:tabLst>
                <a:tab pos="720725" algn="l"/>
                <a:tab pos="124777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System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identification, selection and planning</a:t>
            </a:r>
          </a:p>
          <a:p>
            <a:pPr marL="0" lvl="1" indent="0" algn="just">
              <a:buClr>
                <a:schemeClr val="tx2"/>
              </a:buClr>
              <a:buSzPct val="70000"/>
              <a:buNone/>
              <a:tabLst>
                <a:tab pos="720725" algn="l"/>
                <a:tab pos="1247775" algn="l"/>
              </a:tabLst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Systems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analysis</a:t>
            </a:r>
          </a:p>
          <a:p>
            <a:pPr marL="0" lvl="1" indent="0" algn="just">
              <a:buClr>
                <a:schemeClr val="tx2"/>
              </a:buClr>
              <a:buSzPct val="70000"/>
              <a:buNone/>
              <a:tabLst>
                <a:tab pos="720725" algn="l"/>
                <a:tab pos="1247775" algn="l"/>
              </a:tabLst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Development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a request for proposal (RFP)</a:t>
            </a:r>
          </a:p>
          <a:p>
            <a:pPr marL="0" lvl="1" indent="0" algn="just">
              <a:buClr>
                <a:schemeClr val="tx2"/>
              </a:buClr>
              <a:buSzPct val="70000"/>
              <a:buNone/>
              <a:tabLst>
                <a:tab pos="720725" algn="l"/>
                <a:tab pos="1247775" algn="l"/>
              </a:tabLst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Proposal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evaluation</a:t>
            </a:r>
          </a:p>
          <a:p>
            <a:pPr marL="0" lvl="1" indent="0" algn="just">
              <a:buClr>
                <a:schemeClr val="tx2"/>
              </a:buClr>
              <a:buSzPct val="70000"/>
              <a:buNone/>
              <a:tabLst>
                <a:tab pos="720725" algn="l"/>
                <a:tab pos="1247775" algn="l"/>
              </a:tabLst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Vendor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selection</a:t>
            </a:r>
          </a:p>
          <a:p>
            <a:pPr marL="1066800" lvl="1" indent="-609600" algn="just">
              <a:buSzPct val="70000"/>
            </a:pPr>
            <a:endParaRPr lang="en-US" sz="2400" dirty="0"/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64291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Common Alternatives to In-house Systems Development</a:t>
            </a: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500034" y="1289154"/>
            <a:ext cx="8286808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	S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et of principles, practices, and techniques 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600"/>
              </a:spcAft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Leads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project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teams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spcAft>
                <a:spcPts val="600"/>
              </a:spcAft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	C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ontrol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project schedule, cost, and performance risks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Project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0034" y="1142984"/>
            <a:ext cx="8143932" cy="1928826"/>
          </a:xfrm>
          <a:noFill/>
          <a:ln/>
        </p:spPr>
        <p:txBody>
          <a:bodyPr lIns="92075" tIns="46038" rIns="92075" bIns="46038"/>
          <a:lstStyle/>
          <a:p>
            <a:pPr marL="0" indent="0" algn="just">
              <a:buSzPct val="70000"/>
              <a:buNone/>
              <a:tabLst>
                <a:tab pos="544513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Outsourcing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practice of turning over responsibility of some to all of an organization’s information systems development and operations to an outside firm</a:t>
            </a:r>
          </a:p>
          <a:p>
            <a:pPr marL="1066800" lvl="1" indent="-609600">
              <a:buSzPct val="70000"/>
              <a:buFontTx/>
              <a:buNone/>
            </a:pPr>
            <a:endParaRPr lang="en-US" sz="2400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4291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Common Alternatives to In-house Systems Development</a:t>
            </a:r>
          </a:p>
        </p:txBody>
      </p:sp>
    </p:spTree>
  </p:cSld>
  <p:clrMapOvr>
    <a:masterClrMapping/>
  </p:clrMapOvr>
  <p:transition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57224" y="1285860"/>
            <a:ext cx="7745412" cy="3786214"/>
          </a:xfrm>
          <a:noFill/>
          <a:ln/>
        </p:spPr>
        <p:txBody>
          <a:bodyPr lIns="92075" tIns="46038" rIns="92075" bIns="46038">
            <a:normAutofit/>
          </a:bodyPr>
          <a:lstStyle/>
          <a:p>
            <a:pPr marL="0" indent="0" algn="just">
              <a:buSzPct val="70000"/>
              <a:buNone/>
              <a:tabLst>
                <a:tab pos="544513" algn="l"/>
                <a:tab pos="1073150" algn="l"/>
                <a:tab pos="1530350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Why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Outsource? </a:t>
            </a:r>
          </a:p>
          <a:p>
            <a:pPr marL="0" lvl="1" indent="0" algn="just">
              <a:buSzPct val="70000"/>
              <a:buNone/>
              <a:tabLst>
                <a:tab pos="544513" algn="l"/>
                <a:tab pos="1073150" algn="l"/>
                <a:tab pos="1530350" algn="l"/>
              </a:tabLst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Cost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quality concerns</a:t>
            </a:r>
          </a:p>
          <a:p>
            <a:pPr marL="0" lvl="1" indent="0" algn="just">
              <a:buSzPct val="70000"/>
              <a:buNone/>
              <a:tabLst>
                <a:tab pos="544513" algn="l"/>
                <a:tab pos="1073150" algn="l"/>
                <a:tab pos="1530350" algn="l"/>
              </a:tabLst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Problems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 IS performance</a:t>
            </a:r>
          </a:p>
          <a:p>
            <a:pPr marL="0" lvl="1" indent="0" algn="just">
              <a:buSzPct val="70000"/>
              <a:buNone/>
              <a:tabLst>
                <a:tab pos="544513" algn="l"/>
                <a:tab pos="1073150" algn="l"/>
                <a:tab pos="1530350" algn="l"/>
              </a:tabLst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Simplifying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downsizing, and reengineering</a:t>
            </a:r>
          </a:p>
          <a:p>
            <a:pPr marL="0" lvl="1" indent="0" algn="just">
              <a:buSzPct val="70000"/>
              <a:buNone/>
              <a:tabLst>
                <a:tab pos="544513" algn="l"/>
                <a:tab pos="1073150" algn="l"/>
                <a:tab pos="1530350" algn="l"/>
              </a:tabLst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Financial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factors</a:t>
            </a:r>
          </a:p>
          <a:p>
            <a:pPr marL="0" lvl="1" indent="0" algn="just">
              <a:buSzPct val="70000"/>
              <a:buNone/>
              <a:tabLst>
                <a:tab pos="544513" algn="l"/>
                <a:tab pos="1073150" algn="l"/>
                <a:tab pos="1530350" algn="l"/>
              </a:tabLst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Organizational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culture</a:t>
            </a:r>
          </a:p>
          <a:p>
            <a:pPr marL="0" lvl="1" indent="0" algn="just">
              <a:buSzPct val="70000"/>
              <a:buNone/>
              <a:tabLst>
                <a:tab pos="544513" algn="l"/>
                <a:tab pos="1073150" algn="l"/>
                <a:tab pos="1530350" algn="l"/>
              </a:tabLst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-	…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4291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Common Alternatives to In-house Systems Development</a:t>
            </a:r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500034" y="1289154"/>
            <a:ext cx="8286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Project vs.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Project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500034" y="1289154"/>
            <a:ext cx="8286808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Complex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Limited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Clear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goal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Customer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focused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Project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500034" y="1289154"/>
            <a:ext cx="82868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Build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your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own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	Buy a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prepackaged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system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Outsource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End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user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development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Obtaining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ISs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382000" cy="91440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System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Development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14422"/>
            <a:ext cx="9077216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42910" y="1214422"/>
            <a:ext cx="7974013" cy="2428884"/>
          </a:xfrm>
        </p:spPr>
        <p:txBody>
          <a:bodyPr>
            <a:normAutofit/>
          </a:bodyPr>
          <a:lstStyle/>
          <a:p>
            <a:pPr marL="352425" lvl="1" indent="-352425">
              <a:lnSpc>
                <a:spcPct val="90000"/>
              </a:lnSpc>
              <a:buClr>
                <a:schemeClr val="tx2"/>
              </a:buClr>
              <a:buNone/>
            </a:pP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System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identification, selection, and planning</a:t>
            </a:r>
          </a:p>
          <a:p>
            <a:pPr marL="352425" lvl="1" indent="-352425">
              <a:lnSpc>
                <a:spcPct val="90000"/>
              </a:lnSpc>
              <a:buClr>
                <a:schemeClr val="tx2"/>
              </a:buClr>
              <a:buNone/>
            </a:pP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System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analysis</a:t>
            </a:r>
          </a:p>
          <a:p>
            <a:pPr marL="352425" lvl="1" indent="-352425">
              <a:lnSpc>
                <a:spcPct val="90000"/>
              </a:lnSpc>
              <a:buClr>
                <a:schemeClr val="tx2"/>
              </a:buClr>
              <a:buNone/>
            </a:pP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System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design</a:t>
            </a:r>
          </a:p>
          <a:p>
            <a:pPr marL="352425" lvl="1" indent="-352425">
              <a:lnSpc>
                <a:spcPct val="90000"/>
              </a:lnSpc>
              <a:buClr>
                <a:schemeClr val="tx2"/>
              </a:buClr>
              <a:buNone/>
            </a:pP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System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implementation</a:t>
            </a:r>
          </a:p>
          <a:p>
            <a:pPr marL="352425" lvl="1" indent="-352425">
              <a:lnSpc>
                <a:spcPct val="90000"/>
              </a:lnSpc>
              <a:buClr>
                <a:schemeClr val="tx2"/>
              </a:buClr>
              <a:buNone/>
            </a:pP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System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maintenance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229600" cy="1143000"/>
          </a:xfrm>
          <a:noFill/>
          <a:ln/>
        </p:spPr>
        <p:txBody>
          <a:bodyPr lIns="92075" tIns="46038" rIns="92075" bIns="46038">
            <a:normAutofit/>
          </a:bodyPr>
          <a:lstStyle/>
          <a:p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System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evelopment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0034" y="857232"/>
            <a:ext cx="8229600" cy="3357586"/>
          </a:xfrm>
          <a:noFill/>
          <a:ln/>
        </p:spPr>
        <p:txBody>
          <a:bodyPr lIns="92075" tIns="46038" rIns="92075" bIns="46038">
            <a:normAutofit/>
          </a:bodyPr>
          <a:lstStyle/>
          <a:p>
            <a:pPr algn="just">
              <a:buNone/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1.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System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Identification, Selection, and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Planning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Undertake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only those projects critical to mission, goals, and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objectives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Select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 development project from all possible projects that could be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performed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Different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evaluation criteria used to rank potential projects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382000" cy="91440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System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Development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85720" y="785794"/>
            <a:ext cx="8534400" cy="5500726"/>
          </a:xfrm>
          <a:noFill/>
          <a:ln/>
        </p:spPr>
        <p:txBody>
          <a:bodyPr lIns="92075" tIns="46038" rIns="92075" bIns="46038">
            <a:noAutofit/>
          </a:bodyPr>
          <a:lstStyle/>
          <a:p>
            <a:pPr algn="just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.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System Analysis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  <a:tabLst>
                <a:tab pos="896938" algn="l"/>
                <a:tab pos="1336675" algn="l"/>
              </a:tabLst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Collecting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System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Requirements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  <a:tabLst>
                <a:tab pos="896938" algn="l"/>
                <a:tab pos="133667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System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analysts use a variety of techniques to collect system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requirements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  <a:tabLst>
                <a:tab pos="896938" algn="l"/>
                <a:tab pos="133667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*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Interviews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analysts interview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people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  <a:tabLst>
                <a:tab pos="896938" algn="l"/>
                <a:tab pos="133667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*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Questionnaires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analysts design and administer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surveys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  <a:tabLst>
                <a:tab pos="896938" algn="l"/>
                <a:tab pos="133667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*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Observations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analysts observe workers at selected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times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  <a:tabLst>
                <a:tab pos="896938" algn="l"/>
                <a:tab pos="1336675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*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Document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analysis: analysts study business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documents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382000" cy="91440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System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Development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1633</TotalTime>
  <Words>614</Words>
  <Application>Microsoft Office PowerPoint</Application>
  <PresentationFormat>Ekran Gösterisi (4:3)</PresentationFormat>
  <Paragraphs>197</Paragraphs>
  <Slides>21</Slides>
  <Notes>21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2" baseType="lpstr">
      <vt:lpstr>Ofis Teması</vt:lpstr>
      <vt:lpstr>Slayt 1</vt:lpstr>
      <vt:lpstr>Slayt 2</vt:lpstr>
      <vt:lpstr>Slayt 3</vt:lpstr>
      <vt:lpstr>Slayt 4</vt:lpstr>
      <vt:lpstr>Slayt 5</vt:lpstr>
      <vt:lpstr>System Development</vt:lpstr>
      <vt:lpstr>System Development</vt:lpstr>
      <vt:lpstr>System Development</vt:lpstr>
      <vt:lpstr>System Development</vt:lpstr>
      <vt:lpstr>System Development</vt:lpstr>
      <vt:lpstr>System Development</vt:lpstr>
      <vt:lpstr>System Development</vt:lpstr>
      <vt:lpstr>System Development</vt:lpstr>
      <vt:lpstr>Slayt 14</vt:lpstr>
      <vt:lpstr>Slayt 15</vt:lpstr>
      <vt:lpstr>Slayt 16</vt:lpstr>
      <vt:lpstr>Slayt 17</vt:lpstr>
      <vt:lpstr>Slayt 18</vt:lpstr>
      <vt:lpstr>Slayt 19</vt:lpstr>
      <vt:lpstr>Slayt 20</vt:lpstr>
      <vt:lpstr>Slayt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Metropol</dc:creator>
  <cp:lastModifiedBy>Metropol</cp:lastModifiedBy>
  <cp:revision>307</cp:revision>
  <dcterms:created xsi:type="dcterms:W3CDTF">2019-09-07T19:50:14Z</dcterms:created>
  <dcterms:modified xsi:type="dcterms:W3CDTF">2019-11-19T21:28:44Z</dcterms:modified>
</cp:coreProperties>
</file>