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56" r:id="rId3"/>
    <p:sldId id="257" r:id="rId4"/>
    <p:sldId id="258" r:id="rId5"/>
    <p:sldId id="259" r:id="rId6"/>
    <p:sldId id="260" r:id="rId7"/>
    <p:sldId id="261" r:id="rId8"/>
    <p:sldId id="262" r:id="rId9"/>
    <p:sldId id="263" r:id="rId10"/>
    <p:sldId id="264" r:id="rId11"/>
    <p:sldId id="265" r:id="rId12"/>
  </p:sldIdLst>
  <p:sldSz cx="12192000" cy="6858000"/>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F7FD31C-18DE-4D2F-9914-A162679ED86F}" type="datetimeFigureOut">
              <a:rPr lang="tr-TR" smtClean="0"/>
              <a:t>4.03.2019</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85962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4.03.2019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16674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4.03.2019</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0983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4.03.2019</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494428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4.03.2019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556568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4.03.2019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46689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4.03.2019</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030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7FD31C-18DE-4D2F-9914-A162679ED86F}" type="datetimeFigureOut">
              <a:rPr lang="tr-TR" smtClean="0"/>
              <a:t>4.03.2019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151878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F7FD31C-18DE-4D2F-9914-A162679ED86F}" type="datetimeFigureOut">
              <a:rPr lang="tr-TR" smtClean="0"/>
              <a:t>4.03.2019</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23830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7FD31C-18DE-4D2F-9914-A162679ED86F}" type="datetimeFigureOut">
              <a:rPr lang="tr-TR" smtClean="0"/>
              <a:t>4.03.2019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3403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4.03.2019</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5142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F7FD31C-18DE-4D2F-9914-A162679ED86F}" type="datetimeFigureOut">
              <a:rPr lang="tr-TR" smtClean="0"/>
              <a:t>4.03.2019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31170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F7FD31C-18DE-4D2F-9914-A162679ED86F}" type="datetimeFigureOut">
              <a:rPr lang="tr-TR" smtClean="0"/>
              <a:t>4.03.2019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27159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F7FD31C-18DE-4D2F-9914-A162679ED86F}" type="datetimeFigureOut">
              <a:rPr lang="tr-TR" smtClean="0"/>
              <a:t>4.03.2019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860035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7FD31C-18DE-4D2F-9914-A162679ED86F}" type="datetimeFigureOut">
              <a:rPr lang="tr-TR" smtClean="0"/>
              <a:t>4.03.2019</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46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4.03.2019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65505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4.03.2019</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78563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F7FD31C-18DE-4D2F-9914-A162679ED86F}" type="datetimeFigureOut">
              <a:rPr lang="tr-TR" smtClean="0"/>
              <a:t>4.03.2019</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68135E2-6B8A-4939-AEA2-9A8650E7983C}" type="slidenum">
              <a:rPr lang="tr-TR" smtClean="0"/>
              <a:t>‹#›</a:t>
            </a:fld>
            <a:endParaRPr lang="tr-TR"/>
          </a:p>
        </p:txBody>
      </p:sp>
    </p:spTree>
    <p:extLst>
      <p:ext uri="{BB962C8B-B14F-4D97-AF65-F5344CB8AC3E}">
        <p14:creationId xmlns:p14="http://schemas.microsoft.com/office/powerpoint/2010/main" val="992187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89085"/>
            <a:ext cx="8689976" cy="2022229"/>
          </a:xfrm>
        </p:spPr>
        <p:txBody>
          <a:bodyPr>
            <a:normAutofit/>
          </a:bodyPr>
          <a:lstStyle/>
          <a:p>
            <a:pPr algn="ctr"/>
            <a:r>
              <a:rPr lang="tr-TR" sz="4400" b="1" dirty="0" smtClean="0"/>
              <a:t>TASAVVUF I </a:t>
            </a:r>
            <a:r>
              <a:rPr lang="tr-TR" sz="4400" b="1" dirty="0"/>
              <a:t/>
            </a:r>
            <a:br>
              <a:rPr lang="tr-TR" sz="4400" b="1" dirty="0"/>
            </a:br>
            <a:r>
              <a:rPr lang="tr-TR" sz="4400" b="1" dirty="0" smtClean="0"/>
              <a:t>VI. YARIYIL BAHAR DÖNEMİ</a:t>
            </a:r>
            <a:endParaRPr lang="tr-TR" sz="4000" b="1" dirty="0"/>
          </a:p>
        </p:txBody>
      </p:sp>
      <p:sp>
        <p:nvSpPr>
          <p:cNvPr id="3" name="Alt Başlık 2"/>
          <p:cNvSpPr>
            <a:spLocks noGrp="1"/>
          </p:cNvSpPr>
          <p:nvPr>
            <p:ph type="subTitle" idx="1"/>
          </p:nvPr>
        </p:nvSpPr>
        <p:spPr>
          <a:xfrm>
            <a:off x="1751012" y="2839915"/>
            <a:ext cx="8689976" cy="3323493"/>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DR. ÖĞR. ÜYESİ MEHMET YILDIZ</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00696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28577" y="718692"/>
            <a:ext cx="8761413" cy="706964"/>
          </a:xfrm>
        </p:spPr>
        <p:txBody>
          <a:bodyPr/>
          <a:lstStyle/>
          <a:p>
            <a:r>
              <a:rPr lang="tr-TR" sz="2600" b="1" u="sng" dirty="0">
                <a:solidFill>
                  <a:srgbClr val="FF0000"/>
                </a:solidFill>
                <a:latin typeface="Calibri" panose="020F0502020204030204" pitchFamily="34" charset="0"/>
              </a:rPr>
              <a:t>Tasavvufun İslâmî Kaynakları (Osman  Türer-Mustafa Kara)</a:t>
            </a:r>
            <a:endParaRPr lang="tr-TR" sz="2600" dirty="0"/>
          </a:p>
        </p:txBody>
      </p:sp>
      <p:sp>
        <p:nvSpPr>
          <p:cNvPr id="3" name="İçerik Yer Tutucusu 2"/>
          <p:cNvSpPr>
            <a:spLocks noGrp="1"/>
          </p:cNvSpPr>
          <p:nvPr>
            <p:ph idx="1"/>
          </p:nvPr>
        </p:nvSpPr>
        <p:spPr>
          <a:xfrm>
            <a:off x="360486" y="2154115"/>
            <a:ext cx="11139854" cy="4475285"/>
          </a:xfrm>
        </p:spPr>
        <p:txBody>
          <a:bodyPr>
            <a:noAutofit/>
          </a:bodyPr>
          <a:lstStyle/>
          <a:p>
            <a:pPr algn="just"/>
            <a:r>
              <a:rPr lang="tr-TR" sz="1200" b="1" u="sng" dirty="0" smtClean="0"/>
              <a:t>2- HZ. PEYGAMBER’İN VE ASHABIN HAYAT TARZI</a:t>
            </a:r>
          </a:p>
          <a:p>
            <a:pPr algn="just"/>
            <a:r>
              <a:rPr lang="tr-TR" sz="1200" dirty="0" smtClean="0"/>
              <a:t>Hz. Peygamber (as) </a:t>
            </a:r>
            <a:r>
              <a:rPr lang="tr-TR" sz="1200" dirty="0" err="1" smtClean="0"/>
              <a:t>risaletten</a:t>
            </a:r>
            <a:r>
              <a:rPr lang="tr-TR" sz="1200" dirty="0" smtClean="0"/>
              <a:t> önce de zaman zaman </a:t>
            </a:r>
            <a:r>
              <a:rPr lang="tr-TR" sz="1200" dirty="0" err="1" smtClean="0"/>
              <a:t>Hirâ</a:t>
            </a:r>
            <a:r>
              <a:rPr lang="tr-TR" sz="1200" dirty="0" smtClean="0"/>
              <a:t> Mağarası’nda inzivaya çekildiği bilinmektedir. Burada tefekkürle meşgul olurdu. </a:t>
            </a:r>
            <a:r>
              <a:rPr lang="tr-TR" sz="1200" dirty="0" err="1" smtClean="0"/>
              <a:t>Aliyyü’l-Karî’ye</a:t>
            </a:r>
            <a:r>
              <a:rPr lang="tr-TR" sz="1200" dirty="0" smtClean="0"/>
              <a:t> göre Hz. Peygamber </a:t>
            </a:r>
            <a:r>
              <a:rPr lang="tr-TR" sz="1200" dirty="0" err="1" smtClean="0"/>
              <a:t>Hira’da</a:t>
            </a:r>
            <a:r>
              <a:rPr lang="tr-TR" sz="1200" dirty="0" smtClean="0"/>
              <a:t> </a:t>
            </a:r>
            <a:r>
              <a:rPr lang="tr-TR" sz="1200" dirty="0" err="1" smtClean="0"/>
              <a:t>batınî</a:t>
            </a:r>
            <a:r>
              <a:rPr lang="tr-TR" sz="1200" dirty="0" smtClean="0"/>
              <a:t> ibadetler yapardı. </a:t>
            </a:r>
          </a:p>
          <a:p>
            <a:pPr algn="just"/>
            <a:r>
              <a:rPr lang="tr-TR" sz="1200" dirty="0" smtClean="0"/>
              <a:t>Riyazet ve tefekkür hayatı </a:t>
            </a:r>
            <a:r>
              <a:rPr lang="tr-TR" sz="1200" dirty="0" err="1" smtClean="0"/>
              <a:t>risaletten</a:t>
            </a:r>
            <a:r>
              <a:rPr lang="tr-TR" sz="1200" dirty="0" smtClean="0"/>
              <a:t> sonra da devam etmiş ve bu durumu vefatına kadar sürdürmüştür. </a:t>
            </a:r>
          </a:p>
          <a:p>
            <a:pPr algn="just"/>
            <a:r>
              <a:rPr lang="tr-TR" sz="1200" dirty="0" smtClean="0"/>
              <a:t>Neredeyse yaptığı bütün işlerde bir dua okumayı adet haline getirmiştir. Bu duaları belli vakitlere has olmayıp günlük alelade işlerde de yapmıştır. Dolayısıyla her anının bir duayla, zikirle geçtiğini söyleyebiliriz. Hatta uykusunda bile «gözlerim uyur fakat kalbim uyumaz» diyerek bu durumunun uykuda da devam ettiğini bildirmiştir. Bu tür uygulamaları </a:t>
            </a:r>
            <a:r>
              <a:rPr lang="tr-TR" sz="1200" dirty="0" err="1" smtClean="0"/>
              <a:t>sufileri</a:t>
            </a:r>
            <a:r>
              <a:rPr lang="tr-TR" sz="1200" dirty="0" smtClean="0"/>
              <a:t> «</a:t>
            </a:r>
            <a:r>
              <a:rPr lang="tr-TR" sz="1200" dirty="0" err="1" smtClean="0"/>
              <a:t>zikr</a:t>
            </a:r>
            <a:r>
              <a:rPr lang="tr-TR" sz="1200" dirty="0" smtClean="0"/>
              <a:t>-i </a:t>
            </a:r>
            <a:r>
              <a:rPr lang="tr-TR" sz="1200" dirty="0" err="1" smtClean="0"/>
              <a:t>dâim</a:t>
            </a:r>
            <a:r>
              <a:rPr lang="tr-TR" sz="1200" dirty="0" smtClean="0"/>
              <a:t>» kavramını geliştirmeye götürmüştür. </a:t>
            </a:r>
          </a:p>
          <a:p>
            <a:pPr algn="just"/>
            <a:r>
              <a:rPr lang="tr-TR" sz="1200" dirty="0" smtClean="0"/>
              <a:t>Namazlarını özellikle nafileleri son derece uzun tutmaya bakardı. Gelen rivayetlerde gece namazında ayaklarının şişene kadar ibadet ettiği aktarılmaktadır. </a:t>
            </a:r>
          </a:p>
          <a:p>
            <a:pPr algn="just"/>
            <a:r>
              <a:rPr lang="tr-TR" sz="1200" dirty="0" smtClean="0"/>
              <a:t>Oruç ibadetinde ise çeşitli vesilelerle tuttuğu oruçların senenin yarısına yaklaştığını söyleyebiliriz. </a:t>
            </a:r>
          </a:p>
          <a:p>
            <a:pPr algn="just"/>
            <a:r>
              <a:rPr lang="tr-TR" sz="1200" dirty="0" smtClean="0"/>
              <a:t>Zekatta ise gelen ganimetlerin 1/5 i kendisine verildiği halde kendisini bazı günler açlık çektiği ve vefat ederken bir Yahudi’ye borçlu olduğu rivayet edilmektedir. Özellikle Ramazan aylarında esen rüzgardan daha cömert olduğu söylenmektedir. </a:t>
            </a:r>
          </a:p>
          <a:p>
            <a:pPr algn="just"/>
            <a:r>
              <a:rPr lang="tr-TR" sz="1200" dirty="0" smtClean="0"/>
              <a:t>Ashabın önde gelenlerin tamamında </a:t>
            </a:r>
            <a:r>
              <a:rPr lang="tr-TR" sz="1200" dirty="0" err="1" smtClean="0"/>
              <a:t>zahidane</a:t>
            </a:r>
            <a:r>
              <a:rPr lang="tr-TR" sz="1200" dirty="0" smtClean="0"/>
              <a:t> bir yaşantı göze çarpmaktadır. Bu onların mecburen yaşadıkları bir hayat olmayıp iradî olarak tercih ettikleri bir yaşam sitilidir. Varlıklarını yok ederek (infak ederek) Allah’ta var olma çabası içine girmişlerdir. </a:t>
            </a:r>
          </a:p>
          <a:p>
            <a:pPr algn="just"/>
            <a:r>
              <a:rPr lang="tr-TR" sz="1200" dirty="0" smtClean="0"/>
              <a:t>Tasavvufa kaynaklık eden başka bir unsur da diğer peygamberlerin hayat hikayeleridir. Bu nedenle peygamber kıssaları çok önemsenmiştir. </a:t>
            </a:r>
            <a:r>
              <a:rPr lang="tr-TR" sz="1200" dirty="0" err="1" smtClean="0"/>
              <a:t>Sufilerin</a:t>
            </a:r>
            <a:r>
              <a:rPr lang="tr-TR" sz="1200" dirty="0" smtClean="0"/>
              <a:t> kitaplarında diğer peygamberlerin hayat hikayelerine çokça atıf yapılması bu durumu ispat eder. Temel bazı tasavvufî kavramları da peygamberlere izafeten açıklama yoluna gitmişlerdir. </a:t>
            </a:r>
            <a:r>
              <a:rPr lang="tr-TR" sz="1200" dirty="0" err="1" smtClean="0"/>
              <a:t>Seha</a:t>
            </a:r>
            <a:r>
              <a:rPr lang="tr-TR" sz="1200" dirty="0" smtClean="0"/>
              <a:t>: Hz. İbrahim; Rıza: Hz. İshak; Sabır: Hz. </a:t>
            </a:r>
            <a:r>
              <a:rPr lang="tr-TR" sz="1200" dirty="0" err="1" smtClean="0"/>
              <a:t>Eyyub</a:t>
            </a:r>
            <a:r>
              <a:rPr lang="tr-TR" sz="1200" dirty="0" smtClean="0"/>
              <a:t>; İşaret: Hz. </a:t>
            </a:r>
            <a:r>
              <a:rPr lang="tr-TR" sz="1200" dirty="0" err="1" smtClean="0"/>
              <a:t>Zekeriyya</a:t>
            </a:r>
            <a:r>
              <a:rPr lang="tr-TR" sz="1200" dirty="0" smtClean="0"/>
              <a:t>; Gurbet: Hz. Yahya; </a:t>
            </a:r>
            <a:r>
              <a:rPr lang="tr-TR" sz="1200" dirty="0" err="1" smtClean="0"/>
              <a:t>Suf</a:t>
            </a:r>
            <a:r>
              <a:rPr lang="tr-TR" sz="1200" dirty="0" smtClean="0"/>
              <a:t> giyme: Hz. Musa; </a:t>
            </a:r>
            <a:r>
              <a:rPr lang="tr-TR" sz="1200" dirty="0" err="1" smtClean="0"/>
              <a:t>Seyhat</a:t>
            </a:r>
            <a:r>
              <a:rPr lang="tr-TR" sz="1200" dirty="0" smtClean="0"/>
              <a:t>: Hz. İsa; </a:t>
            </a:r>
            <a:r>
              <a:rPr lang="tr-TR" sz="1200" dirty="0" err="1" smtClean="0"/>
              <a:t>Fakr</a:t>
            </a:r>
            <a:r>
              <a:rPr lang="tr-TR" sz="1200" dirty="0" smtClean="0"/>
              <a:t>: Hz. Muhammed (as)</a:t>
            </a:r>
            <a:endParaRPr lang="tr-TR" sz="1200" dirty="0"/>
          </a:p>
        </p:txBody>
      </p:sp>
    </p:spTree>
    <p:extLst>
      <p:ext uri="{BB962C8B-B14F-4D97-AF65-F5344CB8AC3E}">
        <p14:creationId xmlns:p14="http://schemas.microsoft.com/office/powerpoint/2010/main" val="3019858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600" b="1" u="sng" dirty="0">
                <a:solidFill>
                  <a:srgbClr val="FF0000"/>
                </a:solidFill>
                <a:latin typeface="Calibri" panose="020F0502020204030204" pitchFamily="34" charset="0"/>
              </a:rPr>
              <a:t>Tasavvufun İslâmî Kaynakları (Osman  Türer-Mustafa Kara)</a:t>
            </a:r>
            <a:endParaRPr lang="tr-TR" sz="2600" dirty="0"/>
          </a:p>
        </p:txBody>
      </p:sp>
      <p:sp>
        <p:nvSpPr>
          <p:cNvPr id="3" name="İçerik Yer Tutucusu 2"/>
          <p:cNvSpPr>
            <a:spLocks noGrp="1"/>
          </p:cNvSpPr>
          <p:nvPr>
            <p:ph idx="1"/>
          </p:nvPr>
        </p:nvSpPr>
        <p:spPr>
          <a:xfrm>
            <a:off x="509954" y="2286001"/>
            <a:ext cx="11104684" cy="4255476"/>
          </a:xfrm>
        </p:spPr>
        <p:txBody>
          <a:bodyPr>
            <a:normAutofit fontScale="85000" lnSpcReduction="10000"/>
          </a:bodyPr>
          <a:lstStyle/>
          <a:p>
            <a:pPr algn="just"/>
            <a:r>
              <a:rPr lang="tr-TR" b="1" u="sng" dirty="0" smtClean="0"/>
              <a:t>3- FITRÎ VE İCTİMÂÎ FAKTÖRLER</a:t>
            </a:r>
          </a:p>
          <a:p>
            <a:pPr algn="just"/>
            <a:r>
              <a:rPr lang="tr-TR" dirty="0" smtClean="0"/>
              <a:t>Her toplumda, her dinin mensuplarında bir mistik yönelim olduğu muhakkaktır. Fakat bu mistik yönelimlerde ortak noktalar olduğu gibi toplumun yapısı, kültürel faktörler, inançların yapısına göre de farklılıklar arz etmektedir. </a:t>
            </a:r>
          </a:p>
          <a:p>
            <a:pPr algn="just"/>
            <a:r>
              <a:rPr lang="tr-TR" dirty="0" smtClean="0"/>
              <a:t>Tasavvufun bir ilim ve hayat tarzı olarak gelişip sistemleşmesinde yaşanılan devrin özellikleri, siyasi otoritenin tercihleri, halkın yaşam tarzı da etkili olmuştur. Dolayısıyla tasavvuf sadece </a:t>
            </a:r>
            <a:r>
              <a:rPr lang="tr-TR" dirty="0" err="1" smtClean="0"/>
              <a:t>nasslarla</a:t>
            </a:r>
            <a:r>
              <a:rPr lang="tr-TR" dirty="0" smtClean="0"/>
              <a:t> </a:t>
            </a:r>
            <a:r>
              <a:rPr lang="tr-TR" dirty="0" smtClean="0"/>
              <a:t>büyüyüp gelişen bir sistem olmayıp aynı zamanda toplumun kültürel kodlarını da içinde barındıran bir bütündür. </a:t>
            </a:r>
          </a:p>
          <a:p>
            <a:pPr algn="just"/>
            <a:r>
              <a:rPr lang="tr-TR" dirty="0" smtClean="0"/>
              <a:t>Özünde bir olmakla beraber bölgeden bölgeye farklı ekollerin, mekteplerin, anlayışların ortaya çıkması bu durumun en güzel örneklerinden biridir. </a:t>
            </a:r>
          </a:p>
          <a:p>
            <a:pPr algn="just"/>
            <a:r>
              <a:rPr lang="tr-TR" dirty="0" smtClean="0"/>
              <a:t>Tasavvuf bir manada tepkisel bir harekettir. Kaynağında ilk dönem zahitlerin dine yaklaşımları vardır. Hz. Peygamber’den sonra yönetimlerin dinî yaşantının inceliklerinden uzaklaşması, halkın refah içinde dinî hassasiyetleri unutması bazı zahitlerin tepkisini çekmiş ve İslâm’ın ruhundan uzaklaşıldığını söyleyerek kendileri bu dinin </a:t>
            </a:r>
            <a:r>
              <a:rPr lang="tr-TR" dirty="0" err="1" smtClean="0"/>
              <a:t>ruhânî</a:t>
            </a:r>
            <a:r>
              <a:rPr lang="tr-TR" dirty="0" smtClean="0"/>
              <a:t> hayatını </a:t>
            </a:r>
            <a:r>
              <a:rPr lang="tr-TR" dirty="0" err="1" smtClean="0"/>
              <a:t>ihyâ</a:t>
            </a:r>
            <a:r>
              <a:rPr lang="tr-TR" dirty="0" smtClean="0"/>
              <a:t> faaliyetine girişmişlerdir.</a:t>
            </a:r>
          </a:p>
          <a:p>
            <a:pPr algn="just"/>
            <a:r>
              <a:rPr lang="tr-TR" dirty="0" smtClean="0"/>
              <a:t>Bu gösterilen tepkinin sonucunda «tasavvuf eşittir İslâm» şeklinde kabul yanlıştır. Fakat tasavvufa da diğer İslâmî ilimlere bakıldığı gibi bakılmalıdır. </a:t>
            </a:r>
            <a:r>
              <a:rPr lang="tr-TR" dirty="0" err="1" smtClean="0"/>
              <a:t>Sufiler</a:t>
            </a:r>
            <a:r>
              <a:rPr lang="tr-TR" dirty="0" smtClean="0"/>
              <a:t> dini yaşamada farklı bir yaklaşım ortaya koymuşlar fakat dinî emirlerin dışına da çıkmamışlardır. Tasavvuf aynı zamanda kelamcıların ve felsefecilerin dini sadece aklî bir faaliyete indirmeleri, fıkıhçıların ise dini bir kaideler bütününden ibaret görmelerine bir tepkidir. Çünkü </a:t>
            </a:r>
            <a:r>
              <a:rPr lang="tr-TR" dirty="0" err="1" smtClean="0"/>
              <a:t>sufilere</a:t>
            </a:r>
            <a:r>
              <a:rPr lang="tr-TR" dirty="0" smtClean="0"/>
              <a:t> göre dinin kelam, fıkıh, hadise dayanan bir tarafı olduğu gibi kalbe, ruhani hayata, maneviyata dayanan tarafı da vardır. </a:t>
            </a:r>
            <a:endParaRPr lang="tr-TR" dirty="0"/>
          </a:p>
        </p:txBody>
      </p:sp>
    </p:spTree>
    <p:extLst>
      <p:ext uri="{BB962C8B-B14F-4D97-AF65-F5344CB8AC3E}">
        <p14:creationId xmlns:p14="http://schemas.microsoft.com/office/powerpoint/2010/main" val="2053130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25294" y="553915"/>
            <a:ext cx="9738714" cy="1723294"/>
          </a:xfrm>
        </p:spPr>
        <p:txBody>
          <a:bodyPr>
            <a:noAutofit/>
          </a:bodyPr>
          <a:lstStyle/>
          <a:p>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2. </a:t>
            </a:r>
            <a: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HAFTA (25.02.2019)</a:t>
            </a:r>
            <a:br>
              <a:rPr lang="tr-TR" altLang="tr-TR" sz="1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cap="none" dirty="0" smtClean="0"/>
              <a:t>- </a:t>
            </a:r>
            <a:r>
              <a:rPr lang="tr-TR" altLang="tr-TR" sz="1400" b="1" dirty="0" smtClean="0">
                <a:latin typeface="Calibri" panose="020F0502020204030204" pitchFamily="34" charset="0"/>
              </a:rPr>
              <a:t>Tasavvufun Özellikleri, Tarifleri, Konusu, Gayesi ve İslâmî Kaynakları</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KAYNAKÇA</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-Reşat Öngören, «Tasavvuf»,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DİA</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c. 40,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ss</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119-116.</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-H. Kamil Yılmaz,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Hatlarıyla Tasavvuf ve Tarikatlar</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Ensar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Neş</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ss</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17-77.</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-Mustafa Kara,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 ve Tarikatlar Tarihi</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Dergah Yay.,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ss</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23-75.</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-Osman Türer,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 Tarihi</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Ataç yay.,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ss</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21-40.</a:t>
            </a:r>
            <a:b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-Hülya Küçük, </a:t>
            </a:r>
            <a:r>
              <a:rPr lang="tr-TR" altLang="tr-TR" sz="1400" b="1" i="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Hatlarıyla Tasavvuf Tarihine Giriş</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Ensar </a:t>
            </a:r>
            <a:r>
              <a:rPr lang="tr-TR" altLang="tr-TR" sz="1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Neş</a:t>
            </a: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t>
            </a:r>
            <a:endParaRPr lang="tr-TR" sz="1400" dirty="0">
              <a:solidFill>
                <a:srgbClr val="FF0000"/>
              </a:solidFill>
            </a:endParaRPr>
          </a:p>
        </p:txBody>
      </p:sp>
      <p:sp>
        <p:nvSpPr>
          <p:cNvPr id="3" name="Alt Başlık 2"/>
          <p:cNvSpPr>
            <a:spLocks noGrp="1"/>
          </p:cNvSpPr>
          <p:nvPr>
            <p:ph type="subTitle" idx="1"/>
          </p:nvPr>
        </p:nvSpPr>
        <p:spPr>
          <a:xfrm>
            <a:off x="1154955" y="2769577"/>
            <a:ext cx="9879392" cy="2626881"/>
          </a:xfrm>
        </p:spPr>
        <p:txBody>
          <a:bodyPr>
            <a:normAutofit/>
          </a:bodyPr>
          <a:lstStyle/>
          <a:p>
            <a:pPr eaLnBrk="0" fontAlgn="base" hangingPunct="0">
              <a:spcBef>
                <a:spcPct val="0"/>
              </a:spcBef>
              <a:spcAft>
                <a:spcPct val="0"/>
              </a:spcAft>
              <a:tabLst>
                <a:tab pos="5754688" algn="r"/>
              </a:tabLst>
            </a:pP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eaLnBrk="0" fontAlgn="base" hangingPunct="0">
              <a:spcBef>
                <a:spcPct val="0"/>
              </a:spcBef>
              <a:spcAft>
                <a:spcPct val="0"/>
              </a:spcAft>
              <a:tabLst>
                <a:tab pos="5754688" algn="r"/>
              </a:tabLst>
            </a:pPr>
            <a:r>
              <a:rPr lang="tr-TR" altLang="tr-TR" sz="2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BAŞLIKLAR</a:t>
            </a:r>
          </a:p>
          <a:p>
            <a:pPr marL="342900" indent="-342900" eaLnBrk="0" fontAlgn="base" hangingPunct="0">
              <a:spcBef>
                <a:spcPct val="0"/>
              </a:spcBef>
              <a:spcAft>
                <a:spcPct val="0"/>
              </a:spcAft>
              <a:buAutoNum type="arabicPeriod"/>
              <a:tabLst>
                <a:tab pos="5754688" algn="r"/>
              </a:tabLst>
            </a:pP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Tasavvufun özellikleri</a:t>
            </a:r>
          </a:p>
          <a:p>
            <a:pPr marL="342900" indent="-342900" eaLnBrk="0" fontAlgn="base" hangingPunct="0">
              <a:spcBef>
                <a:spcPct val="0"/>
              </a:spcBef>
              <a:spcAft>
                <a:spcPct val="0"/>
              </a:spcAft>
              <a:buAutoNum type="arabicPeriod"/>
              <a:tabLst>
                <a:tab pos="5754688" algn="r"/>
              </a:tabLst>
            </a:pP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Tasavvufun tarifleri</a:t>
            </a:r>
          </a:p>
          <a:p>
            <a:pPr marL="342900" indent="-342900" eaLnBrk="0" fontAlgn="base" hangingPunct="0">
              <a:spcBef>
                <a:spcPct val="0"/>
              </a:spcBef>
              <a:spcAft>
                <a:spcPct val="0"/>
              </a:spcAft>
              <a:buFont typeface="Wingdings 3" charset="2"/>
              <a:buAutoNum type="arabicPeriod"/>
              <a:tabLst>
                <a:tab pos="5754688" algn="r"/>
              </a:tabLst>
            </a:pPr>
            <a:r>
              <a:rPr lang="tr-TR" altLang="tr-TR" sz="2400" b="1" dirty="0">
                <a:solidFill>
                  <a:srgbClr val="FF0000"/>
                </a:solidFill>
                <a:latin typeface="Calibri" panose="020F0502020204030204" pitchFamily="34" charset="0"/>
                <a:ea typeface="Times New Roman" panose="02020603050405020304" pitchFamily="18" charset="0"/>
                <a:cs typeface="Calibri" panose="020F0502020204030204" pitchFamily="34" charset="0"/>
              </a:rPr>
              <a:t>Tasavvufun </a:t>
            </a: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konusu ve gayesi</a:t>
            </a:r>
            <a:endParaRPr lang="tr-TR" altLang="tr-TR" sz="2400" b="1" dirty="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marL="342900" indent="-342900" eaLnBrk="0" fontAlgn="base" hangingPunct="0">
              <a:spcBef>
                <a:spcPct val="0"/>
              </a:spcBef>
              <a:spcAft>
                <a:spcPct val="0"/>
              </a:spcAft>
              <a:buAutoNum type="arabicPeriod"/>
              <a:tabLst>
                <a:tab pos="5754688" algn="r"/>
              </a:tabLst>
            </a:pP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Tasavvufun </a:t>
            </a:r>
            <a:r>
              <a:rPr lang="tr-TR" altLang="tr-TR" sz="2400" b="1" dirty="0" err="1"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islâmî</a:t>
            </a:r>
            <a:r>
              <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kaynakları</a:t>
            </a:r>
            <a:endParaRPr lang="tr-TR" altLang="tr-TR" sz="2400" b="1" dirty="0">
              <a:solidFill>
                <a:srgbClr val="FF0000"/>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3910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Tasavvufun Özellikleri (H. Kamil Yılmaz)</a:t>
            </a:r>
            <a:endParaRPr lang="tr-TR" u="sng" dirty="0"/>
          </a:p>
        </p:txBody>
      </p:sp>
      <p:sp>
        <p:nvSpPr>
          <p:cNvPr id="3" name="İçerik Yer Tutucusu 2"/>
          <p:cNvSpPr>
            <a:spLocks noGrp="1"/>
          </p:cNvSpPr>
          <p:nvPr>
            <p:ph idx="1"/>
          </p:nvPr>
        </p:nvSpPr>
        <p:spPr>
          <a:xfrm>
            <a:off x="509954" y="2308484"/>
            <a:ext cx="11139854" cy="4074731"/>
          </a:xfrm>
        </p:spPr>
        <p:txBody>
          <a:bodyPr>
            <a:normAutofit/>
          </a:bodyPr>
          <a:lstStyle/>
          <a:p>
            <a:pPr algn="just"/>
            <a:r>
              <a:rPr lang="tr-TR" sz="1500" dirty="0" smtClean="0"/>
              <a:t>1- Tasavvuf, tatmak ve yaşamakla, manevî tecrübe ile anlaşılan hâl ilmidir. «</a:t>
            </a:r>
            <a:r>
              <a:rPr lang="tr-TR" sz="1500" i="1" dirty="0" smtClean="0"/>
              <a:t>Tatmayan bilmez</a:t>
            </a:r>
            <a:r>
              <a:rPr lang="tr-TR" sz="1500" dirty="0" smtClean="0"/>
              <a:t>» sözüyle anlatılmaktadır. </a:t>
            </a:r>
          </a:p>
          <a:p>
            <a:pPr algn="just"/>
            <a:r>
              <a:rPr lang="tr-TR" sz="1500" dirty="0" smtClean="0"/>
              <a:t>2- Tasavvuf bilgisinin konusu «</a:t>
            </a:r>
            <a:r>
              <a:rPr lang="tr-TR" sz="1500" dirty="0" err="1" smtClean="0"/>
              <a:t>ma’rifetullah»tır</a:t>
            </a:r>
            <a:r>
              <a:rPr lang="tr-TR" sz="1500" dirty="0" smtClean="0"/>
              <a:t>. </a:t>
            </a:r>
          </a:p>
          <a:p>
            <a:pPr algn="just"/>
            <a:r>
              <a:rPr lang="tr-TR" sz="1500" dirty="0" smtClean="0"/>
              <a:t>3- Tasavvuf tatbikî bir ilim olduğundan, </a:t>
            </a:r>
            <a:r>
              <a:rPr lang="tr-TR" sz="1500" dirty="0" err="1" smtClean="0"/>
              <a:t>mürşid</a:t>
            </a:r>
            <a:r>
              <a:rPr lang="tr-TR" sz="1500" dirty="0" smtClean="0"/>
              <a:t> ya da şeyh denilen </a:t>
            </a:r>
            <a:r>
              <a:rPr lang="tr-TR" sz="1500" dirty="0" err="1" smtClean="0"/>
              <a:t>üstad</a:t>
            </a:r>
            <a:r>
              <a:rPr lang="tr-TR" sz="1500" dirty="0" smtClean="0"/>
              <a:t> nezdinde ve terbiye altında öğrenilir.</a:t>
            </a:r>
          </a:p>
          <a:p>
            <a:pPr algn="just"/>
            <a:r>
              <a:rPr lang="tr-TR" sz="1500" dirty="0" smtClean="0"/>
              <a:t>4- Tasavvuf </a:t>
            </a:r>
            <a:r>
              <a:rPr lang="tr-TR" sz="1500" dirty="0" err="1" smtClean="0"/>
              <a:t>neşvesini</a:t>
            </a:r>
            <a:r>
              <a:rPr lang="tr-TR" sz="1500" dirty="0" smtClean="0"/>
              <a:t> öğreten, </a:t>
            </a:r>
            <a:r>
              <a:rPr lang="tr-TR" sz="1500" dirty="0" err="1" smtClean="0"/>
              <a:t>mürşid</a:t>
            </a:r>
            <a:r>
              <a:rPr lang="tr-TR" sz="1500" dirty="0" smtClean="0"/>
              <a:t> ya da şeyhin Hz. Peygamber’e (as) ulaşan kesintisiz bir silsilesinin olması lazımdır. </a:t>
            </a:r>
          </a:p>
          <a:p>
            <a:pPr algn="just"/>
            <a:r>
              <a:rPr lang="tr-TR" sz="1500" dirty="0" smtClean="0"/>
              <a:t>5- Tasavvuf </a:t>
            </a:r>
            <a:r>
              <a:rPr lang="tr-TR" sz="1500" dirty="0" err="1" smtClean="0"/>
              <a:t>kitâbî</a:t>
            </a:r>
            <a:r>
              <a:rPr lang="tr-TR" sz="1500" dirty="0" smtClean="0"/>
              <a:t> bir ilim değildir. Yani kimse tasavvufa dair yazılmış kitapları okuyarak </a:t>
            </a:r>
            <a:r>
              <a:rPr lang="tr-TR" sz="1500" dirty="0" err="1" smtClean="0"/>
              <a:t>sûfî</a:t>
            </a:r>
            <a:r>
              <a:rPr lang="tr-TR" sz="1500" dirty="0" smtClean="0"/>
              <a:t> veya şeyh olamaz.</a:t>
            </a:r>
          </a:p>
          <a:p>
            <a:pPr algn="just"/>
            <a:r>
              <a:rPr lang="tr-TR" sz="1500" dirty="0" smtClean="0"/>
              <a:t>6- Tasavvufun </a:t>
            </a:r>
            <a:r>
              <a:rPr lang="tr-TR" sz="1500" b="1" dirty="0" err="1" smtClean="0"/>
              <a:t>mâverâe’l-akl</a:t>
            </a:r>
            <a:r>
              <a:rPr lang="tr-TR" sz="1500" dirty="0" smtClean="0"/>
              <a:t> bir yönü vardır. Felsefe ve mantık gibi tamamen akla dayanan aklî bir ilim değildir. Bazı aklı aşan hususları bünyesinde barındırmaktadır. </a:t>
            </a:r>
            <a:r>
              <a:rPr lang="tr-TR" sz="1500" dirty="0" err="1" smtClean="0"/>
              <a:t>Keşf</a:t>
            </a:r>
            <a:r>
              <a:rPr lang="tr-TR" sz="1500" dirty="0" smtClean="0"/>
              <a:t>, ilham, </a:t>
            </a:r>
            <a:r>
              <a:rPr lang="tr-TR" sz="1500" dirty="0" err="1" smtClean="0"/>
              <a:t>kerâmet</a:t>
            </a:r>
            <a:r>
              <a:rPr lang="tr-TR" sz="1500" dirty="0" smtClean="0"/>
              <a:t>, </a:t>
            </a:r>
            <a:r>
              <a:rPr lang="tr-TR" sz="1500" dirty="0" err="1" smtClean="0"/>
              <a:t>ricâlü’l-gayb</a:t>
            </a:r>
            <a:r>
              <a:rPr lang="tr-TR" sz="1500" dirty="0" smtClean="0"/>
              <a:t> vb. </a:t>
            </a:r>
          </a:p>
          <a:p>
            <a:pPr algn="just"/>
            <a:r>
              <a:rPr lang="tr-TR" sz="1500" dirty="0" smtClean="0"/>
              <a:t>7- Tasavvufa </a:t>
            </a:r>
            <a:r>
              <a:rPr lang="tr-TR" sz="1500" b="1" dirty="0" smtClean="0"/>
              <a:t>tarikat</a:t>
            </a:r>
            <a:r>
              <a:rPr lang="tr-TR" sz="1500" dirty="0" smtClean="0"/>
              <a:t> denilen özel yöntemlere sahip yollarla girilir. </a:t>
            </a:r>
            <a:endParaRPr lang="tr-TR" sz="1500" dirty="0"/>
          </a:p>
        </p:txBody>
      </p:sp>
    </p:spTree>
    <p:extLst>
      <p:ext uri="{BB962C8B-B14F-4D97-AF65-F5344CB8AC3E}">
        <p14:creationId xmlns:p14="http://schemas.microsoft.com/office/powerpoint/2010/main" val="382116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u="sng" dirty="0" smtClean="0">
                <a:solidFill>
                  <a:srgbClr val="FF0000"/>
                </a:solidFill>
                <a:latin typeface="Calibri" panose="020F0502020204030204" pitchFamily="34" charset="0"/>
              </a:rPr>
              <a:t>Tasavvufun Tarifleri </a:t>
            </a:r>
            <a:r>
              <a:rPr lang="tr-TR" altLang="tr-TR"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(H. Kamil Yılmaz)</a:t>
            </a:r>
            <a:endParaRPr lang="tr-TR" dirty="0"/>
          </a:p>
        </p:txBody>
      </p:sp>
      <p:sp>
        <p:nvSpPr>
          <p:cNvPr id="3" name="İçerik Yer Tutucusu 2"/>
          <p:cNvSpPr>
            <a:spLocks noGrp="1"/>
          </p:cNvSpPr>
          <p:nvPr>
            <p:ph idx="1"/>
          </p:nvPr>
        </p:nvSpPr>
        <p:spPr>
          <a:xfrm>
            <a:off x="518746" y="2365130"/>
            <a:ext cx="11122269" cy="3912577"/>
          </a:xfrm>
        </p:spPr>
        <p:txBody>
          <a:bodyPr>
            <a:normAutofit fontScale="85000" lnSpcReduction="20000"/>
          </a:bodyPr>
          <a:lstStyle/>
          <a:p>
            <a:pPr algn="just"/>
            <a:r>
              <a:rPr lang="tr-TR" sz="1600" dirty="0"/>
              <a:t>Tasavvufun tek bir tarifinden söz etmek mümkün değildir.</a:t>
            </a:r>
          </a:p>
          <a:p>
            <a:pPr algn="just"/>
            <a:r>
              <a:rPr lang="tr-TR" sz="1600" dirty="0"/>
              <a:t>Bunun birkaç nedeni bulunmaktadır. </a:t>
            </a:r>
            <a:r>
              <a:rPr lang="tr-TR" sz="1600" dirty="0" err="1"/>
              <a:t>Sûfîler</a:t>
            </a:r>
            <a:r>
              <a:rPr lang="tr-TR" sz="1600" dirty="0"/>
              <a:t>, tasavvufu tarif ederken 1- bazen soru soranın durumuna göre 2- çoğunlukla kendi yaşadığı manevî duruma ve meşrebine göre 3- bazen de ideal hedefe uygun olarak vurgulamak istediği esasları göz önüne alarak konuşmuşlardır. Bu tarifler bize tasavvufun farklı boyutlarını, derinliklerini de göstermektedir. </a:t>
            </a:r>
            <a:endParaRPr lang="tr-TR" sz="1600" dirty="0" smtClean="0"/>
          </a:p>
          <a:p>
            <a:pPr algn="just"/>
            <a:r>
              <a:rPr lang="tr-TR" sz="1600" dirty="0" smtClean="0"/>
              <a:t>1- Tasavvuf </a:t>
            </a:r>
            <a:r>
              <a:rPr lang="tr-TR" sz="1600" dirty="0" err="1" smtClean="0"/>
              <a:t>zühddür</a:t>
            </a:r>
            <a:r>
              <a:rPr lang="tr-TR" sz="1600" dirty="0" smtClean="0"/>
              <a:t>.</a:t>
            </a:r>
          </a:p>
          <a:p>
            <a:pPr algn="just"/>
            <a:r>
              <a:rPr lang="tr-TR" sz="1600" dirty="0" smtClean="0"/>
              <a:t>2- Tasavvuf güzel ahlaktır. </a:t>
            </a:r>
          </a:p>
          <a:p>
            <a:pPr algn="just"/>
            <a:r>
              <a:rPr lang="tr-TR" sz="1600" dirty="0" smtClean="0"/>
              <a:t>3- Tasavvuf tasfiye; yani kalp temizliğidir. </a:t>
            </a:r>
          </a:p>
          <a:p>
            <a:pPr algn="just"/>
            <a:r>
              <a:rPr lang="tr-TR" sz="1600" dirty="0" smtClean="0"/>
              <a:t>4- Tasavvuf tezkiye; yani </a:t>
            </a:r>
            <a:r>
              <a:rPr lang="tr-TR" sz="1600" dirty="0" err="1" smtClean="0"/>
              <a:t>nefs</a:t>
            </a:r>
            <a:r>
              <a:rPr lang="tr-TR" sz="1600" dirty="0" smtClean="0"/>
              <a:t> ile </a:t>
            </a:r>
            <a:r>
              <a:rPr lang="tr-TR" sz="1600" dirty="0" err="1" smtClean="0"/>
              <a:t>mücahede</a:t>
            </a:r>
            <a:r>
              <a:rPr lang="tr-TR" sz="1600" dirty="0" smtClean="0"/>
              <a:t> olup nefsin kötülüklerden arındırılmasıdır. </a:t>
            </a:r>
          </a:p>
          <a:p>
            <a:pPr algn="just"/>
            <a:r>
              <a:rPr lang="tr-TR" sz="1600" dirty="0" smtClean="0"/>
              <a:t>5- Tasavvuf istikâmet olup temelde </a:t>
            </a:r>
            <a:r>
              <a:rPr lang="tr-TR" sz="1600" dirty="0" err="1" smtClean="0"/>
              <a:t>Kur’ân</a:t>
            </a:r>
            <a:r>
              <a:rPr lang="tr-TR" sz="1600" dirty="0" smtClean="0"/>
              <a:t> ve sünnete sarılmaktır. </a:t>
            </a:r>
          </a:p>
          <a:p>
            <a:pPr algn="just"/>
            <a:r>
              <a:rPr lang="tr-TR" sz="1600" dirty="0" smtClean="0"/>
              <a:t>6- Tasavvuf Allah’a teslimiyet ve </a:t>
            </a:r>
            <a:r>
              <a:rPr lang="tr-TR" sz="1600" dirty="0" err="1" smtClean="0"/>
              <a:t>rabbânîliktir</a:t>
            </a:r>
            <a:r>
              <a:rPr lang="tr-TR" sz="1600" dirty="0" smtClean="0"/>
              <a:t>. </a:t>
            </a:r>
          </a:p>
          <a:p>
            <a:pPr algn="just"/>
            <a:r>
              <a:rPr lang="tr-TR" sz="1600" dirty="0" smtClean="0"/>
              <a:t>7- Tasavvuf Hakk’a vuslattır (</a:t>
            </a:r>
            <a:r>
              <a:rPr lang="tr-TR" sz="1600" dirty="0" err="1" smtClean="0"/>
              <a:t>ihsân</a:t>
            </a:r>
            <a:r>
              <a:rPr lang="tr-TR" sz="1600" dirty="0" smtClean="0"/>
              <a:t>).</a:t>
            </a:r>
          </a:p>
          <a:p>
            <a:pPr algn="just"/>
            <a:r>
              <a:rPr lang="tr-TR" sz="1600" dirty="0" smtClean="0"/>
              <a:t>8- Tasavvuf İslâm’ın ruh hayatıdır.</a:t>
            </a:r>
          </a:p>
          <a:p>
            <a:pPr algn="just"/>
            <a:r>
              <a:rPr lang="tr-TR" sz="1600" dirty="0" smtClean="0"/>
              <a:t>9- Tasavvuf bir bâtın ilmidir. </a:t>
            </a:r>
          </a:p>
          <a:p>
            <a:pPr algn="just"/>
            <a:r>
              <a:rPr lang="tr-TR" sz="1600" dirty="0" smtClean="0"/>
              <a:t>10- Tasavvuf, havâssa ait bir ledün ilmidir.</a:t>
            </a:r>
            <a:endParaRPr lang="tr-TR" sz="1600" dirty="0"/>
          </a:p>
        </p:txBody>
      </p:sp>
    </p:spTree>
    <p:extLst>
      <p:ext uri="{BB962C8B-B14F-4D97-AF65-F5344CB8AC3E}">
        <p14:creationId xmlns:p14="http://schemas.microsoft.com/office/powerpoint/2010/main" val="3669485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sz="32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Tasavvufun Konusu ve </a:t>
            </a:r>
            <a:r>
              <a:rPr lang="tr-TR" altLang="tr-TR" sz="32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Gayesi (H. </a:t>
            </a:r>
            <a:r>
              <a:rPr lang="tr-TR" altLang="tr-TR" sz="32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Kamil Yılmaz )</a:t>
            </a:r>
            <a:endParaRPr lang="tr-TR" sz="3200" u="sng" dirty="0"/>
          </a:p>
        </p:txBody>
      </p:sp>
      <p:sp>
        <p:nvSpPr>
          <p:cNvPr id="3" name="İçerik Yer Tutucusu 2"/>
          <p:cNvSpPr>
            <a:spLocks noGrp="1"/>
          </p:cNvSpPr>
          <p:nvPr>
            <p:ph idx="1"/>
          </p:nvPr>
        </p:nvSpPr>
        <p:spPr>
          <a:xfrm>
            <a:off x="465992" y="2382714"/>
            <a:ext cx="11236570" cy="4009293"/>
          </a:xfrm>
        </p:spPr>
        <p:txBody>
          <a:bodyPr>
            <a:normAutofit fontScale="92500" lnSpcReduction="20000"/>
          </a:bodyPr>
          <a:lstStyle/>
          <a:p>
            <a:pPr algn="just"/>
            <a:r>
              <a:rPr lang="tr-TR" dirty="0" smtClean="0"/>
              <a:t>Tasavvufun konusu genel anlamda Allah, varlık ve insandır. </a:t>
            </a:r>
          </a:p>
          <a:p>
            <a:pPr algn="just"/>
            <a:r>
              <a:rPr lang="tr-TR" dirty="0" smtClean="0"/>
              <a:t>Allah varlık ilişkisinde insanın İslâm, iman, </a:t>
            </a:r>
            <a:r>
              <a:rPr lang="tr-TR" dirty="0" err="1" smtClean="0"/>
              <a:t>ihsânın</a:t>
            </a:r>
            <a:r>
              <a:rPr lang="tr-TR" dirty="0" smtClean="0"/>
              <a:t> sonucunda Allah’ı tanıma çabasını konu edinir (</a:t>
            </a:r>
            <a:r>
              <a:rPr lang="tr-TR" dirty="0" err="1" smtClean="0"/>
              <a:t>marifetullah</a:t>
            </a:r>
            <a:r>
              <a:rPr lang="tr-TR" dirty="0" smtClean="0"/>
              <a:t>).</a:t>
            </a:r>
          </a:p>
          <a:p>
            <a:pPr algn="just"/>
            <a:r>
              <a:rPr lang="tr-TR" dirty="0" smtClean="0"/>
              <a:t>Bu tanıma sürecinin sağlıklı bir şekilde olabilmesi için öncelikli olarak insanın kendisini tanıması ile ilgili konulara yönelir.</a:t>
            </a:r>
          </a:p>
          <a:p>
            <a:pPr algn="just"/>
            <a:r>
              <a:rPr lang="tr-TR" dirty="0" smtClean="0"/>
              <a:t>Allah insan ilişkisinin sağlıklı temeller üzerinde yürümesi için aradaki engelleri kaldırmaya yoğunlaşır. (Nefis tezkiyesi, </a:t>
            </a:r>
            <a:r>
              <a:rPr lang="tr-TR" dirty="0" err="1" smtClean="0"/>
              <a:t>kalb</a:t>
            </a:r>
            <a:r>
              <a:rPr lang="tr-TR" dirty="0" smtClean="0"/>
              <a:t> tasfiyesi)</a:t>
            </a:r>
          </a:p>
          <a:p>
            <a:pPr algn="just"/>
            <a:r>
              <a:rPr lang="tr-TR" dirty="0" smtClean="0"/>
              <a:t>«</a:t>
            </a:r>
            <a:r>
              <a:rPr lang="tr-TR" dirty="0" err="1" smtClean="0"/>
              <a:t>Tahalluk</a:t>
            </a:r>
            <a:r>
              <a:rPr lang="tr-TR" dirty="0" smtClean="0"/>
              <a:t>: amelî konular» ve «tahakkuk: marifete yönelik meseleler» etrafında </a:t>
            </a:r>
            <a:r>
              <a:rPr lang="tr-TR" dirty="0" err="1" smtClean="0"/>
              <a:t>örgülenen</a:t>
            </a:r>
            <a:r>
              <a:rPr lang="tr-TR" dirty="0" smtClean="0"/>
              <a:t> konulara odaklanır. </a:t>
            </a:r>
          </a:p>
          <a:p>
            <a:pPr algn="just"/>
            <a:r>
              <a:rPr lang="tr-TR" dirty="0" smtClean="0"/>
              <a:t>Gayesi ahlakın kemâl mertebesine ulaşmak için Hz. Peygamber’in (as) gösterdiği yolu takip ederek O’nun gerçek bir varisi olmanın yolunu </a:t>
            </a:r>
            <a:r>
              <a:rPr lang="tr-TR" dirty="0" smtClean="0"/>
              <a:t>elde etmektir</a:t>
            </a:r>
            <a:r>
              <a:rPr lang="tr-TR" dirty="0" smtClean="0"/>
              <a:t>. </a:t>
            </a:r>
            <a:r>
              <a:rPr lang="ar-SA" dirty="0" smtClean="0"/>
              <a:t>بعثت لاتمم مكارم الاخلاق</a:t>
            </a:r>
            <a:r>
              <a:rPr lang="tr-TR" dirty="0" smtClean="0"/>
              <a:t> </a:t>
            </a:r>
          </a:p>
          <a:p>
            <a:pPr algn="just"/>
            <a:r>
              <a:rPr lang="tr-TR" dirty="0" smtClean="0"/>
              <a:t>Kötülükten arınmış güzel ahlaka bürünmüş bir «insan-ı kâmil» yetiştirmektir. </a:t>
            </a:r>
          </a:p>
          <a:p>
            <a:pPr algn="just"/>
            <a:r>
              <a:rPr lang="tr-TR" dirty="0" smtClean="0"/>
              <a:t>Bu şekilde Allah’ın rızasını kazanmış ve saadet-i </a:t>
            </a:r>
            <a:r>
              <a:rPr lang="tr-TR" dirty="0" err="1" smtClean="0"/>
              <a:t>ebediyyeye</a:t>
            </a:r>
            <a:r>
              <a:rPr lang="tr-TR" dirty="0" smtClean="0"/>
              <a:t> mazhar olmuş </a:t>
            </a:r>
            <a:r>
              <a:rPr lang="tr-TR" dirty="0" err="1" smtClean="0"/>
              <a:t>müslümân</a:t>
            </a:r>
            <a:r>
              <a:rPr lang="tr-TR" dirty="0" smtClean="0"/>
              <a:t> bireyleri yetiştirmektir.</a:t>
            </a:r>
          </a:p>
          <a:p>
            <a:pPr algn="just"/>
            <a:endParaRPr lang="tr-TR" dirty="0" smtClean="0"/>
          </a:p>
          <a:p>
            <a:pPr algn="just"/>
            <a:endParaRPr lang="tr-TR" dirty="0" smtClean="0"/>
          </a:p>
        </p:txBody>
      </p:sp>
    </p:spTree>
    <p:extLst>
      <p:ext uri="{BB962C8B-B14F-4D97-AF65-F5344CB8AC3E}">
        <p14:creationId xmlns:p14="http://schemas.microsoft.com/office/powerpoint/2010/main" val="3564925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Tasavvufun Kaynakları (Hülya Küçük)</a:t>
            </a:r>
            <a:endParaRPr lang="tr-TR" dirty="0"/>
          </a:p>
        </p:txBody>
      </p:sp>
      <p:sp>
        <p:nvSpPr>
          <p:cNvPr id="3" name="İçerik Yer Tutucusu 2"/>
          <p:cNvSpPr>
            <a:spLocks noGrp="1"/>
          </p:cNvSpPr>
          <p:nvPr>
            <p:ph idx="1"/>
          </p:nvPr>
        </p:nvSpPr>
        <p:spPr>
          <a:xfrm>
            <a:off x="501162" y="2294792"/>
            <a:ext cx="11095892" cy="4141177"/>
          </a:xfrm>
        </p:spPr>
        <p:txBody>
          <a:bodyPr>
            <a:normAutofit/>
          </a:bodyPr>
          <a:lstStyle/>
          <a:p>
            <a:pPr algn="just"/>
            <a:endParaRPr lang="tr-TR" sz="1600" dirty="0" smtClean="0"/>
          </a:p>
          <a:p>
            <a:pPr algn="just"/>
            <a:r>
              <a:rPr lang="tr-TR" sz="1600" dirty="0" smtClean="0"/>
              <a:t>1- İnsan Ruhundaki İlâhî nakış</a:t>
            </a:r>
          </a:p>
          <a:p>
            <a:pPr algn="just"/>
            <a:r>
              <a:rPr lang="tr-TR" sz="1600" dirty="0" smtClean="0"/>
              <a:t>2- </a:t>
            </a:r>
            <a:r>
              <a:rPr lang="tr-TR" sz="1600" dirty="0" err="1" smtClean="0"/>
              <a:t>Keşf</a:t>
            </a:r>
            <a:r>
              <a:rPr lang="tr-TR" sz="1600" dirty="0" smtClean="0"/>
              <a:t> ve </a:t>
            </a:r>
            <a:r>
              <a:rPr lang="tr-TR" sz="1600" dirty="0" err="1" smtClean="0"/>
              <a:t>ilhâma</a:t>
            </a:r>
            <a:r>
              <a:rPr lang="tr-TR" sz="1600" dirty="0" smtClean="0"/>
              <a:t> verilen önem</a:t>
            </a:r>
          </a:p>
          <a:p>
            <a:pPr algn="just"/>
            <a:r>
              <a:rPr lang="tr-TR" sz="1600" dirty="0" smtClean="0"/>
              <a:t>3- </a:t>
            </a:r>
            <a:r>
              <a:rPr lang="tr-TR" sz="1600" dirty="0" err="1" smtClean="0"/>
              <a:t>Sosyo</a:t>
            </a:r>
            <a:r>
              <a:rPr lang="tr-TR" sz="1600" dirty="0" smtClean="0"/>
              <a:t>/politik nedenler</a:t>
            </a:r>
          </a:p>
          <a:p>
            <a:pPr algn="just"/>
            <a:r>
              <a:rPr lang="tr-TR" sz="1600" dirty="0"/>
              <a:t>4</a:t>
            </a:r>
            <a:r>
              <a:rPr lang="tr-TR" sz="1600" dirty="0" smtClean="0"/>
              <a:t>- İslâm’ın </a:t>
            </a:r>
            <a:r>
              <a:rPr lang="tr-TR" sz="1600" dirty="0" err="1" smtClean="0"/>
              <a:t>Nassları</a:t>
            </a:r>
            <a:r>
              <a:rPr lang="tr-TR" sz="1600" dirty="0" smtClean="0"/>
              <a:t>/Dinî Metinleri</a:t>
            </a:r>
          </a:p>
          <a:p>
            <a:pPr algn="just"/>
            <a:r>
              <a:rPr lang="tr-TR" sz="1600" dirty="0" smtClean="0"/>
              <a:t>5- İslâm dışı kaynaklar</a:t>
            </a:r>
          </a:p>
          <a:p>
            <a:pPr marL="0" indent="0" algn="just">
              <a:buNone/>
            </a:pPr>
            <a:endParaRPr lang="tr-TR" sz="1600" dirty="0"/>
          </a:p>
        </p:txBody>
      </p:sp>
    </p:spTree>
    <p:extLst>
      <p:ext uri="{BB962C8B-B14F-4D97-AF65-F5344CB8AC3E}">
        <p14:creationId xmlns:p14="http://schemas.microsoft.com/office/powerpoint/2010/main" val="4060578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600" b="1" u="sng" dirty="0" smtClean="0">
                <a:solidFill>
                  <a:srgbClr val="FF0000"/>
                </a:solidFill>
                <a:latin typeface="Calibri" panose="020F0502020204030204" pitchFamily="34" charset="0"/>
              </a:rPr>
              <a:t>Tasavvufun İslâmî Kaynakları (Osman  Türer-Mustafa Kara)</a:t>
            </a:r>
            <a:endParaRPr lang="tr-TR" sz="2600" u="sng" dirty="0"/>
          </a:p>
        </p:txBody>
      </p:sp>
      <p:sp>
        <p:nvSpPr>
          <p:cNvPr id="3" name="İçerik Yer Tutucusu 2"/>
          <p:cNvSpPr>
            <a:spLocks noGrp="1"/>
          </p:cNvSpPr>
          <p:nvPr>
            <p:ph idx="1"/>
          </p:nvPr>
        </p:nvSpPr>
        <p:spPr>
          <a:xfrm>
            <a:off x="509954" y="2303585"/>
            <a:ext cx="11192608" cy="4288601"/>
          </a:xfrm>
        </p:spPr>
        <p:txBody>
          <a:bodyPr>
            <a:noAutofit/>
          </a:bodyPr>
          <a:lstStyle/>
          <a:p>
            <a:pPr algn="just"/>
            <a:r>
              <a:rPr lang="tr-TR" sz="1600" b="1" u="sng" dirty="0" smtClean="0"/>
              <a:t>1- AYET VE HADİSLER</a:t>
            </a:r>
          </a:p>
          <a:p>
            <a:pPr algn="just"/>
            <a:r>
              <a:rPr lang="tr-TR" sz="1600" dirty="0" err="1" smtClean="0"/>
              <a:t>Sufilere</a:t>
            </a:r>
            <a:r>
              <a:rPr lang="tr-TR" sz="1600" dirty="0" smtClean="0"/>
              <a:t> göre tasavvufun en temel kaynakları </a:t>
            </a:r>
            <a:r>
              <a:rPr lang="tr-TR" sz="1600" dirty="0" err="1" smtClean="0"/>
              <a:t>Kur’ân</a:t>
            </a:r>
            <a:r>
              <a:rPr lang="tr-TR" sz="1600" dirty="0" smtClean="0"/>
              <a:t> ve hadislerdir. Dolayısıyla anlattıkları tüm meseleleri ayet ve hadislerle desteklemeye çalışmışlardır. Bazı örnekleri şu şekildedir:</a:t>
            </a:r>
          </a:p>
          <a:p>
            <a:pPr algn="just"/>
            <a:r>
              <a:rPr lang="tr-TR" sz="1600" b="1" dirty="0" smtClean="0"/>
              <a:t>A- Ledün İlmi: </a:t>
            </a:r>
            <a:r>
              <a:rPr lang="tr-TR" sz="1600" dirty="0" err="1" smtClean="0"/>
              <a:t>Sufiler</a:t>
            </a:r>
            <a:r>
              <a:rPr lang="tr-TR" sz="1600" dirty="0" smtClean="0"/>
              <a:t> «biz ona </a:t>
            </a:r>
            <a:r>
              <a:rPr lang="tr-TR" sz="1600" dirty="0" err="1" smtClean="0"/>
              <a:t>ilm</a:t>
            </a:r>
            <a:r>
              <a:rPr lang="tr-TR" sz="1600" dirty="0" smtClean="0"/>
              <a:t>-i ledün öğrettik» (</a:t>
            </a:r>
            <a:r>
              <a:rPr lang="tr-TR" sz="1600" dirty="0" err="1" smtClean="0"/>
              <a:t>Kehf</a:t>
            </a:r>
            <a:r>
              <a:rPr lang="tr-TR" sz="1600" dirty="0" smtClean="0"/>
              <a:t>, 18/65) ayetinde hareketle zahir ilimlerden başka bir de ledün ilmi (</a:t>
            </a:r>
            <a:r>
              <a:rPr lang="tr-TR" sz="1600" dirty="0" err="1" smtClean="0"/>
              <a:t>vehbî</a:t>
            </a:r>
            <a:r>
              <a:rPr lang="tr-TR" sz="1600" dirty="0"/>
              <a:t> </a:t>
            </a:r>
            <a:r>
              <a:rPr lang="tr-TR" sz="1600" dirty="0" smtClean="0"/>
              <a:t>ilim) olduğunu kabul etmişler, </a:t>
            </a:r>
            <a:r>
              <a:rPr lang="tr-TR" sz="1600" dirty="0" err="1" smtClean="0"/>
              <a:t>keşf</a:t>
            </a:r>
            <a:r>
              <a:rPr lang="tr-TR" sz="1600" dirty="0" smtClean="0"/>
              <a:t>, sezgi ve </a:t>
            </a:r>
            <a:r>
              <a:rPr lang="tr-TR" sz="1600" dirty="0" err="1" smtClean="0"/>
              <a:t>ilhâma</a:t>
            </a:r>
            <a:r>
              <a:rPr lang="tr-TR" sz="1600" dirty="0" smtClean="0"/>
              <a:t> dayalı bilgi teorilerini bu temel üzerine bina etmeye çalışmışlardır. </a:t>
            </a:r>
            <a:r>
              <a:rPr lang="tr-TR" sz="1600" b="1" dirty="0" smtClean="0"/>
              <a:t>İlgili bazı ayetler şunlardır:</a:t>
            </a:r>
          </a:p>
          <a:p>
            <a:pPr algn="just"/>
            <a:r>
              <a:rPr lang="ar-SA" sz="1600" b="1" dirty="0"/>
              <a:t>فَوَجَدَا عَبْدًا مِنْ عِبَادِنَا آتَيْنَاهُ رَحْمَةً مِنْ عِنْدِنَا وَعَلَّمْنَاهُ مِنْ لَدُنَّا </a:t>
            </a:r>
            <a:r>
              <a:rPr lang="ar-SA" sz="1600" b="1" dirty="0" smtClean="0"/>
              <a:t>عِلْمًا</a:t>
            </a:r>
            <a:r>
              <a:rPr lang="tr-TR" sz="1600" b="1" dirty="0" smtClean="0"/>
              <a:t> (</a:t>
            </a:r>
            <a:r>
              <a:rPr lang="tr-TR" sz="1600" b="1" dirty="0" err="1" smtClean="0"/>
              <a:t>Kehf</a:t>
            </a:r>
            <a:r>
              <a:rPr lang="tr-TR" sz="1600" b="1" dirty="0" smtClean="0"/>
              <a:t> 16/65) - </a:t>
            </a:r>
            <a:r>
              <a:rPr lang="ar-SA" sz="1600" b="1" dirty="0"/>
              <a:t>وَاتَّقُوا اللَّهَ وَيُعَلِّمُكُمُ اللَّهُ وَاللَّهُ بِكُلِّ شَيْءٍ </a:t>
            </a:r>
            <a:r>
              <a:rPr lang="ar-SA" sz="1600" b="1" dirty="0" smtClean="0"/>
              <a:t>عَلِيمٌ</a:t>
            </a:r>
            <a:r>
              <a:rPr lang="tr-TR" sz="1600" b="1" dirty="0" smtClean="0"/>
              <a:t> (Bakara, 2/282) - </a:t>
            </a:r>
            <a:r>
              <a:rPr lang="ar-SA" sz="1600" b="1" dirty="0"/>
              <a:t>وَالَّذِينَ جَاهَدُوا فِينَا لَنَهْدِيَنَّهُمْ سُبُلَنَا وَإِنَّ اللَّهَ لَمَعَ </a:t>
            </a:r>
            <a:r>
              <a:rPr lang="ar-SA" sz="1600" b="1" dirty="0" smtClean="0"/>
              <a:t>الْمُحْسِنِينَ</a:t>
            </a:r>
            <a:r>
              <a:rPr lang="tr-TR" sz="1600" b="1" dirty="0" smtClean="0"/>
              <a:t> (</a:t>
            </a:r>
            <a:r>
              <a:rPr lang="tr-TR" sz="1600" b="1" dirty="0" err="1" smtClean="0"/>
              <a:t>Ankebut</a:t>
            </a:r>
            <a:r>
              <a:rPr lang="tr-TR" sz="1600" b="1" dirty="0" smtClean="0"/>
              <a:t>, 29/69) - </a:t>
            </a:r>
            <a:r>
              <a:rPr lang="ar-SA" sz="1600" b="1" dirty="0"/>
              <a:t>يَاأَيُّهَا الَّذِينَ آمَنُوا إِنْ تَتَّقُوا اللَّهَ يَجْعَلْ لَكُمْ فُرْقَانًا وَيُكَفِّرْ عَنْكُمْ سَيِّئَاتِكُمْ وَيَغْفِرْ لَكُمْ وَاللَّهُ ذُو الْفَضْلِ </a:t>
            </a:r>
            <a:r>
              <a:rPr lang="ar-SA" sz="1600" b="1" dirty="0" smtClean="0"/>
              <a:t>الْعَظِيمِ</a:t>
            </a:r>
            <a:r>
              <a:rPr lang="tr-TR" sz="1600" b="1" dirty="0" smtClean="0"/>
              <a:t> (</a:t>
            </a:r>
            <a:r>
              <a:rPr lang="tr-TR" sz="1600" b="1" dirty="0" err="1" smtClean="0"/>
              <a:t>Enfal</a:t>
            </a:r>
            <a:r>
              <a:rPr lang="tr-TR" sz="1600" b="1" dirty="0" smtClean="0"/>
              <a:t>, 8/29) - </a:t>
            </a:r>
            <a:r>
              <a:rPr lang="ar-SA" sz="1600" b="1" dirty="0"/>
              <a:t>فَمَنْ يُرِدِ اللَّهُ أَنْ يَهْدِيَهُ يَشْرَحْ صَدْرَهُ لِلْإِسْلَامِ وَمَنْ يُرِدْ أَنْ يُضِلَّهُ يَجْعَلْ صَدْرَهُ ضَيِّقًا حَرَجًا كَأَنَّمَا يَصَّعَّدُ فِي السَّمَاءِ كَذَلِكَ يَجْعَلُ اللَّهُ الرِّجْسَ عَلَى الَّذِينَ لَا </a:t>
            </a:r>
            <a:r>
              <a:rPr lang="ar-SA" sz="1600" b="1" dirty="0" smtClean="0"/>
              <a:t>يُؤْمِنُونَ</a:t>
            </a:r>
            <a:r>
              <a:rPr lang="tr-TR" sz="1600" b="1" dirty="0" smtClean="0"/>
              <a:t> (</a:t>
            </a:r>
            <a:r>
              <a:rPr lang="tr-TR" sz="1600" b="1" dirty="0" err="1" smtClean="0"/>
              <a:t>Enfal</a:t>
            </a:r>
            <a:r>
              <a:rPr lang="tr-TR" sz="1600" b="1" dirty="0" smtClean="0"/>
              <a:t>, 6/125)</a:t>
            </a:r>
          </a:p>
          <a:p>
            <a:pPr algn="just"/>
            <a:r>
              <a:rPr lang="tr-TR" sz="1600" b="1" dirty="0" smtClean="0"/>
              <a:t>Bazı Hadisler: </a:t>
            </a:r>
            <a:r>
              <a:rPr lang="tr-TR" sz="1600" dirty="0" smtClean="0"/>
              <a:t>Ebu </a:t>
            </a:r>
            <a:r>
              <a:rPr lang="tr-TR" sz="1600" dirty="0" err="1" smtClean="0"/>
              <a:t>Hureyre’den</a:t>
            </a:r>
            <a:r>
              <a:rPr lang="tr-TR" sz="1600" dirty="0" smtClean="0"/>
              <a:t> gelen bir rivayete göre, «Ben </a:t>
            </a:r>
            <a:r>
              <a:rPr lang="tr-TR" sz="1600" dirty="0" err="1" smtClean="0"/>
              <a:t>Resulullah’tan</a:t>
            </a:r>
            <a:r>
              <a:rPr lang="tr-TR" sz="1600" dirty="0" smtClean="0"/>
              <a:t> iki kap dolusu ilim aldım. Bunlardan birini (hadisleri) size naklettim. Diğerinin nakletseydim boynumu vururdunuz.» (Buhari, İlim, 42); «Her ümmet içinde </a:t>
            </a:r>
            <a:r>
              <a:rPr lang="tr-TR" sz="1600" dirty="0" err="1" smtClean="0"/>
              <a:t>muhaddesler</a:t>
            </a:r>
            <a:r>
              <a:rPr lang="tr-TR" sz="1600" dirty="0" smtClean="0"/>
              <a:t> (</a:t>
            </a:r>
            <a:r>
              <a:rPr lang="tr-TR" sz="1600" dirty="0" err="1" smtClean="0"/>
              <a:t>ilhâm</a:t>
            </a:r>
            <a:r>
              <a:rPr lang="tr-TR" sz="1600" dirty="0" smtClean="0"/>
              <a:t> alan) vardır. Ömer b. </a:t>
            </a:r>
            <a:r>
              <a:rPr lang="tr-TR" sz="1600" dirty="0" err="1" smtClean="0"/>
              <a:t>Hattab</a:t>
            </a:r>
            <a:r>
              <a:rPr lang="tr-TR" sz="1600" dirty="0" smtClean="0"/>
              <a:t> onlardan biridir.» (Buhari, </a:t>
            </a:r>
            <a:r>
              <a:rPr lang="tr-TR" sz="1600" dirty="0" err="1" smtClean="0"/>
              <a:t>Fezâil</a:t>
            </a:r>
            <a:r>
              <a:rPr lang="tr-TR" sz="1600" dirty="0" smtClean="0"/>
              <a:t>, 16)</a:t>
            </a:r>
            <a:endParaRPr lang="tr-TR" sz="1600" b="1" dirty="0" smtClean="0"/>
          </a:p>
        </p:txBody>
      </p:sp>
    </p:spTree>
    <p:extLst>
      <p:ext uri="{BB962C8B-B14F-4D97-AF65-F5344CB8AC3E}">
        <p14:creationId xmlns:p14="http://schemas.microsoft.com/office/powerpoint/2010/main" val="4236535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95631" y="876953"/>
            <a:ext cx="8761413" cy="706964"/>
          </a:xfrm>
        </p:spPr>
        <p:txBody>
          <a:bodyPr/>
          <a:lstStyle/>
          <a:p>
            <a:r>
              <a:rPr lang="tr-TR" sz="2600" b="1" u="sng" dirty="0">
                <a:solidFill>
                  <a:srgbClr val="FF0000"/>
                </a:solidFill>
                <a:latin typeface="Calibri" panose="020F0502020204030204" pitchFamily="34" charset="0"/>
              </a:rPr>
              <a:t>Tasavvufun İslâmî Kaynakları (Osman  Türer-Mustafa Kara)</a:t>
            </a:r>
            <a:endParaRPr lang="tr-TR" sz="2600" dirty="0"/>
          </a:p>
        </p:txBody>
      </p:sp>
      <p:sp>
        <p:nvSpPr>
          <p:cNvPr id="3" name="İçerik Yer Tutucusu 2"/>
          <p:cNvSpPr>
            <a:spLocks noGrp="1"/>
          </p:cNvSpPr>
          <p:nvPr>
            <p:ph idx="1"/>
          </p:nvPr>
        </p:nvSpPr>
        <p:spPr>
          <a:xfrm>
            <a:off x="483578" y="2303586"/>
            <a:ext cx="11157438" cy="4088422"/>
          </a:xfrm>
        </p:spPr>
        <p:txBody>
          <a:bodyPr>
            <a:normAutofit fontScale="85000" lnSpcReduction="20000"/>
          </a:bodyPr>
          <a:lstStyle/>
          <a:p>
            <a:pPr algn="just"/>
            <a:r>
              <a:rPr lang="tr-TR" b="1" dirty="0"/>
              <a:t>B- Zikir: </a:t>
            </a:r>
            <a:r>
              <a:rPr lang="tr-TR" dirty="0"/>
              <a:t>Tasavvufî </a:t>
            </a:r>
            <a:r>
              <a:rPr lang="tr-TR" dirty="0" smtClean="0"/>
              <a:t>yaşantının </a:t>
            </a:r>
            <a:r>
              <a:rPr lang="tr-TR" dirty="0"/>
              <a:t>temel unsurlarından olan </a:t>
            </a:r>
            <a:r>
              <a:rPr lang="tr-TR" dirty="0" smtClean="0"/>
              <a:t>zikir, pek çok ayet ve hadiste Müslümanlara emir ve tavsiye edilmektedir. </a:t>
            </a:r>
            <a:r>
              <a:rPr lang="tr-TR" b="1" dirty="0" smtClean="0"/>
              <a:t>Bazı ayetler:</a:t>
            </a:r>
            <a:endParaRPr lang="tr-TR" dirty="0" smtClean="0"/>
          </a:p>
          <a:p>
            <a:pPr algn="just"/>
            <a:r>
              <a:rPr lang="ar-SA" b="1" dirty="0"/>
              <a:t>وَاذْكُرِ اسْمَ رَبِّكَ وَتَبَتَّلْ إِلَيْهِ تَبْتِيلًا</a:t>
            </a:r>
            <a:r>
              <a:rPr lang="tr-TR" dirty="0" smtClean="0"/>
              <a:t> </a:t>
            </a:r>
            <a:r>
              <a:rPr lang="tr-TR" b="1" dirty="0" smtClean="0"/>
              <a:t>(</a:t>
            </a:r>
            <a:r>
              <a:rPr lang="tr-TR" b="1" dirty="0" err="1" smtClean="0"/>
              <a:t>Müzemmil</a:t>
            </a:r>
            <a:r>
              <a:rPr lang="tr-TR" b="1" dirty="0" smtClean="0"/>
              <a:t>, 73/8) - </a:t>
            </a:r>
            <a:r>
              <a:rPr lang="ar-SA" b="1" dirty="0"/>
              <a:t>يَاأَيُّهَا الَّذِينَ آمَنُوا اذْكُرُوا اللَّهَ ذِكْرًا </a:t>
            </a:r>
            <a:r>
              <a:rPr lang="ar-SA" b="1" dirty="0" smtClean="0"/>
              <a:t>كَثِيرًا</a:t>
            </a:r>
            <a:r>
              <a:rPr lang="tr-TR" b="1" dirty="0" smtClean="0"/>
              <a:t> (</a:t>
            </a:r>
            <a:r>
              <a:rPr lang="tr-TR" b="1" dirty="0" err="1" smtClean="0"/>
              <a:t>Ahzab</a:t>
            </a:r>
            <a:r>
              <a:rPr lang="tr-TR" b="1" dirty="0" smtClean="0"/>
              <a:t>, 33/41) - </a:t>
            </a:r>
            <a:r>
              <a:rPr lang="ar-SA" b="1" dirty="0"/>
              <a:t>فَاذْكُرُونِي أَذْكُرْكُمْ </a:t>
            </a:r>
            <a:r>
              <a:rPr lang="ar-SA" b="1" dirty="0" smtClean="0"/>
              <a:t>وَاشْكُرُوا </a:t>
            </a:r>
            <a:r>
              <a:rPr lang="ar-SA" b="1" dirty="0"/>
              <a:t>لِي وَلَا تَكْفُرُونِ</a:t>
            </a:r>
            <a:r>
              <a:rPr lang="tr-TR" dirty="0" smtClean="0"/>
              <a:t> </a:t>
            </a:r>
            <a:r>
              <a:rPr lang="tr-TR" b="1" dirty="0" smtClean="0"/>
              <a:t>(Bakara, 2/152) - </a:t>
            </a:r>
            <a:r>
              <a:rPr lang="ar-SA" b="1" dirty="0"/>
              <a:t>كَانُوا قَلِيلًا مِنَ اللَّيْلِ مَا يَهْجَعُونَ (17) وَبِالْأَسْحَارِ هُمْ </a:t>
            </a:r>
            <a:r>
              <a:rPr lang="ar-SA" b="1" dirty="0" smtClean="0"/>
              <a:t>يَسْتَغْفِرُونَ</a:t>
            </a:r>
            <a:r>
              <a:rPr lang="tr-TR" b="1" dirty="0" smtClean="0"/>
              <a:t> (</a:t>
            </a:r>
            <a:r>
              <a:rPr lang="tr-TR" b="1" dirty="0" err="1" smtClean="0"/>
              <a:t>Zariyat</a:t>
            </a:r>
            <a:r>
              <a:rPr lang="tr-TR" b="1" dirty="0" smtClean="0"/>
              <a:t>, 51/17-18) - </a:t>
            </a:r>
            <a:r>
              <a:rPr lang="ar-SA" b="1" dirty="0"/>
              <a:t>أَفَمَنْ شَرَحَ اللَّهُ صَدْرَهُ لِلْإِسْلَامِ فَهُوَ عَلَى نُورٍ مِنْ رَبِّهِ فَوَيْلٌ لِلْقَاسِيَةِ قُلُوبُهُمْ مِنْ ذِكْرِ اللَّهِ أُولَئِكَ فِي ضَلَالٍ </a:t>
            </a:r>
            <a:r>
              <a:rPr lang="ar-SA" b="1" dirty="0" smtClean="0"/>
              <a:t>مُبِينٍ</a:t>
            </a:r>
            <a:r>
              <a:rPr lang="tr-TR" b="1" dirty="0" smtClean="0"/>
              <a:t> (</a:t>
            </a:r>
            <a:r>
              <a:rPr lang="tr-TR" b="1" dirty="0" err="1" smtClean="0"/>
              <a:t>Zümer</a:t>
            </a:r>
            <a:r>
              <a:rPr lang="tr-TR" b="1" dirty="0" smtClean="0"/>
              <a:t>, 39/22) - </a:t>
            </a:r>
            <a:r>
              <a:rPr lang="ar-SA" b="1" dirty="0"/>
              <a:t>الَّذِينَ يَذْكُرُونَ اللَّهَ قِيَامًا وَقُعُودًا وَعَلَى جُنُوبِهِمْ وَيَتَفَكَّرُونَ فِي خَلْقِ السَّمَاوَاتِ وَالْأَرْضِ رَبَّنَا مَا خَلَقْتَ هَذَا بَاطِلًا سُبْحَانَكَ فَقِنَا عَذَابَ </a:t>
            </a:r>
            <a:r>
              <a:rPr lang="ar-SA" b="1" dirty="0" smtClean="0"/>
              <a:t>النَّارِ</a:t>
            </a:r>
            <a:r>
              <a:rPr lang="tr-TR" b="1" dirty="0" smtClean="0"/>
              <a:t> (Al-i İmran, 3/191)</a:t>
            </a:r>
          </a:p>
          <a:p>
            <a:pPr algn="just"/>
            <a:r>
              <a:rPr lang="tr-TR" b="1" dirty="0" smtClean="0"/>
              <a:t>Zikirle ilgili bazı hadisler: </a:t>
            </a:r>
            <a:r>
              <a:rPr lang="tr-TR" dirty="0" smtClean="0"/>
              <a:t>«Rabbini zikredenle etmeyen, diri ile ölü gibidir.» (Buhari, Müslim); «Bir kavim oturup Allah’ı zikrederse, melekler onları kuşatır, rahmet onları kaplar, üzerlerine sekine (huzur, feyiz) iner ve Allah onları kendi yanındakilere zikreder.» (Müslim, Zikir, 38-39; </a:t>
            </a:r>
            <a:r>
              <a:rPr lang="tr-TR" dirty="0" err="1" smtClean="0"/>
              <a:t>Tirmizî</a:t>
            </a:r>
            <a:r>
              <a:rPr lang="tr-TR" dirty="0" smtClean="0"/>
              <a:t>, </a:t>
            </a:r>
            <a:r>
              <a:rPr lang="tr-TR" dirty="0" err="1" smtClean="0"/>
              <a:t>Kur’ân</a:t>
            </a:r>
            <a:r>
              <a:rPr lang="tr-TR" dirty="0" smtClean="0"/>
              <a:t>, 10); «Allah Teâlâ’nın yollarda </a:t>
            </a:r>
            <a:r>
              <a:rPr lang="tr-TR" dirty="0" smtClean="0"/>
              <a:t>gezen </a:t>
            </a:r>
            <a:r>
              <a:rPr lang="tr-TR" dirty="0" smtClean="0"/>
              <a:t>ve zikir ehlini arayan melekleri vardır. Allah’ı zikreden bir cemaat buldukları zaman, birbirlerine, ‘Aradığınız buradadır, geliniz’ derler.» (</a:t>
            </a:r>
            <a:r>
              <a:rPr lang="tr-TR" dirty="0" err="1" smtClean="0"/>
              <a:t>Ahmed</a:t>
            </a:r>
            <a:r>
              <a:rPr lang="tr-TR" dirty="0" smtClean="0"/>
              <a:t> b. </a:t>
            </a:r>
            <a:r>
              <a:rPr lang="tr-TR" dirty="0" err="1" smtClean="0"/>
              <a:t>Hanbel</a:t>
            </a:r>
            <a:r>
              <a:rPr lang="tr-TR" dirty="0" smtClean="0"/>
              <a:t>, </a:t>
            </a:r>
            <a:r>
              <a:rPr lang="tr-TR" dirty="0" err="1" smtClean="0"/>
              <a:t>Müsned</a:t>
            </a:r>
            <a:r>
              <a:rPr lang="tr-TR" dirty="0" smtClean="0"/>
              <a:t>, II, 359)</a:t>
            </a:r>
          </a:p>
          <a:p>
            <a:pPr algn="just"/>
            <a:r>
              <a:rPr lang="tr-TR" b="1" dirty="0" smtClean="0"/>
              <a:t>C- Velâyet-Velî: </a:t>
            </a:r>
            <a:r>
              <a:rPr lang="tr-TR" dirty="0" smtClean="0"/>
              <a:t>Tasavvufun temel kavramlarından biridir. Bazı ayetlerde ifade edildiği gibi «Allah’ın gözettiği, koruduğu, bir an bile boş bırakmadığı kimse» </a:t>
            </a:r>
            <a:r>
              <a:rPr lang="tr-TR" dirty="0" err="1" smtClean="0"/>
              <a:t>velî</a:t>
            </a:r>
            <a:r>
              <a:rPr lang="tr-TR" dirty="0" smtClean="0"/>
              <a:t> olarak isimlendirilmiştir. Bir başka manada ise ibadet ve </a:t>
            </a:r>
            <a:r>
              <a:rPr lang="tr-TR" dirty="0" err="1" smtClean="0"/>
              <a:t>taatler</a:t>
            </a:r>
            <a:r>
              <a:rPr lang="tr-TR" dirty="0" smtClean="0"/>
              <a:t> neticesinden Allah’ın dostluğunu kazanan kimsedir. </a:t>
            </a:r>
          </a:p>
          <a:p>
            <a:pPr algn="just"/>
            <a:r>
              <a:rPr lang="tr-TR" b="1" dirty="0" smtClean="0"/>
              <a:t>Velilikle ilgili ayet ve hadisler: </a:t>
            </a:r>
            <a:r>
              <a:rPr lang="ar-SA" b="1" dirty="0"/>
              <a:t>أَلَا إِنَّ أَوْلِيَاءَ اللَّهِ لَا خَوْفٌ عَلَيْهِمْ وَلَا هُمْ </a:t>
            </a:r>
            <a:r>
              <a:rPr lang="ar-SA" b="1" dirty="0" smtClean="0"/>
              <a:t>يَحْزَنُونَ</a:t>
            </a:r>
            <a:r>
              <a:rPr lang="tr-TR" b="1" dirty="0" smtClean="0"/>
              <a:t> (Yunus, 10/62) Hadis: «</a:t>
            </a:r>
            <a:r>
              <a:rPr lang="tr-TR" dirty="0" smtClean="0"/>
              <a:t>Hak Teâlâ buyurur: Bir veliye düşmanlık gösterene karşı ben savaş açarım. Hiçbir kul, kendisine farz ettiğim şeyleri yapmaktan daha iyi bir şeyle bana yaklaşamaz. Kul nafilelerle de bana yaklaşmaya devam eder. O derece yaklaşır ki ben onu severim, o da beni sever. Öyle ki onun gören gözü, işiten kulağı, yürüyen ayağı olurum.» (Buhari, </a:t>
            </a:r>
            <a:r>
              <a:rPr lang="tr-TR" dirty="0" err="1" smtClean="0"/>
              <a:t>Rikâk</a:t>
            </a:r>
            <a:r>
              <a:rPr lang="tr-TR" dirty="0" smtClean="0"/>
              <a:t>, 38) </a:t>
            </a:r>
            <a:endParaRPr lang="tr-TR" b="1" dirty="0"/>
          </a:p>
        </p:txBody>
      </p:sp>
    </p:spTree>
    <p:extLst>
      <p:ext uri="{BB962C8B-B14F-4D97-AF65-F5344CB8AC3E}">
        <p14:creationId xmlns:p14="http://schemas.microsoft.com/office/powerpoint/2010/main" val="1150733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97854" y="903330"/>
            <a:ext cx="8761413" cy="706964"/>
          </a:xfrm>
        </p:spPr>
        <p:txBody>
          <a:bodyPr/>
          <a:lstStyle/>
          <a:p>
            <a:r>
              <a:rPr lang="tr-TR" sz="2600" b="1" u="sng" dirty="0">
                <a:solidFill>
                  <a:srgbClr val="FF0000"/>
                </a:solidFill>
                <a:latin typeface="Calibri" panose="020F0502020204030204" pitchFamily="34" charset="0"/>
              </a:rPr>
              <a:t>Tasavvufun İslâmî Kaynakları (Osman  </a:t>
            </a:r>
            <a:r>
              <a:rPr lang="tr-TR" sz="2600" b="1" u="sng" dirty="0" smtClean="0">
                <a:solidFill>
                  <a:srgbClr val="FF0000"/>
                </a:solidFill>
                <a:latin typeface="Calibri" panose="020F0502020204030204" pitchFamily="34" charset="0"/>
              </a:rPr>
              <a:t>Türer-Mustafa Kara)</a:t>
            </a:r>
            <a:endParaRPr lang="tr-TR" sz="2600" u="sng" dirty="0"/>
          </a:p>
        </p:txBody>
      </p:sp>
      <p:sp>
        <p:nvSpPr>
          <p:cNvPr id="3" name="İçerik Yer Tutucusu 2"/>
          <p:cNvSpPr>
            <a:spLocks noGrp="1"/>
          </p:cNvSpPr>
          <p:nvPr>
            <p:ph idx="1"/>
          </p:nvPr>
        </p:nvSpPr>
        <p:spPr>
          <a:xfrm>
            <a:off x="501162" y="2286000"/>
            <a:ext cx="11201400" cy="4176346"/>
          </a:xfrm>
        </p:spPr>
        <p:txBody>
          <a:bodyPr>
            <a:normAutofit fontScale="85000" lnSpcReduction="10000"/>
          </a:bodyPr>
          <a:lstStyle/>
          <a:p>
            <a:pPr algn="just"/>
            <a:r>
              <a:rPr lang="tr-TR" b="1" dirty="0"/>
              <a:t>D</a:t>
            </a:r>
            <a:r>
              <a:rPr lang="tr-TR" b="1" dirty="0" smtClean="0"/>
              <a:t>- </a:t>
            </a:r>
            <a:r>
              <a:rPr lang="tr-TR" b="1" dirty="0" err="1" smtClean="0"/>
              <a:t>Tevbe</a:t>
            </a:r>
            <a:r>
              <a:rPr lang="tr-TR" b="1" dirty="0" smtClean="0"/>
              <a:t>:</a:t>
            </a:r>
            <a:r>
              <a:rPr lang="tr-TR" dirty="0" smtClean="0"/>
              <a:t> Tasavvuf yolunun başlangıcını teşkil eden «</a:t>
            </a:r>
            <a:r>
              <a:rPr lang="tr-TR" dirty="0" err="1" smtClean="0"/>
              <a:t>tevbe</a:t>
            </a:r>
            <a:r>
              <a:rPr lang="tr-TR" dirty="0" smtClean="0"/>
              <a:t>» günahtan dönmek, vazgeçmek demektir. </a:t>
            </a:r>
            <a:r>
              <a:rPr lang="tr-TR" b="1" dirty="0" smtClean="0"/>
              <a:t>İlgili Ayetler: </a:t>
            </a:r>
            <a:r>
              <a:rPr lang="ar-SA" b="1" dirty="0"/>
              <a:t>وَتُوبُوا إِلَى اللَّهِ جَمِيعًا أَيُّهَ الْمُؤْمِنُونَ لَعَلَّكُمْ </a:t>
            </a:r>
            <a:r>
              <a:rPr lang="ar-SA" b="1" dirty="0" smtClean="0"/>
              <a:t>تُفْلِحُونَ</a:t>
            </a:r>
            <a:r>
              <a:rPr lang="tr-TR" b="1" dirty="0" smtClean="0"/>
              <a:t> (Nur, 24/31) - </a:t>
            </a:r>
            <a:r>
              <a:rPr lang="ar-SA" b="1" dirty="0"/>
              <a:t>فَإِنْ تُبْتُمْ فَهُوَ خَيْرٌ لَكُمْ وَإِنْ تَوَلَّيْتُمْ فَاعْلَمُوا أَنَّكُمْ غَيْرُ مُعْجِزِي اللَّهِ وَبَشِّرِ الَّذِينَ كَفَرُوا بِعَذَابٍ </a:t>
            </a:r>
            <a:r>
              <a:rPr lang="ar-SA" b="1" dirty="0" smtClean="0"/>
              <a:t>أَلِيمٍ</a:t>
            </a:r>
            <a:r>
              <a:rPr lang="tr-TR" b="1" dirty="0" smtClean="0"/>
              <a:t> (</a:t>
            </a:r>
            <a:r>
              <a:rPr lang="tr-TR" b="1" dirty="0" err="1" smtClean="0"/>
              <a:t>Tevbe</a:t>
            </a:r>
            <a:r>
              <a:rPr lang="tr-TR" b="1" dirty="0" smtClean="0"/>
              <a:t>, 9/3) - </a:t>
            </a:r>
            <a:r>
              <a:rPr lang="ar-SA" b="1" dirty="0"/>
              <a:t>إِنَّ اللَّهَ يُحِبُّ التَّوَّابِينَ وَيُحِبُّ </a:t>
            </a:r>
            <a:r>
              <a:rPr lang="ar-SA" b="1" dirty="0" smtClean="0"/>
              <a:t>الْمُتَطَهِّرِينَ</a:t>
            </a:r>
            <a:r>
              <a:rPr lang="tr-TR" b="1" dirty="0" smtClean="0"/>
              <a:t> (Bakara, 2/222) – Hadisler: </a:t>
            </a:r>
            <a:r>
              <a:rPr lang="tr-TR" dirty="0" smtClean="0"/>
              <a:t>«Günahından </a:t>
            </a:r>
            <a:r>
              <a:rPr lang="tr-TR" dirty="0" err="1" smtClean="0"/>
              <a:t>tevbe</a:t>
            </a:r>
            <a:r>
              <a:rPr lang="tr-TR" dirty="0" smtClean="0"/>
              <a:t> eden, günah işlememiş gibidir. Allah bir kulunu sevdi mi günah ona zarar vermez. Çünkü ona </a:t>
            </a:r>
            <a:r>
              <a:rPr lang="tr-TR" dirty="0" err="1" smtClean="0"/>
              <a:t>tevbe</a:t>
            </a:r>
            <a:r>
              <a:rPr lang="tr-TR" dirty="0" smtClean="0"/>
              <a:t> etmesini </a:t>
            </a:r>
            <a:r>
              <a:rPr lang="tr-TR" dirty="0" err="1" smtClean="0"/>
              <a:t>nasib</a:t>
            </a:r>
            <a:r>
              <a:rPr lang="tr-TR" dirty="0" smtClean="0"/>
              <a:t> eder.» (</a:t>
            </a:r>
            <a:r>
              <a:rPr lang="tr-TR" dirty="0" err="1" smtClean="0"/>
              <a:t>İbn</a:t>
            </a:r>
            <a:r>
              <a:rPr lang="tr-TR" dirty="0" smtClean="0"/>
              <a:t> </a:t>
            </a:r>
            <a:r>
              <a:rPr lang="tr-TR" dirty="0" err="1" smtClean="0"/>
              <a:t>Mace</a:t>
            </a:r>
            <a:r>
              <a:rPr lang="tr-TR" dirty="0" smtClean="0"/>
              <a:t>, </a:t>
            </a:r>
            <a:r>
              <a:rPr lang="tr-TR" i="1" dirty="0" smtClean="0"/>
              <a:t>Sünen</a:t>
            </a:r>
            <a:r>
              <a:rPr lang="tr-TR" dirty="0" smtClean="0"/>
              <a:t>, </a:t>
            </a:r>
            <a:r>
              <a:rPr lang="tr-TR" dirty="0" err="1" smtClean="0"/>
              <a:t>Zühd</a:t>
            </a:r>
            <a:r>
              <a:rPr lang="tr-TR" dirty="0" smtClean="0"/>
              <a:t>, 30; «Allah’a yemin ederim ki ben günde yetmiş defa (bir rivayette yüz defa) Allah’a </a:t>
            </a:r>
            <a:r>
              <a:rPr lang="tr-TR" dirty="0" err="1" smtClean="0"/>
              <a:t>tevbe</a:t>
            </a:r>
            <a:r>
              <a:rPr lang="tr-TR" dirty="0" smtClean="0"/>
              <a:t> ve istiğfar ederim.» (Buhari, </a:t>
            </a:r>
            <a:r>
              <a:rPr lang="tr-TR" dirty="0" err="1" smtClean="0"/>
              <a:t>Daavat</a:t>
            </a:r>
            <a:r>
              <a:rPr lang="tr-TR" dirty="0" smtClean="0"/>
              <a:t>, 3); «Kulun </a:t>
            </a:r>
            <a:r>
              <a:rPr lang="tr-TR" dirty="0" err="1" smtClean="0"/>
              <a:t>tevbesinden</a:t>
            </a:r>
            <a:r>
              <a:rPr lang="tr-TR" dirty="0" smtClean="0"/>
              <a:t> dolayı Allah Teâlâ’nın sevinci, sizden birinizin çölde devesini kaybedip de tekrar bulduğundaki sevincinden daha fazladır.» (Müslim, </a:t>
            </a:r>
            <a:r>
              <a:rPr lang="tr-TR" dirty="0" err="1" smtClean="0"/>
              <a:t>Tevbe</a:t>
            </a:r>
            <a:r>
              <a:rPr lang="tr-TR" dirty="0" smtClean="0"/>
              <a:t>, 8.)</a:t>
            </a:r>
          </a:p>
          <a:p>
            <a:pPr algn="just"/>
            <a:r>
              <a:rPr lang="tr-TR" b="1" dirty="0" smtClean="0"/>
              <a:t>E- </a:t>
            </a:r>
            <a:r>
              <a:rPr lang="tr-TR" b="1" dirty="0" err="1" smtClean="0"/>
              <a:t>Riyâzet-Mücâhede</a:t>
            </a:r>
            <a:r>
              <a:rPr lang="tr-TR" b="1" dirty="0" smtClean="0"/>
              <a:t>: </a:t>
            </a:r>
            <a:r>
              <a:rPr lang="tr-TR" dirty="0" smtClean="0"/>
              <a:t>Az yemek, az uyumak ve az konuşmak şeklinde özetlenen ve nefsin-bedenin arzularını terk etmek veya asgari ölçüye indirerek ibadetle </a:t>
            </a:r>
            <a:r>
              <a:rPr lang="tr-TR" dirty="0" err="1" smtClean="0"/>
              <a:t>melgul</a:t>
            </a:r>
            <a:r>
              <a:rPr lang="tr-TR" dirty="0" smtClean="0"/>
              <a:t> olmak anlamına gelen «</a:t>
            </a:r>
            <a:r>
              <a:rPr lang="tr-TR" dirty="0" err="1" smtClean="0"/>
              <a:t>riyâzet</a:t>
            </a:r>
            <a:r>
              <a:rPr lang="tr-TR" dirty="0" smtClean="0"/>
              <a:t>» ile nefsin, şeytanın arzularına karşı mücadele etmek manasındaki «</a:t>
            </a:r>
            <a:r>
              <a:rPr lang="tr-TR" dirty="0" err="1" smtClean="0"/>
              <a:t>mücâhede</a:t>
            </a:r>
            <a:r>
              <a:rPr lang="tr-TR" dirty="0" smtClean="0"/>
              <a:t>» anlayışı tasavvufî terbiyede ayet ve hadislerden mülhem olarak benimsenmiştir. </a:t>
            </a:r>
            <a:r>
              <a:rPr lang="tr-TR" b="1" dirty="0" smtClean="0"/>
              <a:t>İlgili Ayetler:</a:t>
            </a:r>
          </a:p>
          <a:p>
            <a:pPr algn="just"/>
            <a:r>
              <a:rPr lang="tr-TR" b="1" dirty="0" smtClean="0"/>
              <a:t> </a:t>
            </a:r>
            <a:r>
              <a:rPr lang="ar-SA" b="1" dirty="0"/>
              <a:t>يَاأَيُّهَا الْمُزَّمِّلُ (1) قُمِ اللَّيْلَ إِلَّا قَلِيلًا (2) نِصْفَهُ أَوِ انْقُصْ مِنْهُ قَلِيلًا (3) أَوْ زِدْ عَلَيْهِ وَرَتِّلِ الْقُرْآنَ </a:t>
            </a:r>
            <a:r>
              <a:rPr lang="ar-SA" b="1" dirty="0" smtClean="0"/>
              <a:t>تَرْتِيلًا</a:t>
            </a:r>
            <a:r>
              <a:rPr lang="tr-TR" b="1" dirty="0" smtClean="0"/>
              <a:t> (</a:t>
            </a:r>
            <a:r>
              <a:rPr lang="tr-TR" b="1" dirty="0" err="1" smtClean="0"/>
              <a:t>Müzemmil</a:t>
            </a:r>
            <a:r>
              <a:rPr lang="tr-TR" b="1" dirty="0" smtClean="0"/>
              <a:t>, 73/1-4) - </a:t>
            </a:r>
            <a:r>
              <a:rPr lang="ar-SA" b="1" dirty="0"/>
              <a:t>وَمِنَ اللَّيْلِ فَاسْجُدْ لَهُ وَسَبِّحْهُ لَيْلًا </a:t>
            </a:r>
            <a:r>
              <a:rPr lang="ar-SA" b="1" dirty="0" smtClean="0"/>
              <a:t>طَوِيلًا</a:t>
            </a:r>
            <a:r>
              <a:rPr lang="tr-TR" b="1" dirty="0" smtClean="0"/>
              <a:t> (İnsan, 76/26) - </a:t>
            </a:r>
            <a:r>
              <a:rPr lang="ar-SA" b="1" dirty="0"/>
              <a:t> </a:t>
            </a:r>
            <a:r>
              <a:rPr lang="tr-TR" b="1" dirty="0" smtClean="0"/>
              <a:t> </a:t>
            </a:r>
            <a:r>
              <a:rPr lang="ar-SA" b="1" dirty="0" smtClean="0"/>
              <a:t>ذَرْهُمْ </a:t>
            </a:r>
            <a:r>
              <a:rPr lang="ar-SA" b="1" dirty="0"/>
              <a:t>يَأْكُلُوا وَيَتَمَتَّعُوا وَيُلْهِهِمُ الْأَمَلُ فَسَوْفَ </a:t>
            </a:r>
            <a:r>
              <a:rPr lang="ar-SA" b="1" dirty="0" smtClean="0"/>
              <a:t>يَعْلَمُونَ</a:t>
            </a:r>
            <a:r>
              <a:rPr lang="tr-TR" b="1" dirty="0" smtClean="0"/>
              <a:t> (</a:t>
            </a:r>
            <a:r>
              <a:rPr lang="tr-TR" b="1" dirty="0" err="1" smtClean="0"/>
              <a:t>Hicr</a:t>
            </a:r>
            <a:r>
              <a:rPr lang="tr-TR" b="1" dirty="0" smtClean="0"/>
              <a:t>, 15/3)</a:t>
            </a:r>
          </a:p>
          <a:p>
            <a:pPr algn="just"/>
            <a:r>
              <a:rPr lang="tr-TR" b="1" dirty="0" smtClean="0"/>
              <a:t>Hadisler: </a:t>
            </a:r>
            <a:r>
              <a:rPr lang="tr-TR" dirty="0" smtClean="0"/>
              <a:t>«Altına, gümüşe, kumaşa, abaya kul olanlar helak oldu. Bunlar mal verilirse hoşlanırlar, verilmezse hoşlanmazlar.» (Buhari, </a:t>
            </a:r>
            <a:r>
              <a:rPr lang="tr-TR" dirty="0" err="1" smtClean="0"/>
              <a:t>Cihad</a:t>
            </a:r>
            <a:r>
              <a:rPr lang="tr-TR" dirty="0" smtClean="0"/>
              <a:t>, 70); «Allah’a ve ahiret gününe inanan, ya hayırlı bir şey söylesin veya sussun.» (Buhari, İlim, 38); «Ademoğlu karnından daha fena bir kap doldurmamıştır.» (</a:t>
            </a:r>
            <a:r>
              <a:rPr lang="tr-TR" dirty="0" err="1" smtClean="0"/>
              <a:t>Tirmizi</a:t>
            </a:r>
            <a:r>
              <a:rPr lang="tr-TR" dirty="0" smtClean="0"/>
              <a:t>, </a:t>
            </a:r>
            <a:r>
              <a:rPr lang="tr-TR" i="1" dirty="0" smtClean="0"/>
              <a:t>Sünen</a:t>
            </a:r>
            <a:r>
              <a:rPr lang="tr-TR" dirty="0" smtClean="0"/>
              <a:t>, Kıyamet, 24; </a:t>
            </a:r>
            <a:r>
              <a:rPr lang="tr-TR" dirty="0" err="1" smtClean="0"/>
              <a:t>İbn</a:t>
            </a:r>
            <a:r>
              <a:rPr lang="tr-TR" dirty="0" smtClean="0"/>
              <a:t> </a:t>
            </a:r>
            <a:r>
              <a:rPr lang="tr-TR" dirty="0" err="1" smtClean="0"/>
              <a:t>Hanbel</a:t>
            </a:r>
            <a:r>
              <a:rPr lang="tr-TR" dirty="0" smtClean="0"/>
              <a:t>, </a:t>
            </a:r>
            <a:r>
              <a:rPr lang="tr-TR" i="1" dirty="0" err="1" smtClean="0"/>
              <a:t>Müsned</a:t>
            </a:r>
            <a:r>
              <a:rPr lang="tr-TR" dirty="0" smtClean="0"/>
              <a:t>, I, 387)</a:t>
            </a:r>
            <a:endParaRPr lang="tr-TR" b="1" dirty="0"/>
          </a:p>
        </p:txBody>
      </p:sp>
    </p:spTree>
    <p:extLst>
      <p:ext uri="{BB962C8B-B14F-4D97-AF65-F5344CB8AC3E}">
        <p14:creationId xmlns:p14="http://schemas.microsoft.com/office/powerpoint/2010/main" val="22849969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1116</TotalTime>
  <Words>2066</Words>
  <Application>Microsoft Office PowerPoint</Application>
  <PresentationFormat>Geniş ekran</PresentationFormat>
  <Paragraphs>82</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Century Gothic</vt:lpstr>
      <vt:lpstr>Times New Roman</vt:lpstr>
      <vt:lpstr>Wingdings 3</vt:lpstr>
      <vt:lpstr>İyon Toplantı Odası</vt:lpstr>
      <vt:lpstr>TASAVVUF I  VI. YARIYIL BAHAR DÖNEMİ</vt:lpstr>
      <vt:lpstr>2. HAFTA (25.02.2019) - Tasavvufun Özellikleri, Tarifleri, Konusu, Gayesi ve İslâmî Kaynakları KAYNAKÇA -Reşat Öngören, «Tasavvuf», DİA, c. 40, ss. 119-116. -H. Kamil Yılmaz, Ana Hatlarıyla Tasavvuf ve Tarikatlar, Ensar Neş., ss. 17-77. -Mustafa Kara, Tasavvuf ve Tarikatlar Tarihi, Dergah Yay., ss. 23-75. -Osman Türer, Tasavvuf Tarihi, Ataç yay., ss. 21-40. -Hülya Küçük, Ana Hatlarıyla Tasavvuf Tarihine Giriş, Ensar Neş.</vt:lpstr>
      <vt:lpstr>Tasavvufun Özellikleri (H. Kamil Yılmaz)</vt:lpstr>
      <vt:lpstr>Tasavvufun Tarifleri (H. Kamil Yılmaz)</vt:lpstr>
      <vt:lpstr>Tasavvufun Konusu ve Gayesi (H. Kamil Yılmaz )</vt:lpstr>
      <vt:lpstr>Tasavvufun Kaynakları (Hülya Küçük)</vt:lpstr>
      <vt:lpstr>Tasavvufun İslâmî Kaynakları (Osman  Türer-Mustafa Kara)</vt:lpstr>
      <vt:lpstr>Tasavvufun İslâmî Kaynakları (Osman  Türer-Mustafa Kara)</vt:lpstr>
      <vt:lpstr>Tasavvufun İslâmî Kaynakları (Osman  Türer-Mustafa Kara)</vt:lpstr>
      <vt:lpstr>Tasavvufun İslâmî Kaynakları (Osman  Türer-Mustafa Kara)</vt:lpstr>
      <vt:lpstr>Tasavvufun İslâmî Kaynakları (Osman  Türer-Mustafa Kara)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BİRİNCİ BÖLÜM - TASAVVUF VE TARİKATIN MAHİYETİNE DAİR SORULAR</dc:title>
  <dc:creator>ahmetcahit</dc:creator>
  <cp:lastModifiedBy>Abdullah Necmi</cp:lastModifiedBy>
  <cp:revision>104</cp:revision>
  <cp:lastPrinted>2019-02-25T11:11:47Z</cp:lastPrinted>
  <dcterms:created xsi:type="dcterms:W3CDTF">2017-02-20T05:50:03Z</dcterms:created>
  <dcterms:modified xsi:type="dcterms:W3CDTF">2019-03-04T10:47:30Z</dcterms:modified>
</cp:coreProperties>
</file>