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7"/>
  </p:notesMasterIdLst>
  <p:handoutMasterIdLst>
    <p:handoutMasterId r:id="rId18"/>
  </p:handoutMasterIdLst>
  <p:sldIdLst>
    <p:sldId id="453" r:id="rId2"/>
    <p:sldId id="285" r:id="rId3"/>
    <p:sldId id="284" r:id="rId4"/>
    <p:sldId id="452" r:id="rId5"/>
    <p:sldId id="286" r:id="rId6"/>
    <p:sldId id="404" r:id="rId7"/>
    <p:sldId id="287" r:id="rId8"/>
    <p:sldId id="296" r:id="rId9"/>
    <p:sldId id="297" r:id="rId10"/>
    <p:sldId id="298" r:id="rId11"/>
    <p:sldId id="299" r:id="rId12"/>
    <p:sldId id="300" r:id="rId13"/>
    <p:sldId id="301" r:id="rId14"/>
    <p:sldId id="302" r:id="rId15"/>
    <p:sldId id="451" r:id="rId16"/>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 initials="a"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0066"/>
    <a:srgbClr val="FF9966"/>
    <a:srgbClr val="FF6600"/>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95" autoAdjust="0"/>
    <p:restoredTop sz="94660"/>
  </p:normalViewPr>
  <p:slideViewPr>
    <p:cSldViewPr>
      <p:cViewPr varScale="1">
        <p:scale>
          <a:sx n="63" d="100"/>
          <a:sy n="63" d="100"/>
        </p:scale>
        <p:origin x="-102" y="-6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8-05-31T01:39:47.453" idx="2">
    <p:pos x="5193" y="3053"/>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15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tr-TR"/>
          </a:p>
        </p:txBody>
      </p:sp>
      <p:sp>
        <p:nvSpPr>
          <p:cNvPr id="1515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tr-TR"/>
          </a:p>
        </p:txBody>
      </p:sp>
      <p:sp>
        <p:nvSpPr>
          <p:cNvPr id="1515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tr-TR"/>
          </a:p>
        </p:txBody>
      </p:sp>
      <p:sp>
        <p:nvSpPr>
          <p:cNvPr id="1515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73BFBE8C-3654-4C58-A061-AD6A839BDBA7}" type="slidenum">
              <a:rPr lang="tr-TR" altLang="tr-TR"/>
              <a:pPr/>
              <a:t>‹#›</a:t>
            </a:fld>
            <a:endParaRPr lang="tr-TR" altLang="tr-TR"/>
          </a:p>
        </p:txBody>
      </p:sp>
    </p:spTree>
    <p:extLst>
      <p:ext uri="{BB962C8B-B14F-4D97-AF65-F5344CB8AC3E}">
        <p14:creationId xmlns:p14="http://schemas.microsoft.com/office/powerpoint/2010/main" xmlns="" val="41480363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08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tr-TR"/>
          </a:p>
        </p:txBody>
      </p:sp>
      <p:sp>
        <p:nvSpPr>
          <p:cNvPr id="2508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tr-TR"/>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08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2508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tr-TR"/>
          </a:p>
        </p:txBody>
      </p:sp>
      <p:sp>
        <p:nvSpPr>
          <p:cNvPr id="2508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D01EF831-60A0-4FEF-9EC5-9A6F404C835B}" type="slidenum">
              <a:rPr lang="tr-TR" altLang="tr-TR"/>
              <a:pPr/>
              <a:t>‹#›</a:t>
            </a:fld>
            <a:endParaRPr lang="tr-TR" altLang="tr-TR"/>
          </a:p>
        </p:txBody>
      </p:sp>
    </p:spTree>
    <p:extLst>
      <p:ext uri="{BB962C8B-B14F-4D97-AF65-F5344CB8AC3E}">
        <p14:creationId xmlns:p14="http://schemas.microsoft.com/office/powerpoint/2010/main" xmlns="" val="18229099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latin typeface="Arial"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latin typeface="Arial"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latin typeface="Arial"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latin typeface="Arial"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latin typeface="Arial"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latin typeface="Arial"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latin typeface="Arial"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latin typeface="Arial"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latin typeface="Arial"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latin typeface="Arial" charset="0"/>
                </a:endParaRPr>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latin typeface="Arial"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latin typeface="Arial"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latin typeface="Arial"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grpSp>
        </p:grpSp>
      </p:grpSp>
      <p:sp>
        <p:nvSpPr>
          <p:cNvPr id="114754"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tr-TR"/>
              <a:t>Asıl başlık stili için tıklatın</a:t>
            </a:r>
          </a:p>
        </p:txBody>
      </p:sp>
      <p:sp>
        <p:nvSpPr>
          <p:cNvPr id="114755"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fld id="{4EA9F209-7FB5-46E5-B060-C59793182B1E}" type="datetime1">
              <a:rPr lang="tr-TR" smtClean="0"/>
              <a:pPr>
                <a:defRPr/>
              </a:pPr>
              <a:t>09.11.2017</a:t>
            </a:fld>
            <a:endParaRPr lang="tr-TR"/>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r>
              <a:rPr lang="tr-TR"/>
              <a:t>Esatoglu, Bilgi Yönetimi </a:t>
            </a:r>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fld id="{159E9E10-75E6-41CC-8B11-DD2D338F172E}" type="slidenum">
              <a:rPr lang="tr-TR" altLang="tr-TR"/>
              <a:pPr/>
              <a:t>‹#›</a:t>
            </a:fld>
            <a:endParaRPr lang="tr-TR" altLang="tr-TR"/>
          </a:p>
        </p:txBody>
      </p:sp>
    </p:spTree>
    <p:extLst>
      <p:ext uri="{BB962C8B-B14F-4D97-AF65-F5344CB8AC3E}">
        <p14:creationId xmlns:p14="http://schemas.microsoft.com/office/powerpoint/2010/main" xmlns="" val="4202833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84063713-E642-42E7-BEB7-E196FEF86B73}"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12573573-9CFF-4BE0-9BB7-652322168F19}" type="slidenum">
              <a:rPr lang="tr-TR" altLang="tr-TR"/>
              <a:pPr/>
              <a:t>‹#›</a:t>
            </a:fld>
            <a:endParaRPr lang="tr-TR" altLang="tr-TR"/>
          </a:p>
        </p:txBody>
      </p:sp>
    </p:spTree>
    <p:extLst>
      <p:ext uri="{BB962C8B-B14F-4D97-AF65-F5344CB8AC3E}">
        <p14:creationId xmlns:p14="http://schemas.microsoft.com/office/powerpoint/2010/main" xmlns="" val="2407900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7813"/>
            <a:ext cx="2057400" cy="584835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7813"/>
            <a:ext cx="6019800" cy="58483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BA897B76-FE61-465E-9484-259D846A5288}"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8A526407-961B-4A43-A30B-79FFBE37A7BA}" type="slidenum">
              <a:rPr lang="tr-TR" altLang="tr-TR"/>
              <a:pPr/>
              <a:t>‹#›</a:t>
            </a:fld>
            <a:endParaRPr lang="tr-TR" altLang="tr-TR"/>
          </a:p>
        </p:txBody>
      </p:sp>
    </p:spTree>
    <p:extLst>
      <p:ext uri="{BB962C8B-B14F-4D97-AF65-F5344CB8AC3E}">
        <p14:creationId xmlns:p14="http://schemas.microsoft.com/office/powerpoint/2010/main" xmlns="" val="25249567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457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fld id="{EFAF4638-6D77-4CEE-9654-5C09C3AD5924}"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669939B0-BB0D-4BD0-8DAF-D365AA794B22}" type="slidenum">
              <a:rPr lang="tr-TR" altLang="tr-TR"/>
              <a:pPr/>
              <a:t>‹#›</a:t>
            </a:fld>
            <a:endParaRPr lang="tr-TR" altLang="tr-TR"/>
          </a:p>
        </p:txBody>
      </p:sp>
    </p:spTree>
    <p:extLst>
      <p:ext uri="{BB962C8B-B14F-4D97-AF65-F5344CB8AC3E}">
        <p14:creationId xmlns:p14="http://schemas.microsoft.com/office/powerpoint/2010/main" xmlns="" val="405912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69"/>
          <p:cNvSpPr>
            <a:spLocks noGrp="1" noChangeArrowheads="1"/>
          </p:cNvSpPr>
          <p:nvPr>
            <p:ph type="dt" sz="half" idx="10"/>
          </p:nvPr>
        </p:nvSpPr>
        <p:spPr>
          <a:ln/>
        </p:spPr>
        <p:txBody>
          <a:bodyPr/>
          <a:lstStyle>
            <a:lvl1pPr>
              <a:defRPr/>
            </a:lvl1pPr>
          </a:lstStyle>
          <a:p>
            <a:pPr>
              <a:defRPr/>
            </a:pPr>
            <a:fld id="{F78EF868-C893-4197-9D88-CC2CD2FA84A8}"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411332E5-82A0-41F2-A00A-225FB4F2AE39}" type="slidenum">
              <a:rPr lang="tr-TR" altLang="tr-TR"/>
              <a:pPr/>
              <a:t>‹#›</a:t>
            </a:fld>
            <a:endParaRPr lang="tr-TR" altLang="tr-TR"/>
          </a:p>
        </p:txBody>
      </p:sp>
    </p:spTree>
    <p:extLst>
      <p:ext uri="{BB962C8B-B14F-4D97-AF65-F5344CB8AC3E}">
        <p14:creationId xmlns:p14="http://schemas.microsoft.com/office/powerpoint/2010/main" xmlns="" val="271272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69"/>
          <p:cNvSpPr>
            <a:spLocks noGrp="1" noChangeArrowheads="1"/>
          </p:cNvSpPr>
          <p:nvPr>
            <p:ph type="dt" sz="half" idx="10"/>
          </p:nvPr>
        </p:nvSpPr>
        <p:spPr>
          <a:ln/>
        </p:spPr>
        <p:txBody>
          <a:bodyPr/>
          <a:lstStyle>
            <a:lvl1pPr>
              <a:defRPr/>
            </a:lvl1pPr>
          </a:lstStyle>
          <a:p>
            <a:pPr>
              <a:defRPr/>
            </a:pPr>
            <a:fld id="{020E24CF-B512-4A14-8995-F89E264F8005}" type="datetime1">
              <a:rPr lang="tr-TR" smtClean="0"/>
              <a:pPr>
                <a:defRPr/>
              </a:pPr>
              <a:t>09.11.2017</a:t>
            </a:fld>
            <a:endParaRPr lang="tr-TR"/>
          </a:p>
        </p:txBody>
      </p:sp>
      <p:sp>
        <p:nvSpPr>
          <p:cNvPr id="5"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6" name="Rectangle 71"/>
          <p:cNvSpPr>
            <a:spLocks noGrp="1" noChangeArrowheads="1"/>
          </p:cNvSpPr>
          <p:nvPr>
            <p:ph type="sldNum" sz="quarter" idx="12"/>
          </p:nvPr>
        </p:nvSpPr>
        <p:spPr>
          <a:ln/>
        </p:spPr>
        <p:txBody>
          <a:bodyPr/>
          <a:lstStyle>
            <a:lvl1pPr>
              <a:defRPr/>
            </a:lvl1pPr>
          </a:lstStyle>
          <a:p>
            <a:fld id="{285668E6-C05C-47FE-A6B3-AA7806CBCD66}" type="slidenum">
              <a:rPr lang="tr-TR" altLang="tr-TR"/>
              <a:pPr/>
              <a:t>‹#›</a:t>
            </a:fld>
            <a:endParaRPr lang="tr-TR" altLang="tr-TR"/>
          </a:p>
        </p:txBody>
      </p:sp>
    </p:spTree>
    <p:extLst>
      <p:ext uri="{BB962C8B-B14F-4D97-AF65-F5344CB8AC3E}">
        <p14:creationId xmlns:p14="http://schemas.microsoft.com/office/powerpoint/2010/main" xmlns="" val="213077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69"/>
          <p:cNvSpPr>
            <a:spLocks noGrp="1" noChangeArrowheads="1"/>
          </p:cNvSpPr>
          <p:nvPr>
            <p:ph type="dt" sz="half" idx="10"/>
          </p:nvPr>
        </p:nvSpPr>
        <p:spPr>
          <a:ln/>
        </p:spPr>
        <p:txBody>
          <a:bodyPr/>
          <a:lstStyle>
            <a:lvl1pPr>
              <a:defRPr/>
            </a:lvl1pPr>
          </a:lstStyle>
          <a:p>
            <a:pPr>
              <a:defRPr/>
            </a:pPr>
            <a:fld id="{E4CE096E-0802-41FC-8DBF-F5C6D9EE0F39}"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5F75CD38-1801-45E4-8E27-F1B6EB802D4F}" type="slidenum">
              <a:rPr lang="tr-TR" altLang="tr-TR"/>
              <a:pPr/>
              <a:t>‹#›</a:t>
            </a:fld>
            <a:endParaRPr lang="tr-TR" altLang="tr-TR"/>
          </a:p>
        </p:txBody>
      </p:sp>
    </p:spTree>
    <p:extLst>
      <p:ext uri="{BB962C8B-B14F-4D97-AF65-F5344CB8AC3E}">
        <p14:creationId xmlns:p14="http://schemas.microsoft.com/office/powerpoint/2010/main" xmlns="" val="3838602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69"/>
          <p:cNvSpPr>
            <a:spLocks noGrp="1" noChangeArrowheads="1"/>
          </p:cNvSpPr>
          <p:nvPr>
            <p:ph type="dt" sz="half" idx="10"/>
          </p:nvPr>
        </p:nvSpPr>
        <p:spPr>
          <a:ln/>
        </p:spPr>
        <p:txBody>
          <a:bodyPr/>
          <a:lstStyle>
            <a:lvl1pPr>
              <a:defRPr/>
            </a:lvl1pPr>
          </a:lstStyle>
          <a:p>
            <a:pPr>
              <a:defRPr/>
            </a:pPr>
            <a:fld id="{DF2F1924-5FC7-4324-84F9-F1B635722DF7}" type="datetime1">
              <a:rPr lang="tr-TR" smtClean="0"/>
              <a:pPr>
                <a:defRPr/>
              </a:pPr>
              <a:t>09.11.2017</a:t>
            </a:fld>
            <a:endParaRPr lang="tr-TR"/>
          </a:p>
        </p:txBody>
      </p:sp>
      <p:sp>
        <p:nvSpPr>
          <p:cNvPr id="8"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9" name="Rectangle 71"/>
          <p:cNvSpPr>
            <a:spLocks noGrp="1" noChangeArrowheads="1"/>
          </p:cNvSpPr>
          <p:nvPr>
            <p:ph type="sldNum" sz="quarter" idx="12"/>
          </p:nvPr>
        </p:nvSpPr>
        <p:spPr>
          <a:ln/>
        </p:spPr>
        <p:txBody>
          <a:bodyPr/>
          <a:lstStyle>
            <a:lvl1pPr>
              <a:defRPr/>
            </a:lvl1pPr>
          </a:lstStyle>
          <a:p>
            <a:fld id="{8BB93BE6-6F9A-4513-864C-59C8BA4995D0}" type="slidenum">
              <a:rPr lang="tr-TR" altLang="tr-TR"/>
              <a:pPr/>
              <a:t>‹#›</a:t>
            </a:fld>
            <a:endParaRPr lang="tr-TR" altLang="tr-TR"/>
          </a:p>
        </p:txBody>
      </p:sp>
    </p:spTree>
    <p:extLst>
      <p:ext uri="{BB962C8B-B14F-4D97-AF65-F5344CB8AC3E}">
        <p14:creationId xmlns:p14="http://schemas.microsoft.com/office/powerpoint/2010/main" xmlns="" val="3044576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69"/>
          <p:cNvSpPr>
            <a:spLocks noGrp="1" noChangeArrowheads="1"/>
          </p:cNvSpPr>
          <p:nvPr>
            <p:ph type="dt" sz="half" idx="10"/>
          </p:nvPr>
        </p:nvSpPr>
        <p:spPr>
          <a:ln/>
        </p:spPr>
        <p:txBody>
          <a:bodyPr/>
          <a:lstStyle>
            <a:lvl1pPr>
              <a:defRPr/>
            </a:lvl1pPr>
          </a:lstStyle>
          <a:p>
            <a:pPr>
              <a:defRPr/>
            </a:pPr>
            <a:fld id="{B05A60EB-192B-4805-93F5-6FF9BA4A5508}" type="datetime1">
              <a:rPr lang="tr-TR" smtClean="0"/>
              <a:pPr>
                <a:defRPr/>
              </a:pPr>
              <a:t>09.11.2017</a:t>
            </a:fld>
            <a:endParaRPr lang="tr-TR"/>
          </a:p>
        </p:txBody>
      </p:sp>
      <p:sp>
        <p:nvSpPr>
          <p:cNvPr id="4"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5" name="Rectangle 71"/>
          <p:cNvSpPr>
            <a:spLocks noGrp="1" noChangeArrowheads="1"/>
          </p:cNvSpPr>
          <p:nvPr>
            <p:ph type="sldNum" sz="quarter" idx="12"/>
          </p:nvPr>
        </p:nvSpPr>
        <p:spPr>
          <a:ln/>
        </p:spPr>
        <p:txBody>
          <a:bodyPr/>
          <a:lstStyle>
            <a:lvl1pPr>
              <a:defRPr/>
            </a:lvl1pPr>
          </a:lstStyle>
          <a:p>
            <a:fld id="{019E02E8-487E-40F4-A04E-66CAF015835E}" type="slidenum">
              <a:rPr lang="tr-TR" altLang="tr-TR"/>
              <a:pPr/>
              <a:t>‹#›</a:t>
            </a:fld>
            <a:endParaRPr lang="tr-TR" altLang="tr-TR"/>
          </a:p>
        </p:txBody>
      </p:sp>
    </p:spTree>
    <p:extLst>
      <p:ext uri="{BB962C8B-B14F-4D97-AF65-F5344CB8AC3E}">
        <p14:creationId xmlns:p14="http://schemas.microsoft.com/office/powerpoint/2010/main" xmlns="" val="2014044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fld id="{9CFD0EE1-6B69-4F34-BB99-D2DD95BF78A0}" type="datetime1">
              <a:rPr lang="tr-TR" smtClean="0"/>
              <a:pPr>
                <a:defRPr/>
              </a:pPr>
              <a:t>09.11.2017</a:t>
            </a:fld>
            <a:endParaRPr lang="tr-TR"/>
          </a:p>
        </p:txBody>
      </p:sp>
      <p:sp>
        <p:nvSpPr>
          <p:cNvPr id="3"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4" name="Rectangle 71"/>
          <p:cNvSpPr>
            <a:spLocks noGrp="1" noChangeArrowheads="1"/>
          </p:cNvSpPr>
          <p:nvPr>
            <p:ph type="sldNum" sz="quarter" idx="12"/>
          </p:nvPr>
        </p:nvSpPr>
        <p:spPr>
          <a:ln/>
        </p:spPr>
        <p:txBody>
          <a:bodyPr/>
          <a:lstStyle>
            <a:lvl1pPr>
              <a:defRPr/>
            </a:lvl1pPr>
          </a:lstStyle>
          <a:p>
            <a:fld id="{EE38FCB5-DF4F-4253-8086-8025B698E531}" type="slidenum">
              <a:rPr lang="tr-TR" altLang="tr-TR"/>
              <a:pPr/>
              <a:t>‹#›</a:t>
            </a:fld>
            <a:endParaRPr lang="tr-TR" altLang="tr-TR"/>
          </a:p>
        </p:txBody>
      </p:sp>
    </p:spTree>
    <p:extLst>
      <p:ext uri="{BB962C8B-B14F-4D97-AF65-F5344CB8AC3E}">
        <p14:creationId xmlns:p14="http://schemas.microsoft.com/office/powerpoint/2010/main" xmlns="" val="2683235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fld id="{3E0D0427-9BF5-49C0-9B16-EDE7D420999D}"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79AAA959-AAF6-4ED7-8116-C26BACB36949}" type="slidenum">
              <a:rPr lang="tr-TR" altLang="tr-TR"/>
              <a:pPr/>
              <a:t>‹#›</a:t>
            </a:fld>
            <a:endParaRPr lang="tr-TR" altLang="tr-TR"/>
          </a:p>
        </p:txBody>
      </p:sp>
    </p:spTree>
    <p:extLst>
      <p:ext uri="{BB962C8B-B14F-4D97-AF65-F5344CB8AC3E}">
        <p14:creationId xmlns:p14="http://schemas.microsoft.com/office/powerpoint/2010/main" xmlns="" val="1477841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69"/>
          <p:cNvSpPr>
            <a:spLocks noGrp="1" noChangeArrowheads="1"/>
          </p:cNvSpPr>
          <p:nvPr>
            <p:ph type="dt" sz="half" idx="10"/>
          </p:nvPr>
        </p:nvSpPr>
        <p:spPr>
          <a:ln/>
        </p:spPr>
        <p:txBody>
          <a:bodyPr/>
          <a:lstStyle>
            <a:lvl1pPr>
              <a:defRPr/>
            </a:lvl1pPr>
          </a:lstStyle>
          <a:p>
            <a:pPr>
              <a:defRPr/>
            </a:pPr>
            <a:fld id="{2C38AC14-E124-4E2E-9435-7924D5FFEFA8}" type="datetime1">
              <a:rPr lang="tr-TR" smtClean="0"/>
              <a:pPr>
                <a:defRPr/>
              </a:pPr>
              <a:t>09.11.2017</a:t>
            </a:fld>
            <a:endParaRPr lang="tr-TR"/>
          </a:p>
        </p:txBody>
      </p:sp>
      <p:sp>
        <p:nvSpPr>
          <p:cNvPr id="6" name="Rectangle 70"/>
          <p:cNvSpPr>
            <a:spLocks noGrp="1" noChangeArrowheads="1"/>
          </p:cNvSpPr>
          <p:nvPr>
            <p:ph type="ftr" sz="quarter" idx="11"/>
          </p:nvPr>
        </p:nvSpPr>
        <p:spPr>
          <a:ln/>
        </p:spPr>
        <p:txBody>
          <a:bodyPr/>
          <a:lstStyle>
            <a:lvl1pPr>
              <a:defRPr/>
            </a:lvl1pPr>
          </a:lstStyle>
          <a:p>
            <a:pPr>
              <a:defRPr/>
            </a:pPr>
            <a:r>
              <a:rPr lang="tr-TR"/>
              <a:t>Esatoglu, Bilgi Yönetimi </a:t>
            </a:r>
          </a:p>
        </p:txBody>
      </p:sp>
      <p:sp>
        <p:nvSpPr>
          <p:cNvPr id="7" name="Rectangle 71"/>
          <p:cNvSpPr>
            <a:spLocks noGrp="1" noChangeArrowheads="1"/>
          </p:cNvSpPr>
          <p:nvPr>
            <p:ph type="sldNum" sz="quarter" idx="12"/>
          </p:nvPr>
        </p:nvSpPr>
        <p:spPr>
          <a:ln/>
        </p:spPr>
        <p:txBody>
          <a:bodyPr/>
          <a:lstStyle>
            <a:lvl1pPr>
              <a:defRPr/>
            </a:lvl1pPr>
          </a:lstStyle>
          <a:p>
            <a:fld id="{FC5D26A3-D276-4D55-98F3-9A5ACD2B23DC}" type="slidenum">
              <a:rPr lang="tr-TR" altLang="tr-TR"/>
              <a:pPr/>
              <a:t>‹#›</a:t>
            </a:fld>
            <a:endParaRPr lang="tr-TR" altLang="tr-TR"/>
          </a:p>
        </p:txBody>
      </p:sp>
    </p:spTree>
    <p:extLst>
      <p:ext uri="{BB962C8B-B14F-4D97-AF65-F5344CB8AC3E}">
        <p14:creationId xmlns:p14="http://schemas.microsoft.com/office/powerpoint/2010/main" xmlns="" val="2883677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tr-TR">
              <a:latin typeface="Arial" charset="0"/>
            </a:endParaRPr>
          </a:p>
        </p:txBody>
      </p:sp>
      <p:grpSp>
        <p:nvGrpSpPr>
          <p:cNvPr id="2051" name="Group 3"/>
          <p:cNvGrpSpPr>
            <a:grpSpLocks/>
          </p:cNvGrpSpPr>
          <p:nvPr/>
        </p:nvGrpSpPr>
        <p:grpSpPr bwMode="auto">
          <a:xfrm>
            <a:off x="3175" y="4267200"/>
            <a:ext cx="9140825" cy="2590800"/>
            <a:chOff x="2" y="2688"/>
            <a:chExt cx="5758" cy="1632"/>
          </a:xfrm>
        </p:grpSpPr>
        <p:sp>
          <p:nvSpPr>
            <p:cNvPr id="113668"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grpSp>
          <p:nvGrpSpPr>
            <p:cNvPr id="2058" name="Group 5"/>
            <p:cNvGrpSpPr>
              <a:grpSpLocks/>
            </p:cNvGrpSpPr>
            <p:nvPr userDrawn="1"/>
          </p:nvGrpSpPr>
          <p:grpSpPr bwMode="auto">
            <a:xfrm>
              <a:off x="3528" y="3715"/>
              <a:ext cx="792" cy="521"/>
              <a:chOff x="3527" y="3715"/>
              <a:chExt cx="792" cy="521"/>
            </a:xfrm>
          </p:grpSpPr>
          <p:sp>
            <p:nvSpPr>
              <p:cNvPr id="113670"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tr-TR">
                  <a:latin typeface="Arial" charset="0"/>
                </a:endParaRPr>
              </a:p>
            </p:txBody>
          </p:sp>
          <p:sp>
            <p:nvSpPr>
              <p:cNvPr id="113671"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72"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673"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74"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675"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676"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tr-TR">
                  <a:latin typeface="Arial" charset="0"/>
                </a:endParaRPr>
              </a:p>
            </p:txBody>
          </p:sp>
          <p:sp>
            <p:nvSpPr>
              <p:cNvPr id="113677"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78"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tr-TR">
                  <a:latin typeface="Arial" charset="0"/>
                </a:endParaRPr>
              </a:p>
            </p:txBody>
          </p:sp>
          <p:sp>
            <p:nvSpPr>
              <p:cNvPr id="113679"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tr-TR">
                  <a:latin typeface="Arial" charset="0"/>
                </a:endParaRPr>
              </a:p>
            </p:txBody>
          </p:sp>
          <p:sp>
            <p:nvSpPr>
              <p:cNvPr id="113680"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2059" name="Group 17"/>
            <p:cNvGrpSpPr>
              <a:grpSpLocks/>
            </p:cNvGrpSpPr>
            <p:nvPr userDrawn="1"/>
          </p:nvGrpSpPr>
          <p:grpSpPr bwMode="auto">
            <a:xfrm>
              <a:off x="1776" y="3631"/>
              <a:ext cx="1626" cy="683"/>
              <a:chOff x="1776" y="3631"/>
              <a:chExt cx="1626" cy="683"/>
            </a:xfrm>
          </p:grpSpPr>
          <p:sp>
            <p:nvSpPr>
              <p:cNvPr id="113682"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113683"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tr-TR">
                  <a:latin typeface="Arial" charset="0"/>
                </a:endParaRPr>
              </a:p>
            </p:txBody>
          </p:sp>
          <p:sp>
            <p:nvSpPr>
              <p:cNvPr id="113684"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tr-TR">
                  <a:latin typeface="Arial" charset="0"/>
                </a:endParaRPr>
              </a:p>
            </p:txBody>
          </p:sp>
          <p:sp>
            <p:nvSpPr>
              <p:cNvPr id="113685"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6"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7"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688"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tr-TR">
                  <a:latin typeface="Arial" charset="0"/>
                </a:endParaRPr>
              </a:p>
            </p:txBody>
          </p:sp>
          <p:sp>
            <p:nvSpPr>
              <p:cNvPr id="113689"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tr-TR">
                  <a:latin typeface="Arial" charset="0"/>
                </a:endParaRPr>
              </a:p>
            </p:txBody>
          </p:sp>
          <p:sp>
            <p:nvSpPr>
              <p:cNvPr id="113690"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691"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tr-TR">
                  <a:latin typeface="Arial" charset="0"/>
                </a:endParaRPr>
              </a:p>
            </p:txBody>
          </p:sp>
          <p:sp>
            <p:nvSpPr>
              <p:cNvPr id="113692"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tr-TR">
                  <a:latin typeface="Arial" charset="0"/>
                </a:endParaRPr>
              </a:p>
            </p:txBody>
          </p:sp>
          <p:sp>
            <p:nvSpPr>
              <p:cNvPr id="113693"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tr-TR">
                  <a:latin typeface="Arial" charset="0"/>
                </a:endParaRPr>
              </a:p>
            </p:txBody>
          </p:sp>
          <p:sp>
            <p:nvSpPr>
              <p:cNvPr id="113694"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695"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696"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7"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8"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tr-TR">
                  <a:latin typeface="Arial" charset="0"/>
                </a:endParaRPr>
              </a:p>
            </p:txBody>
          </p:sp>
          <p:sp>
            <p:nvSpPr>
              <p:cNvPr id="113699"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tr-TR">
                  <a:latin typeface="Arial" charset="0"/>
                </a:endParaRPr>
              </a:p>
            </p:txBody>
          </p:sp>
        </p:grpSp>
        <p:grpSp>
          <p:nvGrpSpPr>
            <p:cNvPr id="2060" name="Group 36"/>
            <p:cNvGrpSpPr>
              <a:grpSpLocks/>
            </p:cNvGrpSpPr>
            <p:nvPr userDrawn="1"/>
          </p:nvGrpSpPr>
          <p:grpSpPr bwMode="auto">
            <a:xfrm>
              <a:off x="4128" y="3360"/>
              <a:ext cx="1351" cy="821"/>
              <a:chOff x="4128" y="3360"/>
              <a:chExt cx="1351" cy="821"/>
            </a:xfrm>
          </p:grpSpPr>
          <p:sp>
            <p:nvSpPr>
              <p:cNvPr id="113701"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2"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3"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04"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5"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6"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7"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tr-TR">
                  <a:latin typeface="Arial" charset="0"/>
                </a:endParaRPr>
              </a:p>
            </p:txBody>
          </p:sp>
          <p:sp>
            <p:nvSpPr>
              <p:cNvPr id="113708"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tr-TR">
                  <a:latin typeface="Arial" charset="0"/>
                </a:endParaRPr>
              </a:p>
            </p:txBody>
          </p:sp>
          <p:sp>
            <p:nvSpPr>
              <p:cNvPr id="113709"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tr-TR">
                  <a:latin typeface="Arial" charset="0"/>
                </a:endParaRPr>
              </a:p>
            </p:txBody>
          </p:sp>
          <p:sp>
            <p:nvSpPr>
              <p:cNvPr id="113710"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11"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12"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tr-TR">
                  <a:latin typeface="Arial" charset="0"/>
                </a:endParaRPr>
              </a:p>
            </p:txBody>
          </p:sp>
          <p:sp>
            <p:nvSpPr>
              <p:cNvPr id="113713"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14"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715"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16"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tr-TR">
                  <a:latin typeface="Arial" charset="0"/>
                </a:endParaRPr>
              </a:p>
            </p:txBody>
          </p:sp>
          <p:sp>
            <p:nvSpPr>
              <p:cNvPr id="113717"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tr-TR">
                  <a:latin typeface="Arial" charset="0"/>
                </a:endParaRPr>
              </a:p>
            </p:txBody>
          </p:sp>
        </p:grpSp>
        <p:grpSp>
          <p:nvGrpSpPr>
            <p:cNvPr id="2061" name="Group 54"/>
            <p:cNvGrpSpPr>
              <a:grpSpLocks/>
            </p:cNvGrpSpPr>
            <p:nvPr userDrawn="1"/>
          </p:nvGrpSpPr>
          <p:grpSpPr bwMode="auto">
            <a:xfrm>
              <a:off x="5280" y="3024"/>
              <a:ext cx="425" cy="258"/>
              <a:chOff x="5280" y="3024"/>
              <a:chExt cx="425" cy="258"/>
            </a:xfrm>
          </p:grpSpPr>
          <p:sp>
            <p:nvSpPr>
              <p:cNvPr id="113719"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0"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1"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2"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sp>
            <p:nvSpPr>
              <p:cNvPr id="113723"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24"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tr-TR">
                  <a:latin typeface="Arial" charset="0"/>
                </a:endParaRPr>
              </a:p>
            </p:txBody>
          </p:sp>
          <p:sp>
            <p:nvSpPr>
              <p:cNvPr id="113725"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tr-TR">
                  <a:latin typeface="Arial" charset="0"/>
                </a:endParaRPr>
              </a:p>
            </p:txBody>
          </p:sp>
          <p:grpSp>
            <p:nvGrpSpPr>
              <p:cNvPr id="2069" name="Group 62"/>
              <p:cNvGrpSpPr>
                <a:grpSpLocks/>
              </p:cNvGrpSpPr>
              <p:nvPr/>
            </p:nvGrpSpPr>
            <p:grpSpPr bwMode="auto">
              <a:xfrm>
                <a:off x="5381" y="3085"/>
                <a:ext cx="227" cy="132"/>
                <a:chOff x="5381" y="3085"/>
                <a:chExt cx="227" cy="132"/>
              </a:xfrm>
            </p:grpSpPr>
            <p:sp>
              <p:nvSpPr>
                <p:cNvPr id="113727"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28"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sp>
              <p:nvSpPr>
                <p:cNvPr id="113729"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tr-TR">
                    <a:latin typeface="Arial" charset="0"/>
                  </a:endParaRPr>
                </a:p>
              </p:txBody>
            </p:sp>
            <p:sp>
              <p:nvSpPr>
                <p:cNvPr id="113730"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tr-TR">
                    <a:latin typeface="Arial" charset="0"/>
                  </a:endParaRPr>
                </a:p>
              </p:txBody>
            </p:sp>
          </p:grpSp>
        </p:grpSp>
      </p:grpSp>
      <p:sp>
        <p:nvSpPr>
          <p:cNvPr id="113731"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tr-TR" smtClean="0"/>
              <a:t>Asıl başlık stili için tıklatın</a:t>
            </a:r>
          </a:p>
        </p:txBody>
      </p:sp>
      <p:sp>
        <p:nvSpPr>
          <p:cNvPr id="113732"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13733"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fld id="{D1DBDBA1-C53D-477D-81DE-7396CC61C973}" type="datetime1">
              <a:rPr lang="tr-TR" smtClean="0"/>
              <a:pPr>
                <a:defRPr/>
              </a:pPr>
              <a:t>09.11.2017</a:t>
            </a:fld>
            <a:endParaRPr lang="tr-TR"/>
          </a:p>
        </p:txBody>
      </p:sp>
      <p:sp>
        <p:nvSpPr>
          <p:cNvPr id="113734"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r>
              <a:rPr lang="tr-TR"/>
              <a:t>Esatoglu, Bilgi Yönetimi </a:t>
            </a:r>
          </a:p>
        </p:txBody>
      </p:sp>
      <p:sp>
        <p:nvSpPr>
          <p:cNvPr id="113735"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69119C2E-1783-482F-97A9-806414095508}" type="slidenum">
              <a:rPr lang="tr-TR" altLang="tr-TR"/>
              <a:pPr/>
              <a:t>‹#›</a:t>
            </a:fld>
            <a:endParaRPr lang="tr-TR" altLang="tr-T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50000"/>
        <a:buFont typeface="Wingdings" panose="05000000000000000000" pitchFamily="2" charset="2"/>
        <a:buChar char="l"/>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l"/>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www.caterisparibus.net/i&#351;letme/makaleler" TargetMode="External"/><Relationship Id="rId3" Type="http://schemas.openxmlformats.org/officeDocument/2006/relationships/hyperlink" Target="http://www.centc251.org/" TargetMode="External"/><Relationship Id="rId7" Type="http://schemas.openxmlformats.org/officeDocument/2006/relationships/hyperlink" Target="http://www.hl7.org/" TargetMode="External"/><Relationship Id="rId2" Type="http://schemas.openxmlformats.org/officeDocument/2006/relationships/hyperlink" Target="http://europa.eu.int/information_society/eeurope/ehealth/index_en.htm" TargetMode="External"/><Relationship Id="rId1" Type="http://schemas.openxmlformats.org/officeDocument/2006/relationships/slideLayout" Target="../slideLayouts/slideLayout2.xml"/><Relationship Id="rId6" Type="http://schemas.openxmlformats.org/officeDocument/2006/relationships/hyperlink" Target="http://www.turkmia.org/" TargetMode="External"/><Relationship Id="rId5" Type="http://schemas.openxmlformats.org/officeDocument/2006/relationships/hyperlink" Target="http://www.sbs2000.org/" TargetMode="External"/><Relationship Id="rId4" Type="http://schemas.openxmlformats.org/officeDocument/2006/relationships/hyperlink" Target="http://www.openehr.org/" TargetMode="External"/><Relationship Id="rId9" Type="http://schemas.openxmlformats.org/officeDocument/2006/relationships/hyperlink" Target="http://www.stratejiyonetim.net/"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a:xfrm>
            <a:off x="1042988" y="2997200"/>
            <a:ext cx="7921500" cy="2303463"/>
          </a:xfrm>
        </p:spPr>
        <p:txBody>
          <a:bodyPr/>
          <a:lstStyle/>
          <a:p>
            <a:pPr fontAlgn="auto">
              <a:spcAft>
                <a:spcPts val="0"/>
              </a:spcAft>
              <a:defRPr/>
            </a:pPr>
            <a:r>
              <a:rPr lang="tr-TR" dirty="0" smtClean="0"/>
              <a:t/>
            </a:r>
            <a:br>
              <a:rPr lang="tr-TR" dirty="0" smtClean="0"/>
            </a:br>
            <a:r>
              <a:rPr lang="tr-TR" sz="3200" dirty="0" smtClean="0"/>
              <a:t>SAĞLIK ENFORMASYON YÖNETİMİ 1 DERSİ </a:t>
            </a:r>
            <a:br>
              <a:rPr lang="tr-TR" sz="3200" dirty="0" smtClean="0"/>
            </a:br>
            <a:r>
              <a:rPr lang="tr-TR" sz="3200" dirty="0" smtClean="0"/>
              <a:t>4. DERS : TIBBİ KAYITLAR  </a:t>
            </a:r>
            <a:endParaRPr lang="tr-TR" sz="4800" dirty="0" smtClean="0">
              <a:latin typeface="Arial Narrow" pitchFamily="34" charset="0"/>
            </a:endParaRPr>
          </a:p>
        </p:txBody>
      </p:sp>
      <p:sp>
        <p:nvSpPr>
          <p:cNvPr id="20483" name="Rectangle 3"/>
          <p:cNvSpPr>
            <a:spLocks noGrp="1" noChangeArrowheads="1"/>
          </p:cNvSpPr>
          <p:nvPr>
            <p:ph type="subTitle" idx="1"/>
          </p:nvPr>
        </p:nvSpPr>
        <p:spPr>
          <a:xfrm>
            <a:off x="755650" y="5516563"/>
            <a:ext cx="7488238" cy="1104900"/>
          </a:xfrm>
        </p:spPr>
        <p:txBody>
          <a:bodyPr rtlCol="0"/>
          <a:lstStyle/>
          <a:p>
            <a:pPr fontAlgn="auto">
              <a:spcAft>
                <a:spcPts val="0"/>
              </a:spcAft>
              <a:buFont typeface="Arial" pitchFamily="34" charset="0"/>
              <a:buNone/>
              <a:defRPr/>
            </a:pPr>
            <a:endParaRPr lang="tr-TR" dirty="0" smtClean="0"/>
          </a:p>
        </p:txBody>
      </p:sp>
      <p:pic>
        <p:nvPicPr>
          <p:cNvPr id="5" name="Picture 6" descr="pitnew1"/>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39552" y="404812"/>
            <a:ext cx="3384550" cy="2968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611726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12783A-1C9C-47D8-AD66-826E0DD1E07C}" type="slidenum">
              <a:rPr lang="tr-TR" altLang="tr-TR"/>
              <a:pPr eaLnBrk="1" hangingPunct="1"/>
              <a:t>10</a:t>
            </a:fld>
            <a:endParaRPr lang="tr-TR" altLang="tr-TR"/>
          </a:p>
        </p:txBody>
      </p:sp>
      <p:sp>
        <p:nvSpPr>
          <p:cNvPr id="49154" name="Rectangle 2"/>
          <p:cNvSpPr>
            <a:spLocks noGrp="1" noChangeArrowheads="1"/>
          </p:cNvSpPr>
          <p:nvPr>
            <p:ph type="title"/>
          </p:nvPr>
        </p:nvSpPr>
        <p:spPr/>
        <p:txBody>
          <a:bodyPr/>
          <a:lstStyle/>
          <a:p>
            <a:pPr eaLnBrk="1" hangingPunct="1">
              <a:defRPr/>
            </a:pPr>
            <a:r>
              <a:rPr lang="en-AU" b="1" smtClean="0"/>
              <a:t>Tıbbi Belgelerin Kullanımı</a:t>
            </a:r>
            <a:endParaRPr lang="tr-TR" b="1" smtClean="0"/>
          </a:p>
        </p:txBody>
      </p:sp>
      <p:sp>
        <p:nvSpPr>
          <p:cNvPr id="49155" name="Rectangle 3"/>
          <p:cNvSpPr>
            <a:spLocks noGrp="1" noChangeArrowheads="1"/>
          </p:cNvSpPr>
          <p:nvPr>
            <p:ph type="body" idx="1"/>
          </p:nvPr>
        </p:nvSpPr>
        <p:spPr>
          <a:xfrm>
            <a:off x="685800" y="1905000"/>
            <a:ext cx="8229600" cy="4648200"/>
          </a:xfrm>
        </p:spPr>
        <p:txBody>
          <a:bodyPr/>
          <a:lstStyle/>
          <a:p>
            <a:pPr eaLnBrk="1" hangingPunct="1">
              <a:defRPr/>
            </a:pPr>
            <a:r>
              <a:rPr lang="en-AU" b="1" smtClean="0"/>
              <a:t>Hasta bakımı,</a:t>
            </a:r>
          </a:p>
          <a:p>
            <a:pPr eaLnBrk="1" hangingPunct="1">
              <a:defRPr/>
            </a:pPr>
            <a:r>
              <a:rPr lang="en-AU" b="1" smtClean="0"/>
              <a:t>Araştırmalar ve diğer bilimsel çalışmalar,</a:t>
            </a:r>
          </a:p>
          <a:p>
            <a:pPr eaLnBrk="1" hangingPunct="1">
              <a:defRPr/>
            </a:pPr>
            <a:r>
              <a:rPr lang="en-AU" b="1" smtClean="0"/>
              <a:t>Hukuksal işlemler,</a:t>
            </a:r>
          </a:p>
          <a:p>
            <a:pPr eaLnBrk="1" hangingPunct="1">
              <a:defRPr/>
            </a:pPr>
            <a:r>
              <a:rPr lang="en-AU" b="1" smtClean="0"/>
              <a:t>Sigorta ve tazminat işlemleri,</a:t>
            </a:r>
          </a:p>
          <a:p>
            <a:pPr eaLnBrk="1" hangingPunct="1">
              <a:defRPr/>
            </a:pPr>
            <a:r>
              <a:rPr lang="en-AU" b="1" smtClean="0"/>
              <a:t>Denetleme ve değerlendirme,</a:t>
            </a:r>
          </a:p>
          <a:p>
            <a:pPr eaLnBrk="1" hangingPunct="1">
              <a:defRPr/>
            </a:pPr>
            <a:r>
              <a:rPr lang="en-AU" b="1" smtClean="0"/>
              <a:t>Öğrenci ve asistan eğitimi.   </a:t>
            </a:r>
          </a:p>
          <a:p>
            <a:pPr eaLnBrk="1" hangingPunct="1">
              <a:defRPr/>
            </a:pPr>
            <a:endParaRPr lang="tr-TR"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D341C82-D8B7-4BB4-AFBE-C8BD423E5A14}" type="slidenum">
              <a:rPr lang="tr-TR" altLang="tr-TR"/>
              <a:pPr eaLnBrk="1" hangingPunct="1"/>
              <a:t>11</a:t>
            </a:fld>
            <a:endParaRPr lang="tr-TR" altLang="tr-TR"/>
          </a:p>
        </p:txBody>
      </p:sp>
      <p:sp>
        <p:nvSpPr>
          <p:cNvPr id="50178" name="Rectangle 2"/>
          <p:cNvSpPr>
            <a:spLocks noGrp="1" noChangeArrowheads="1"/>
          </p:cNvSpPr>
          <p:nvPr>
            <p:ph type="title"/>
          </p:nvPr>
        </p:nvSpPr>
        <p:spPr>
          <a:xfrm>
            <a:off x="0" y="-685800"/>
            <a:ext cx="8839200" cy="2667000"/>
          </a:xfrm>
        </p:spPr>
        <p:txBody>
          <a:bodyPr/>
          <a:lstStyle/>
          <a:p>
            <a:pPr eaLnBrk="1" hangingPunct="1">
              <a:defRPr/>
            </a:pPr>
            <a:r>
              <a:rPr lang="en-AU" sz="4000" b="1" smtClean="0"/>
              <a:t>Tıbbi Belgelerin Taşıması Gerekli Özellikler</a:t>
            </a:r>
            <a:endParaRPr lang="tr-TR" sz="4000" b="1" smtClean="0"/>
          </a:p>
        </p:txBody>
      </p:sp>
      <p:sp>
        <p:nvSpPr>
          <p:cNvPr id="50179" name="Rectangle 3"/>
          <p:cNvSpPr>
            <a:spLocks noGrp="1" noChangeArrowheads="1"/>
          </p:cNvSpPr>
          <p:nvPr>
            <p:ph type="body" idx="1"/>
          </p:nvPr>
        </p:nvSpPr>
        <p:spPr/>
        <p:txBody>
          <a:bodyPr/>
          <a:lstStyle/>
          <a:p>
            <a:pPr eaLnBrk="1" hangingPunct="1">
              <a:defRPr/>
            </a:pPr>
            <a:r>
              <a:rPr lang="en-AU" smtClean="0"/>
              <a:t>Doğru olmalı,</a:t>
            </a:r>
          </a:p>
          <a:p>
            <a:pPr eaLnBrk="1" hangingPunct="1">
              <a:defRPr/>
            </a:pPr>
            <a:r>
              <a:rPr lang="en-AU" smtClean="0"/>
              <a:t>Kapsamlı olmalı, yeterli derecede bilgi içermeli,</a:t>
            </a:r>
          </a:p>
          <a:p>
            <a:pPr eaLnBrk="1" hangingPunct="1">
              <a:defRPr/>
            </a:pPr>
            <a:r>
              <a:rPr lang="en-AU" smtClean="0"/>
              <a:t>Zamanında düzenlenmiş olmalı,</a:t>
            </a:r>
          </a:p>
          <a:p>
            <a:pPr eaLnBrk="1" hangingPunct="1">
              <a:defRPr/>
            </a:pPr>
            <a:r>
              <a:rPr lang="en-AU" smtClean="0"/>
              <a:t>Bilimsel olmalı,</a:t>
            </a:r>
          </a:p>
          <a:p>
            <a:pPr eaLnBrk="1" hangingPunct="1">
              <a:defRPr/>
            </a:pPr>
            <a:r>
              <a:rPr lang="en-AU" smtClean="0"/>
              <a:t>Eksiksiz ancak sade olmalı,</a:t>
            </a:r>
          </a:p>
          <a:p>
            <a:pPr eaLnBrk="1" hangingPunct="1">
              <a:defRPr/>
            </a:pPr>
            <a:r>
              <a:rPr lang="en-AU" smtClean="0"/>
              <a:t>Gizliliği korunmuş olmalıdır</a:t>
            </a:r>
            <a:endParaRPr lang="tr-TR"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B30D0F0-A021-413D-9BD5-BB5914331DBC}" type="slidenum">
              <a:rPr lang="tr-TR" altLang="tr-TR"/>
              <a:pPr eaLnBrk="1" hangingPunct="1"/>
              <a:t>12</a:t>
            </a:fld>
            <a:endParaRPr lang="tr-TR" altLang="tr-TR"/>
          </a:p>
        </p:txBody>
      </p:sp>
      <p:sp>
        <p:nvSpPr>
          <p:cNvPr id="51202" name="Rectangle 2"/>
          <p:cNvSpPr>
            <a:spLocks noGrp="1" noChangeArrowheads="1"/>
          </p:cNvSpPr>
          <p:nvPr>
            <p:ph type="title"/>
          </p:nvPr>
        </p:nvSpPr>
        <p:spPr>
          <a:xfrm>
            <a:off x="685800" y="762000"/>
            <a:ext cx="8458200" cy="1143000"/>
          </a:xfrm>
        </p:spPr>
        <p:txBody>
          <a:bodyPr/>
          <a:lstStyle/>
          <a:p>
            <a:pPr eaLnBrk="1" hangingPunct="1">
              <a:defRPr/>
            </a:pPr>
            <a:r>
              <a:rPr lang="en-AU" sz="3600" b="1" smtClean="0"/>
              <a:t>Tıbbi Dokümantasyon Sisteminin Taşıması Gereken Özellikler</a:t>
            </a:r>
            <a:r>
              <a:rPr lang="en-AU" b="1" smtClean="0"/>
              <a:t>  </a:t>
            </a:r>
            <a:r>
              <a:rPr lang="en-AU" sz="3200" b="1" smtClean="0"/>
              <a:t>1</a:t>
            </a:r>
            <a:endParaRPr lang="tr-TR" sz="3200" b="1" smtClean="0"/>
          </a:p>
        </p:txBody>
      </p:sp>
      <p:sp>
        <p:nvSpPr>
          <p:cNvPr id="51203" name="Rectangle 3"/>
          <p:cNvSpPr>
            <a:spLocks noGrp="1" noChangeArrowheads="1"/>
          </p:cNvSpPr>
          <p:nvPr>
            <p:ph type="body" idx="1"/>
          </p:nvPr>
        </p:nvSpPr>
        <p:spPr>
          <a:xfrm>
            <a:off x="533400" y="2133600"/>
            <a:ext cx="8305800" cy="4419600"/>
          </a:xfrm>
        </p:spPr>
        <p:txBody>
          <a:bodyPr/>
          <a:lstStyle/>
          <a:p>
            <a:pPr eaLnBrk="1" hangingPunct="1">
              <a:defRPr/>
            </a:pPr>
            <a:r>
              <a:rPr lang="en-AU" smtClean="0"/>
              <a:t>Tıbbi bilgilerin işlendiği formlar, tüm ülkede standart, tüm bilgileri içerecek şekilde ve olabildiğince az sayıda olmalı</a:t>
            </a:r>
          </a:p>
          <a:p>
            <a:pPr eaLnBrk="1" hangingPunct="1">
              <a:defRPr/>
            </a:pPr>
            <a:r>
              <a:rPr lang="en-AU" smtClean="0"/>
              <a:t>Tüm bilgiler formlar üzerinde, istatistiksel analize elverişli ve formlardan zamanında kolayca alınabilir olmalı   </a:t>
            </a:r>
          </a:p>
          <a:p>
            <a:pPr eaLnBrk="1" hangingPunct="1">
              <a:defRPr/>
            </a:pPr>
            <a:r>
              <a:rPr lang="en-AU" smtClean="0"/>
              <a:t>Sistem, gerekli tüm bilgilerin eksiksiz ve doğru belgelenmesini sağlayacak önlemler içermeli</a:t>
            </a:r>
          </a:p>
          <a:p>
            <a:pPr eaLnBrk="1" hangingPunct="1">
              <a:defRPr/>
            </a:pPr>
            <a:endParaRPr lang="tr-TR"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0C3634C-1480-448C-BDC9-B685A1526C03}" type="slidenum">
              <a:rPr lang="tr-TR" altLang="tr-TR"/>
              <a:pPr eaLnBrk="1" hangingPunct="1"/>
              <a:t>13</a:t>
            </a:fld>
            <a:endParaRPr lang="tr-TR" altLang="tr-TR"/>
          </a:p>
        </p:txBody>
      </p:sp>
      <p:sp>
        <p:nvSpPr>
          <p:cNvPr id="52226" name="Rectangle 2"/>
          <p:cNvSpPr>
            <a:spLocks noGrp="1" noChangeArrowheads="1"/>
          </p:cNvSpPr>
          <p:nvPr>
            <p:ph type="title"/>
          </p:nvPr>
        </p:nvSpPr>
        <p:spPr>
          <a:xfrm>
            <a:off x="914400" y="762000"/>
            <a:ext cx="8229600" cy="1143000"/>
          </a:xfrm>
        </p:spPr>
        <p:txBody>
          <a:bodyPr/>
          <a:lstStyle/>
          <a:p>
            <a:pPr eaLnBrk="1" hangingPunct="1">
              <a:defRPr/>
            </a:pPr>
            <a:r>
              <a:rPr lang="en-AU" sz="3600" b="1" smtClean="0"/>
              <a:t>Tıbbi Dokümantasyon Sisteminin Taşıması Gereken Özellikler</a:t>
            </a:r>
            <a:r>
              <a:rPr lang="en-AU" b="1" smtClean="0"/>
              <a:t>  </a:t>
            </a:r>
            <a:r>
              <a:rPr lang="tr-TR" sz="3200" b="1" smtClean="0"/>
              <a:t>2</a:t>
            </a:r>
          </a:p>
        </p:txBody>
      </p:sp>
      <p:sp>
        <p:nvSpPr>
          <p:cNvPr id="52227" name="Rectangle 3"/>
          <p:cNvSpPr>
            <a:spLocks noGrp="1" noChangeArrowheads="1"/>
          </p:cNvSpPr>
          <p:nvPr>
            <p:ph type="body" idx="1"/>
          </p:nvPr>
        </p:nvSpPr>
        <p:spPr>
          <a:xfrm>
            <a:off x="304800" y="2133600"/>
            <a:ext cx="8458200" cy="4114800"/>
          </a:xfrm>
        </p:spPr>
        <p:txBody>
          <a:bodyPr/>
          <a:lstStyle/>
          <a:p>
            <a:pPr eaLnBrk="1" hangingPunct="1">
              <a:lnSpc>
                <a:spcPct val="90000"/>
              </a:lnSpc>
              <a:defRPr/>
            </a:pPr>
            <a:r>
              <a:rPr lang="en-AU" b="1" smtClean="0"/>
              <a:t>Sistem personel için basit olmalı </a:t>
            </a:r>
          </a:p>
          <a:p>
            <a:pPr eaLnBrk="1" hangingPunct="1">
              <a:lnSpc>
                <a:spcPct val="90000"/>
              </a:lnSpc>
              <a:defRPr/>
            </a:pPr>
            <a:r>
              <a:rPr lang="en-AU" b="1" smtClean="0"/>
              <a:t>Sistem bağımsız değil, merkezi olmalı</a:t>
            </a:r>
          </a:p>
          <a:p>
            <a:pPr eaLnBrk="1" hangingPunct="1">
              <a:lnSpc>
                <a:spcPct val="90000"/>
              </a:lnSpc>
              <a:defRPr/>
            </a:pPr>
            <a:r>
              <a:rPr lang="en-AU" b="1" smtClean="0"/>
              <a:t>belgelerin güvenilir şekilde saklanması sağlanmalı</a:t>
            </a:r>
          </a:p>
          <a:p>
            <a:pPr eaLnBrk="1" hangingPunct="1">
              <a:lnSpc>
                <a:spcPct val="90000"/>
              </a:lnSpc>
              <a:defRPr/>
            </a:pPr>
            <a:r>
              <a:rPr lang="en-AU" b="1" smtClean="0"/>
              <a:t>Belgelere erişim kolay olmalı, aranılan bilginin hemen bulunabileceği bir sistem oluşturulmalı</a:t>
            </a:r>
          </a:p>
          <a:p>
            <a:pPr eaLnBrk="1" hangingPunct="1">
              <a:lnSpc>
                <a:spcPct val="90000"/>
              </a:lnSpc>
              <a:defRPr/>
            </a:pPr>
            <a:r>
              <a:rPr lang="en-AU" b="1" smtClean="0"/>
              <a:t> Personel denetim ve eğitimi sağlanmalı </a:t>
            </a:r>
          </a:p>
          <a:p>
            <a:pPr eaLnBrk="1" hangingPunct="1">
              <a:lnSpc>
                <a:spcPct val="90000"/>
              </a:lnSpc>
              <a:defRPr/>
            </a:pPr>
            <a:endParaRPr lang="tr-TR" b="1"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B5DAAFA-9D9B-46CE-89CE-3925BD16C457}" type="slidenum">
              <a:rPr lang="tr-TR" altLang="tr-TR"/>
              <a:pPr eaLnBrk="1" hangingPunct="1"/>
              <a:t>14</a:t>
            </a:fld>
            <a:endParaRPr lang="tr-TR" altLang="tr-TR"/>
          </a:p>
        </p:txBody>
      </p:sp>
      <p:sp>
        <p:nvSpPr>
          <p:cNvPr id="53250" name="Rectangle 2"/>
          <p:cNvSpPr>
            <a:spLocks noGrp="1" noChangeArrowheads="1"/>
          </p:cNvSpPr>
          <p:nvPr>
            <p:ph type="title"/>
          </p:nvPr>
        </p:nvSpPr>
        <p:spPr/>
        <p:txBody>
          <a:bodyPr/>
          <a:lstStyle/>
          <a:p>
            <a:pPr eaLnBrk="1" hangingPunct="1">
              <a:defRPr/>
            </a:pPr>
            <a:r>
              <a:rPr lang="en-AU" sz="3600" b="1" smtClean="0">
                <a:solidFill>
                  <a:srgbClr val="FF0066"/>
                </a:solidFill>
              </a:rPr>
              <a:t>Hastane Yönetiminin Tıbbi Dokümantasyonla İlgili Sorumluluğu</a:t>
            </a:r>
            <a:endParaRPr lang="tr-TR" sz="3600" b="1" smtClean="0">
              <a:solidFill>
                <a:srgbClr val="FF0066"/>
              </a:solidFill>
            </a:endParaRPr>
          </a:p>
        </p:txBody>
      </p:sp>
      <p:sp>
        <p:nvSpPr>
          <p:cNvPr id="53251" name="Rectangle 3"/>
          <p:cNvSpPr>
            <a:spLocks noGrp="1" noChangeArrowheads="1"/>
          </p:cNvSpPr>
          <p:nvPr>
            <p:ph type="body" idx="1"/>
          </p:nvPr>
        </p:nvSpPr>
        <p:spPr/>
        <p:txBody>
          <a:bodyPr/>
          <a:lstStyle/>
          <a:p>
            <a:pPr eaLnBrk="1" hangingPunct="1">
              <a:defRPr/>
            </a:pPr>
            <a:r>
              <a:rPr lang="en-AU" b="1" smtClean="0"/>
              <a:t>Personel sağlanması ve eğitimi</a:t>
            </a:r>
          </a:p>
          <a:p>
            <a:pPr eaLnBrk="1" hangingPunct="1">
              <a:defRPr/>
            </a:pPr>
            <a:r>
              <a:rPr lang="en-AU" b="1" smtClean="0"/>
              <a:t>Belgelerin oluşturulması düzenlenmesi ve saklanması</a:t>
            </a:r>
          </a:p>
          <a:p>
            <a:pPr eaLnBrk="1" hangingPunct="1">
              <a:defRPr/>
            </a:pPr>
            <a:r>
              <a:rPr lang="en-AU" b="1" smtClean="0"/>
              <a:t>Hasta dosyaları arşivi oluşturulması</a:t>
            </a:r>
          </a:p>
          <a:p>
            <a:pPr eaLnBrk="1" hangingPunct="1">
              <a:defRPr/>
            </a:pPr>
            <a:r>
              <a:rPr lang="en-AU" b="1" smtClean="0"/>
              <a:t>Dokümantasyon hizmetlerinden en iyi şekilde  yararlanılmasının sağlanması</a:t>
            </a:r>
          </a:p>
          <a:p>
            <a:pPr eaLnBrk="1" hangingPunct="1">
              <a:defRPr/>
            </a:pPr>
            <a:r>
              <a:rPr lang="en-AU" b="1" smtClean="0"/>
              <a:t>İlgili komiteler ile denetimin sağlanması</a:t>
            </a:r>
            <a:endParaRPr lang="en-AU" smtClean="0"/>
          </a:p>
          <a:p>
            <a:pPr eaLnBrk="1" hangingPunct="1">
              <a:defRPr/>
            </a:pPr>
            <a:endParaRPr 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C289D2-100A-4DA0-9935-F1D13E539ADE}" type="slidenum">
              <a:rPr lang="tr-TR" altLang="tr-TR"/>
              <a:pPr eaLnBrk="1" hangingPunct="1"/>
              <a:t>15</a:t>
            </a:fld>
            <a:endParaRPr lang="tr-TR" altLang="tr-TR"/>
          </a:p>
        </p:txBody>
      </p:sp>
      <p:sp>
        <p:nvSpPr>
          <p:cNvPr id="238594" name="Rectangle 2"/>
          <p:cNvSpPr>
            <a:spLocks noGrp="1" noChangeArrowheads="1"/>
          </p:cNvSpPr>
          <p:nvPr>
            <p:ph type="title"/>
          </p:nvPr>
        </p:nvSpPr>
        <p:spPr>
          <a:xfrm>
            <a:off x="179388" y="277813"/>
            <a:ext cx="8785225" cy="1139825"/>
          </a:xfrm>
        </p:spPr>
        <p:txBody>
          <a:bodyPr/>
          <a:lstStyle/>
          <a:p>
            <a:pPr eaLnBrk="1" hangingPunct="1">
              <a:defRPr/>
            </a:pPr>
            <a:r>
              <a:rPr lang="tr-TR" sz="3600" b="1" smtClean="0"/>
              <a:t>YARARLANILABİLECEK WEB ADRESLERİ:</a:t>
            </a:r>
          </a:p>
        </p:txBody>
      </p:sp>
      <p:sp>
        <p:nvSpPr>
          <p:cNvPr id="238595" name="Rectangle 3"/>
          <p:cNvSpPr>
            <a:spLocks noGrp="1" noChangeArrowheads="1"/>
          </p:cNvSpPr>
          <p:nvPr>
            <p:ph type="body" idx="1"/>
          </p:nvPr>
        </p:nvSpPr>
        <p:spPr/>
        <p:txBody>
          <a:bodyPr/>
          <a:lstStyle/>
          <a:p>
            <a:pPr eaLnBrk="1" hangingPunct="1">
              <a:lnSpc>
                <a:spcPct val="90000"/>
              </a:lnSpc>
              <a:defRPr/>
            </a:pPr>
            <a:r>
              <a:rPr lang="tr-TR" sz="2800" smtClean="0">
                <a:hlinkClick r:id="rId2"/>
              </a:rPr>
              <a:t>http://europa.eu.int/information_society/eeurope/ehealth/index_en.htm</a:t>
            </a:r>
            <a:r>
              <a:rPr lang="tr-TR" sz="2800" smtClean="0"/>
              <a:t> </a:t>
            </a:r>
          </a:p>
          <a:p>
            <a:pPr eaLnBrk="1" hangingPunct="1">
              <a:lnSpc>
                <a:spcPct val="90000"/>
              </a:lnSpc>
              <a:defRPr/>
            </a:pPr>
            <a:r>
              <a:rPr lang="tr-TR" sz="2800" smtClean="0">
                <a:hlinkClick r:id="rId3"/>
              </a:rPr>
              <a:t>http://www.centc251.org</a:t>
            </a:r>
            <a:r>
              <a:rPr lang="tr-TR" sz="2800" smtClean="0"/>
              <a:t> </a:t>
            </a:r>
          </a:p>
          <a:p>
            <a:pPr eaLnBrk="1" hangingPunct="1">
              <a:lnSpc>
                <a:spcPct val="90000"/>
              </a:lnSpc>
              <a:defRPr/>
            </a:pPr>
            <a:r>
              <a:rPr lang="tr-TR" sz="2800" smtClean="0">
                <a:hlinkClick r:id="rId4"/>
              </a:rPr>
              <a:t>http://www.openehr.org</a:t>
            </a:r>
            <a:r>
              <a:rPr lang="tr-TR" sz="2800" smtClean="0"/>
              <a:t> </a:t>
            </a:r>
          </a:p>
          <a:p>
            <a:pPr eaLnBrk="1" hangingPunct="1">
              <a:lnSpc>
                <a:spcPct val="90000"/>
              </a:lnSpc>
              <a:defRPr/>
            </a:pPr>
            <a:r>
              <a:rPr lang="tr-TR" sz="2800" smtClean="0">
                <a:hlinkClick r:id="rId5"/>
              </a:rPr>
              <a:t>http://www.sbs2000.org</a:t>
            </a:r>
            <a:r>
              <a:rPr lang="tr-TR" sz="2800" smtClean="0"/>
              <a:t> </a:t>
            </a:r>
          </a:p>
          <a:p>
            <a:pPr eaLnBrk="1" hangingPunct="1">
              <a:lnSpc>
                <a:spcPct val="90000"/>
              </a:lnSpc>
              <a:defRPr/>
            </a:pPr>
            <a:r>
              <a:rPr lang="tr-TR" sz="2800" smtClean="0">
                <a:hlinkClick r:id="rId6"/>
              </a:rPr>
              <a:t>http://www.turkmia.org</a:t>
            </a:r>
            <a:r>
              <a:rPr lang="tr-TR" sz="2800" smtClean="0"/>
              <a:t> </a:t>
            </a:r>
          </a:p>
          <a:p>
            <a:pPr eaLnBrk="1" hangingPunct="1">
              <a:lnSpc>
                <a:spcPct val="90000"/>
              </a:lnSpc>
              <a:defRPr/>
            </a:pPr>
            <a:r>
              <a:rPr lang="tr-TR" sz="2800" smtClean="0">
                <a:hlinkClick r:id="rId7"/>
              </a:rPr>
              <a:t>http://www.hl7.org</a:t>
            </a:r>
            <a:r>
              <a:rPr lang="tr-TR" sz="2800" smtClean="0"/>
              <a:t> </a:t>
            </a:r>
          </a:p>
          <a:p>
            <a:pPr eaLnBrk="1" hangingPunct="1">
              <a:lnSpc>
                <a:spcPct val="90000"/>
              </a:lnSpc>
              <a:defRPr/>
            </a:pPr>
            <a:r>
              <a:rPr lang="tr-TR" sz="2800" smtClean="0">
                <a:hlinkClick r:id="rId8"/>
              </a:rPr>
              <a:t>www.caterisparibus.net/işletme/makaleler</a:t>
            </a:r>
            <a:endParaRPr lang="tr-TR" sz="2800" smtClean="0"/>
          </a:p>
          <a:p>
            <a:pPr eaLnBrk="1" hangingPunct="1">
              <a:lnSpc>
                <a:spcPct val="90000"/>
              </a:lnSpc>
              <a:defRPr/>
            </a:pPr>
            <a:r>
              <a:rPr lang="tr-TR" sz="2800" smtClean="0">
                <a:hlinkClick r:id="rId9"/>
              </a:rPr>
              <a:t>www.stratejiyonetim.net/</a:t>
            </a:r>
            <a:endParaRPr lang="tr-TR" sz="28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B31D997-F886-47F7-A403-0D7532866269}" type="slidenum">
              <a:rPr lang="tr-TR" altLang="tr-TR"/>
              <a:pPr eaLnBrk="1" hangingPunct="1"/>
              <a:t>2</a:t>
            </a:fld>
            <a:endParaRPr lang="tr-TR" altLang="tr-TR"/>
          </a:p>
        </p:txBody>
      </p:sp>
      <p:sp>
        <p:nvSpPr>
          <p:cNvPr id="35842" name="Rectangle 2"/>
          <p:cNvSpPr>
            <a:spLocks noGrp="1" noChangeArrowheads="1"/>
          </p:cNvSpPr>
          <p:nvPr>
            <p:ph type="title"/>
          </p:nvPr>
        </p:nvSpPr>
        <p:spPr>
          <a:xfrm>
            <a:off x="381000" y="990600"/>
            <a:ext cx="8763000" cy="1752600"/>
          </a:xfrm>
        </p:spPr>
        <p:txBody>
          <a:bodyPr/>
          <a:lstStyle/>
          <a:p>
            <a:pPr eaLnBrk="1" hangingPunct="1">
              <a:defRPr/>
            </a:pPr>
            <a:r>
              <a:rPr lang="tr-TR" b="1" smtClean="0"/>
              <a:t>İNSAN BELLEĞİ NE İŞE YARAR</a:t>
            </a:r>
            <a:endParaRPr lang="tr-TR" smtClean="0"/>
          </a:p>
        </p:txBody>
      </p:sp>
      <p:sp>
        <p:nvSpPr>
          <p:cNvPr id="35843" name="Rectangle 3"/>
          <p:cNvSpPr>
            <a:spLocks noGrp="1" noChangeArrowheads="1"/>
          </p:cNvSpPr>
          <p:nvPr>
            <p:ph type="body" idx="1"/>
          </p:nvPr>
        </p:nvSpPr>
        <p:spPr>
          <a:xfrm>
            <a:off x="685800" y="3200400"/>
            <a:ext cx="8458200" cy="2971800"/>
          </a:xfrm>
        </p:spPr>
        <p:txBody>
          <a:bodyPr/>
          <a:lstStyle/>
          <a:p>
            <a:pPr eaLnBrk="1" hangingPunct="1">
              <a:lnSpc>
                <a:spcPct val="90000"/>
              </a:lnSpc>
              <a:defRPr/>
            </a:pPr>
            <a:endParaRPr lang="tr-TR" b="1" smtClean="0"/>
          </a:p>
          <a:p>
            <a:pPr eaLnBrk="1" hangingPunct="1">
              <a:lnSpc>
                <a:spcPct val="90000"/>
              </a:lnSpc>
              <a:defRPr/>
            </a:pPr>
            <a:endParaRPr lang="tr-TR" b="1" smtClean="0"/>
          </a:p>
          <a:p>
            <a:pPr eaLnBrk="1" hangingPunct="1">
              <a:lnSpc>
                <a:spcPct val="90000"/>
              </a:lnSpc>
              <a:defRPr/>
            </a:pPr>
            <a:endParaRPr lang="tr-TR" b="1" smtClean="0"/>
          </a:p>
          <a:p>
            <a:pPr eaLnBrk="1" hangingPunct="1">
              <a:lnSpc>
                <a:spcPct val="90000"/>
              </a:lnSpc>
              <a:defRPr/>
            </a:pPr>
            <a:endParaRPr lang="tr-TR" b="1" smtClean="0"/>
          </a:p>
          <a:p>
            <a:pPr eaLnBrk="1" hangingPunct="1">
              <a:lnSpc>
                <a:spcPct val="90000"/>
              </a:lnSpc>
              <a:defRPr/>
            </a:pPr>
            <a:endParaRPr lang="tr-TR" b="1" smtClean="0"/>
          </a:p>
          <a:p>
            <a:pPr eaLnBrk="1" hangingPunct="1">
              <a:lnSpc>
                <a:spcPct val="90000"/>
              </a:lnSpc>
              <a:defRPr/>
            </a:pPr>
            <a:r>
              <a:rPr lang="tr-TR" sz="3600" b="1" smtClean="0">
                <a:solidFill>
                  <a:schemeClr val="tx2"/>
                </a:solidFill>
              </a:rPr>
              <a:t>BELLEKSİZ YAŞAYABİLİR MİYİZ ?</a:t>
            </a:r>
            <a:r>
              <a:rPr lang="tr-TR" sz="3600" b="1" smtClean="0"/>
              <a:t> </a:t>
            </a:r>
          </a:p>
          <a:p>
            <a:pPr eaLnBrk="1" hangingPunct="1">
              <a:lnSpc>
                <a:spcPct val="90000"/>
              </a:lnSpc>
              <a:defRPr/>
            </a:pPr>
            <a:endParaRPr lang="tr-TR" sz="3600" b="1" smtClean="0"/>
          </a:p>
        </p:txBody>
      </p:sp>
      <p:pic>
        <p:nvPicPr>
          <p:cNvPr id="43015" name="Picture 4" descr="PE02097_"/>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0" y="2438400"/>
            <a:ext cx="4332288" cy="297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EE7474D-C72F-4818-95B9-1666E04C6D90}" type="slidenum">
              <a:rPr lang="tr-TR" altLang="tr-TR"/>
              <a:pPr eaLnBrk="1" hangingPunct="1"/>
              <a:t>3</a:t>
            </a:fld>
            <a:endParaRPr lang="tr-TR" altLang="tr-TR"/>
          </a:p>
        </p:txBody>
      </p:sp>
      <p:sp>
        <p:nvSpPr>
          <p:cNvPr id="41989" name="Rectangle 2"/>
          <p:cNvSpPr>
            <a:spLocks noChangeArrowheads="1"/>
          </p:cNvSpPr>
          <p:nvPr/>
        </p:nvSpPr>
        <p:spPr bwMode="auto">
          <a:xfrm>
            <a:off x="685800" y="7620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lang="tr-TR" altLang="tr-TR" sz="4400" b="1">
              <a:solidFill>
                <a:schemeClr val="tx2"/>
              </a:solidFill>
              <a:latin typeface="Times New Roman" panose="02020603050405020304" pitchFamily="18" charset="0"/>
            </a:endParaRPr>
          </a:p>
        </p:txBody>
      </p:sp>
      <p:sp>
        <p:nvSpPr>
          <p:cNvPr id="41990" name="Rectangle 3"/>
          <p:cNvSpPr>
            <a:spLocks noChangeArrowheads="1"/>
          </p:cNvSpPr>
          <p:nvPr/>
        </p:nvSpPr>
        <p:spPr bwMode="auto">
          <a:xfrm>
            <a:off x="304800" y="1143000"/>
            <a:ext cx="8839200" cy="541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tr-TR" altLang="tr-TR" sz="4000" b="1" dirty="0">
                <a:solidFill>
                  <a:schemeClr val="tx2"/>
                </a:solidFill>
                <a:latin typeface="Times New Roman" panose="02020603050405020304" pitchFamily="18" charset="0"/>
              </a:rPr>
              <a:t>Tıbbi Belge:</a:t>
            </a:r>
            <a:r>
              <a:rPr lang="tr-TR" altLang="tr-TR" sz="4400" b="1" dirty="0">
                <a:solidFill>
                  <a:schemeClr val="tx2"/>
                </a:solidFill>
                <a:latin typeface="Times New Roman" panose="02020603050405020304" pitchFamily="18" charset="0"/>
              </a:rPr>
              <a:t> </a:t>
            </a:r>
            <a:endParaRPr lang="tr-TR" altLang="tr-TR" sz="4400" b="1" dirty="0" smtClean="0">
              <a:solidFill>
                <a:schemeClr val="tx2"/>
              </a:solidFill>
              <a:latin typeface="Times New Roman" panose="02020603050405020304" pitchFamily="18" charset="0"/>
            </a:endParaRPr>
          </a:p>
          <a:p>
            <a:endParaRPr lang="tr-TR" altLang="tr-TR" sz="4400" b="1" dirty="0">
              <a:solidFill>
                <a:schemeClr val="tx2"/>
              </a:solidFill>
              <a:latin typeface="Times New Roman" panose="02020603050405020304" pitchFamily="18" charset="0"/>
            </a:endParaRPr>
          </a:p>
          <a:p>
            <a:r>
              <a:rPr lang="tr-TR" altLang="tr-TR" sz="3600" b="1" dirty="0" smtClean="0">
                <a:latin typeface="Times New Roman" panose="02020603050405020304" pitchFamily="18" charset="0"/>
              </a:rPr>
              <a:t>İnsan </a:t>
            </a:r>
            <a:r>
              <a:rPr lang="tr-TR" altLang="tr-TR" sz="3600" b="1" dirty="0">
                <a:latin typeface="Times New Roman" panose="02020603050405020304" pitchFamily="18" charset="0"/>
              </a:rPr>
              <a:t>sağlığı ile ilgili  olarak yapılan çalışmalardan elde edilen bilgileri düzenli bir biçimde kapsamına alan belge</a:t>
            </a:r>
          </a:p>
          <a:p>
            <a:endParaRPr lang="tr-TR" altLang="tr-TR" sz="4000" b="1" dirty="0" smtClean="0">
              <a:solidFill>
                <a:schemeClr val="tx2"/>
              </a:solidFill>
              <a:latin typeface="Times New Roman" panose="02020603050405020304" pitchFamily="18" charset="0"/>
            </a:endParaRPr>
          </a:p>
          <a:p>
            <a:r>
              <a:rPr lang="tr-TR" altLang="tr-TR" sz="4000" b="1" dirty="0" smtClean="0">
                <a:solidFill>
                  <a:schemeClr val="tx2"/>
                </a:solidFill>
                <a:latin typeface="Times New Roman" panose="02020603050405020304" pitchFamily="18" charset="0"/>
              </a:rPr>
              <a:t>Sağlık </a:t>
            </a:r>
            <a:r>
              <a:rPr lang="tr-TR" altLang="tr-TR" sz="4000" b="1" dirty="0">
                <a:solidFill>
                  <a:schemeClr val="tx2"/>
                </a:solidFill>
                <a:latin typeface="Times New Roman" panose="02020603050405020304" pitchFamily="18" charset="0"/>
              </a:rPr>
              <a:t>Belgesi</a:t>
            </a:r>
            <a:r>
              <a:rPr lang="tr-TR" altLang="tr-TR" sz="3600" b="1" dirty="0">
                <a:latin typeface="Times New Roman" panose="02020603050405020304" pitchFamily="18" charset="0"/>
              </a:rPr>
              <a:t> </a:t>
            </a:r>
          </a:p>
          <a:p>
            <a:pPr algn="ctr"/>
            <a:endParaRPr lang="tr-TR" altLang="tr-TR" sz="3600" b="1" dirty="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3600" b="1" dirty="0">
                <a:solidFill>
                  <a:schemeClr val="tx2"/>
                </a:solidFill>
                <a:latin typeface="Times New Roman" panose="02020603050405020304" pitchFamily="18" charset="0"/>
              </a:rPr>
              <a:t>Tıbbi Dokümantasyon</a:t>
            </a:r>
            <a:r>
              <a:rPr lang="tr-TR" altLang="tr-TR" sz="3600" b="1" dirty="0" smtClean="0">
                <a:solidFill>
                  <a:schemeClr val="tx2"/>
                </a:solidFill>
                <a:latin typeface="Times New Roman" panose="02020603050405020304" pitchFamily="18" charset="0"/>
              </a:rPr>
              <a:t>:</a:t>
            </a:r>
          </a:p>
          <a:p>
            <a:endParaRPr lang="tr-TR" altLang="tr-TR" sz="3600" b="1" dirty="0">
              <a:solidFill>
                <a:schemeClr val="tx2"/>
              </a:solidFill>
              <a:latin typeface="Times New Roman" panose="02020603050405020304" pitchFamily="18" charset="0"/>
            </a:endParaRPr>
          </a:p>
          <a:p>
            <a:r>
              <a:rPr lang="tr-TR" altLang="tr-TR" b="1" dirty="0" smtClean="0">
                <a:latin typeface="Times New Roman" panose="02020603050405020304" pitchFamily="18" charset="0"/>
              </a:rPr>
              <a:t>Tıbbi </a:t>
            </a:r>
            <a:r>
              <a:rPr lang="tr-TR" altLang="tr-TR" b="1" dirty="0">
                <a:latin typeface="Times New Roman" panose="02020603050405020304" pitchFamily="18" charset="0"/>
              </a:rPr>
              <a:t>dokümanların bilimsel kurallara uygun olarak toplanması, düzenlenmesi, saklanması ve gereği halinde  hizmete sunulması ile ilgili işlemler  </a:t>
            </a:r>
          </a:p>
        </p:txBody>
      </p:sp>
      <p:sp>
        <p:nvSpPr>
          <p:cNvPr id="6" name="Slayt Numarası Yer Tutucusu 5"/>
          <p:cNvSpPr>
            <a:spLocks noGrp="1"/>
          </p:cNvSpPr>
          <p:nvPr>
            <p:ph type="sldNum" sz="quarter" idx="12"/>
          </p:nvPr>
        </p:nvSpPr>
        <p:spPr/>
        <p:txBody>
          <a:bodyPr/>
          <a:lstStyle/>
          <a:p>
            <a:fld id="{411332E5-82A0-41F2-A00A-225FB4F2AE39}" type="slidenum">
              <a:rPr lang="tr-TR" altLang="tr-TR" smtClean="0"/>
              <a:pPr/>
              <a:t>4</a:t>
            </a:fld>
            <a:endParaRPr lang="tr-TR" altLang="tr-TR"/>
          </a:p>
        </p:txBody>
      </p:sp>
    </p:spTree>
    <p:extLst>
      <p:ext uri="{BB962C8B-B14F-4D97-AF65-F5344CB8AC3E}">
        <p14:creationId xmlns:p14="http://schemas.microsoft.com/office/powerpoint/2010/main" xmlns="" val="915898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161385A-C565-4715-BF38-81FB9BE886CA}" type="slidenum">
              <a:rPr lang="tr-TR" altLang="tr-TR"/>
              <a:pPr eaLnBrk="1" hangingPunct="1"/>
              <a:t>5</a:t>
            </a:fld>
            <a:endParaRPr lang="tr-TR" altLang="tr-TR"/>
          </a:p>
        </p:txBody>
      </p:sp>
      <p:sp>
        <p:nvSpPr>
          <p:cNvPr id="44037" name="Rectangle 2"/>
          <p:cNvSpPr>
            <a:spLocks noChangeArrowheads="1"/>
          </p:cNvSpPr>
          <p:nvPr/>
        </p:nvSpPr>
        <p:spPr bwMode="auto">
          <a:xfrm>
            <a:off x="685800" y="7620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tr-TR" altLang="tr-TR"/>
          </a:p>
        </p:txBody>
      </p:sp>
      <p:sp>
        <p:nvSpPr>
          <p:cNvPr id="44038" name="Rectangle 3"/>
          <p:cNvSpPr>
            <a:spLocks noChangeArrowheads="1"/>
          </p:cNvSpPr>
          <p:nvPr/>
        </p:nvSpPr>
        <p:spPr bwMode="auto">
          <a:xfrm>
            <a:off x="1676400" y="1524000"/>
            <a:ext cx="6781800" cy="480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20000"/>
              </a:spcBef>
            </a:pPr>
            <a:r>
              <a:rPr lang="tr-TR" altLang="tr-TR" sz="5400" b="1">
                <a:latin typeface="Times New Roman" panose="02020603050405020304" pitchFamily="18" charset="0"/>
              </a:rPr>
              <a:t>Tıbbi Belgeler Sağlık Kurumlarının  Belleğidir</a:t>
            </a:r>
          </a:p>
        </p:txBody>
      </p:sp>
      <p:pic>
        <p:nvPicPr>
          <p:cNvPr id="44039" name="Picture 4" descr="BS00554_"/>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8600" y="3200400"/>
            <a:ext cx="3200400" cy="2859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4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CA36455-1932-49BA-B7CF-47EA92701CC9}" type="slidenum">
              <a:rPr lang="tr-TR" altLang="tr-TR"/>
              <a:pPr eaLnBrk="1" hangingPunct="1"/>
              <a:t>6</a:t>
            </a:fld>
            <a:endParaRPr lang="tr-TR" altLang="tr-TR"/>
          </a:p>
        </p:txBody>
      </p:sp>
      <p:sp>
        <p:nvSpPr>
          <p:cNvPr id="183298" name="Rectangle 2"/>
          <p:cNvSpPr>
            <a:spLocks noGrp="1" noChangeArrowheads="1"/>
          </p:cNvSpPr>
          <p:nvPr>
            <p:ph type="title"/>
          </p:nvPr>
        </p:nvSpPr>
        <p:spPr>
          <a:xfrm>
            <a:off x="685800" y="609600"/>
            <a:ext cx="8153400" cy="1143000"/>
          </a:xfrm>
          <a:solidFill>
            <a:srgbClr val="FF6600"/>
          </a:solidFill>
        </p:spPr>
        <p:txBody>
          <a:bodyPr/>
          <a:lstStyle/>
          <a:p>
            <a:pPr eaLnBrk="1" hangingPunct="1">
              <a:defRPr/>
            </a:pPr>
            <a:r>
              <a:rPr lang="tr-TR" sz="4000" b="1" smtClean="0"/>
              <a:t>BİLGİ SİSTEMİ </a:t>
            </a:r>
            <a:br>
              <a:rPr lang="tr-TR" sz="4000" b="1" smtClean="0"/>
            </a:br>
            <a:r>
              <a:rPr lang="tr-TR" sz="4000" b="1" smtClean="0"/>
              <a:t>KISIR DÖNGÜSÜ</a:t>
            </a:r>
          </a:p>
        </p:txBody>
      </p:sp>
      <p:sp>
        <p:nvSpPr>
          <p:cNvPr id="45062" name="Rectangle 3"/>
          <p:cNvSpPr>
            <a:spLocks noChangeArrowheads="1"/>
          </p:cNvSpPr>
          <p:nvPr/>
        </p:nvSpPr>
        <p:spPr bwMode="auto">
          <a:xfrm>
            <a:off x="2555875" y="2276475"/>
            <a:ext cx="4876800" cy="9906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Bilgi toplayanlar </a:t>
            </a:r>
            <a:r>
              <a:rPr lang="tr-TR" altLang="tr-TR" sz="2400" u="sng">
                <a:latin typeface="Times New Roman" panose="02020603050405020304" pitchFamily="18" charset="0"/>
              </a:rPr>
              <a:t>denetlenmediği</a:t>
            </a:r>
            <a:r>
              <a:rPr lang="tr-TR" altLang="tr-TR" sz="2400">
                <a:latin typeface="Times New Roman" panose="02020603050405020304" pitchFamily="18" charset="0"/>
              </a:rPr>
              <a:t> için </a:t>
            </a:r>
          </a:p>
          <a:p>
            <a:pPr algn="ctr" eaLnBrk="1" hangingPunct="1"/>
            <a:r>
              <a:rPr lang="tr-TR" altLang="tr-TR" sz="2400">
                <a:latin typeface="Times New Roman" panose="02020603050405020304" pitchFamily="18" charset="0"/>
              </a:rPr>
              <a:t>bilgiler </a:t>
            </a:r>
            <a:r>
              <a:rPr lang="tr-TR" altLang="tr-TR" sz="2400" u="sng">
                <a:latin typeface="Times New Roman" panose="02020603050405020304" pitchFamily="18" charset="0"/>
              </a:rPr>
              <a:t>güvenilir </a:t>
            </a:r>
            <a:r>
              <a:rPr lang="tr-TR" altLang="tr-TR" sz="2400">
                <a:latin typeface="Times New Roman" panose="02020603050405020304" pitchFamily="18" charset="0"/>
              </a:rPr>
              <a:t>değil </a:t>
            </a:r>
          </a:p>
        </p:txBody>
      </p:sp>
      <p:sp>
        <p:nvSpPr>
          <p:cNvPr id="45063" name="Rectangle 4"/>
          <p:cNvSpPr>
            <a:spLocks noChangeArrowheads="1"/>
          </p:cNvSpPr>
          <p:nvPr/>
        </p:nvSpPr>
        <p:spPr bwMode="auto">
          <a:xfrm>
            <a:off x="2514600" y="5334000"/>
            <a:ext cx="5029200" cy="11430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Toplanan bilgiler </a:t>
            </a:r>
            <a:r>
              <a:rPr lang="tr-TR" altLang="tr-TR" sz="2400" u="sng">
                <a:latin typeface="Times New Roman" panose="02020603050405020304" pitchFamily="18" charset="0"/>
              </a:rPr>
              <a:t>kullanılmadığından </a:t>
            </a:r>
          </a:p>
          <a:p>
            <a:pPr algn="ctr" eaLnBrk="1" hangingPunct="1"/>
            <a:r>
              <a:rPr lang="tr-TR" altLang="tr-TR" sz="2400">
                <a:latin typeface="Times New Roman" panose="02020603050405020304" pitchFamily="18" charset="0"/>
              </a:rPr>
              <a:t>bilgi toplama </a:t>
            </a:r>
            <a:r>
              <a:rPr lang="tr-TR" altLang="tr-TR" sz="2400" u="sng">
                <a:latin typeface="Times New Roman" panose="02020603050405020304" pitchFamily="18" charset="0"/>
              </a:rPr>
              <a:t>önemsenmiyor</a:t>
            </a:r>
          </a:p>
        </p:txBody>
      </p:sp>
      <p:sp>
        <p:nvSpPr>
          <p:cNvPr id="45064" name="Rectangle 5"/>
          <p:cNvSpPr>
            <a:spLocks noChangeArrowheads="1"/>
          </p:cNvSpPr>
          <p:nvPr/>
        </p:nvSpPr>
        <p:spPr bwMode="auto">
          <a:xfrm>
            <a:off x="0" y="3886200"/>
            <a:ext cx="4343400" cy="1066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Bilgi toplama </a:t>
            </a:r>
            <a:r>
              <a:rPr lang="tr-TR" altLang="tr-TR" sz="2400" u="sng">
                <a:latin typeface="Times New Roman" panose="02020603050405020304" pitchFamily="18" charset="0"/>
              </a:rPr>
              <a:t>önemsenmediğinden </a:t>
            </a:r>
          </a:p>
          <a:p>
            <a:pPr algn="ctr" eaLnBrk="1" hangingPunct="1"/>
            <a:r>
              <a:rPr lang="tr-TR" altLang="tr-TR" sz="2400">
                <a:latin typeface="Times New Roman" panose="02020603050405020304" pitchFamily="18" charset="0"/>
              </a:rPr>
              <a:t>bilgi toplayanlar </a:t>
            </a:r>
            <a:r>
              <a:rPr lang="tr-TR" altLang="tr-TR" sz="2400" u="sng">
                <a:latin typeface="Times New Roman" panose="02020603050405020304" pitchFamily="18" charset="0"/>
              </a:rPr>
              <a:t>denetlenmiyor </a:t>
            </a:r>
          </a:p>
        </p:txBody>
      </p:sp>
      <p:sp>
        <p:nvSpPr>
          <p:cNvPr id="45065" name="Rectangle 6"/>
          <p:cNvSpPr>
            <a:spLocks noChangeArrowheads="1"/>
          </p:cNvSpPr>
          <p:nvPr/>
        </p:nvSpPr>
        <p:spPr bwMode="auto">
          <a:xfrm>
            <a:off x="5029200" y="3886200"/>
            <a:ext cx="4114800" cy="1066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400">
                <a:latin typeface="Times New Roman" panose="02020603050405020304" pitchFamily="18" charset="0"/>
              </a:rPr>
              <a:t>Bilgiler </a:t>
            </a:r>
            <a:r>
              <a:rPr lang="tr-TR" altLang="tr-TR" sz="2400" u="sng">
                <a:latin typeface="Times New Roman" panose="02020603050405020304" pitchFamily="18" charset="0"/>
              </a:rPr>
              <a:t>güvenilir </a:t>
            </a:r>
            <a:r>
              <a:rPr lang="tr-TR" altLang="tr-TR" sz="2400">
                <a:latin typeface="Times New Roman" panose="02020603050405020304" pitchFamily="18" charset="0"/>
              </a:rPr>
              <a:t>olmadığından </a:t>
            </a:r>
          </a:p>
          <a:p>
            <a:pPr algn="ctr" eaLnBrk="1" hangingPunct="1"/>
            <a:r>
              <a:rPr lang="tr-TR" altLang="tr-TR" sz="2400">
                <a:latin typeface="Times New Roman" panose="02020603050405020304" pitchFamily="18" charset="0"/>
              </a:rPr>
              <a:t>toplanan bilgi </a:t>
            </a:r>
            <a:r>
              <a:rPr lang="tr-TR" altLang="tr-TR" sz="2400" u="sng">
                <a:latin typeface="Times New Roman" panose="02020603050405020304" pitchFamily="18" charset="0"/>
              </a:rPr>
              <a:t>kullanılmıyor</a:t>
            </a:r>
          </a:p>
        </p:txBody>
      </p:sp>
      <p:sp>
        <p:nvSpPr>
          <p:cNvPr id="45066" name="Line 7"/>
          <p:cNvSpPr>
            <a:spLocks noChangeShapeType="1"/>
          </p:cNvSpPr>
          <p:nvPr/>
        </p:nvSpPr>
        <p:spPr bwMode="auto">
          <a:xfrm flipV="1">
            <a:off x="1295400" y="2819400"/>
            <a:ext cx="121920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45067" name="Line 8"/>
          <p:cNvSpPr>
            <a:spLocks noChangeShapeType="1"/>
          </p:cNvSpPr>
          <p:nvPr/>
        </p:nvSpPr>
        <p:spPr bwMode="auto">
          <a:xfrm flipH="1" flipV="1">
            <a:off x="1295400" y="4953000"/>
            <a:ext cx="1219200" cy="10668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45068" name="Line 9"/>
          <p:cNvSpPr>
            <a:spLocks noChangeShapeType="1"/>
          </p:cNvSpPr>
          <p:nvPr/>
        </p:nvSpPr>
        <p:spPr bwMode="auto">
          <a:xfrm>
            <a:off x="7391400" y="2590800"/>
            <a:ext cx="1066800" cy="1295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sp>
        <p:nvSpPr>
          <p:cNvPr id="45069" name="Line 10"/>
          <p:cNvSpPr>
            <a:spLocks noChangeShapeType="1"/>
          </p:cNvSpPr>
          <p:nvPr/>
        </p:nvSpPr>
        <p:spPr bwMode="auto">
          <a:xfrm flipH="1">
            <a:off x="7543800" y="5029200"/>
            <a:ext cx="9906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tr-TR"/>
          </a:p>
        </p:txBody>
      </p:sp>
      <p:pic>
        <p:nvPicPr>
          <p:cNvPr id="45070" name="Picture 11" descr="j028603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3850" y="5589588"/>
            <a:ext cx="1223963" cy="10795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B5C640F-433E-4434-ABCB-41B6FF661FA9}" type="slidenum">
              <a:rPr lang="tr-TR" altLang="tr-TR"/>
              <a:pPr eaLnBrk="1" hangingPunct="1"/>
              <a:t>7</a:t>
            </a:fld>
            <a:endParaRPr lang="tr-TR" altLang="tr-TR"/>
          </a:p>
        </p:txBody>
      </p:sp>
      <p:sp>
        <p:nvSpPr>
          <p:cNvPr id="37890" name="Rectangle 2"/>
          <p:cNvSpPr>
            <a:spLocks noGrp="1" noChangeArrowheads="1"/>
          </p:cNvSpPr>
          <p:nvPr>
            <p:ph type="title"/>
          </p:nvPr>
        </p:nvSpPr>
        <p:spPr/>
        <p:txBody>
          <a:bodyPr/>
          <a:lstStyle/>
          <a:p>
            <a:pPr eaLnBrk="1" hangingPunct="1">
              <a:defRPr/>
            </a:pPr>
            <a:r>
              <a:rPr lang="tr-TR" b="1" smtClean="0"/>
              <a:t>Tıbbi Belgelerin Önemi</a:t>
            </a:r>
          </a:p>
        </p:txBody>
      </p:sp>
      <p:sp>
        <p:nvSpPr>
          <p:cNvPr id="37891" name="Rectangle 3"/>
          <p:cNvSpPr>
            <a:spLocks noGrp="1" noChangeArrowheads="1"/>
          </p:cNvSpPr>
          <p:nvPr>
            <p:ph type="body" idx="1"/>
          </p:nvPr>
        </p:nvSpPr>
        <p:spPr>
          <a:xfrm>
            <a:off x="304800" y="1828800"/>
            <a:ext cx="8839200" cy="5029200"/>
          </a:xfrm>
        </p:spPr>
        <p:txBody>
          <a:bodyPr/>
          <a:lstStyle/>
          <a:p>
            <a:pPr eaLnBrk="1" hangingPunct="1">
              <a:buSzPct val="70000"/>
              <a:buFont typeface="Wingdings" panose="05000000000000000000" pitchFamily="2" charset="2"/>
              <a:buChar char="ü"/>
              <a:defRPr/>
            </a:pPr>
            <a:r>
              <a:rPr lang="tr-TR" smtClean="0"/>
              <a:t>H</a:t>
            </a:r>
            <a:r>
              <a:rPr lang="tr-TR" smtClean="0">
                <a:cs typeface="Times New Roman" pitchFamily="18" charset="0"/>
              </a:rPr>
              <a:t>asta yönünden</a:t>
            </a:r>
            <a:endParaRPr lang="tr-TR" smtClean="0"/>
          </a:p>
          <a:p>
            <a:pPr eaLnBrk="1" hangingPunct="1">
              <a:buSzPct val="70000"/>
              <a:buFont typeface="Wingdings" panose="05000000000000000000" pitchFamily="2" charset="2"/>
              <a:buChar char="ü"/>
              <a:defRPr/>
            </a:pPr>
            <a:r>
              <a:rPr lang="tr-TR" smtClean="0"/>
              <a:t>S</a:t>
            </a:r>
            <a:r>
              <a:rPr lang="tr-TR" smtClean="0">
                <a:cs typeface="Times New Roman" pitchFamily="18" charset="0"/>
              </a:rPr>
              <a:t>ağlık kuruluşları </a:t>
            </a:r>
            <a:r>
              <a:rPr lang="tr-TR" smtClean="0"/>
              <a:t>yönünden</a:t>
            </a:r>
          </a:p>
          <a:p>
            <a:pPr eaLnBrk="1" hangingPunct="1">
              <a:buSzPct val="70000"/>
              <a:buFont typeface="Wingdings" panose="05000000000000000000" pitchFamily="2" charset="2"/>
              <a:buChar char="ü"/>
              <a:defRPr/>
            </a:pPr>
            <a:r>
              <a:rPr lang="tr-TR" smtClean="0"/>
              <a:t>A</a:t>
            </a:r>
            <a:r>
              <a:rPr lang="tr-TR" smtClean="0">
                <a:cs typeface="Times New Roman" pitchFamily="18" charset="0"/>
              </a:rPr>
              <a:t>raştırma ve eğitim </a:t>
            </a:r>
            <a:r>
              <a:rPr lang="tr-TR" smtClean="0"/>
              <a:t>yönünden</a:t>
            </a:r>
          </a:p>
          <a:p>
            <a:pPr eaLnBrk="1" hangingPunct="1">
              <a:buSzPct val="70000"/>
              <a:buFont typeface="Wingdings" panose="05000000000000000000" pitchFamily="2" charset="2"/>
              <a:buChar char="ü"/>
              <a:defRPr/>
            </a:pPr>
            <a:r>
              <a:rPr lang="tr-TR" smtClean="0"/>
              <a:t>A</a:t>
            </a:r>
            <a:r>
              <a:rPr lang="tr-TR" smtClean="0">
                <a:cs typeface="Times New Roman" pitchFamily="18" charset="0"/>
              </a:rPr>
              <a:t>dl</a:t>
            </a:r>
            <a:r>
              <a:rPr lang="tr-TR" smtClean="0"/>
              <a:t>i</a:t>
            </a:r>
            <a:r>
              <a:rPr lang="tr-TR" smtClean="0">
                <a:cs typeface="Times New Roman" pitchFamily="18" charset="0"/>
              </a:rPr>
              <a:t> tıp </a:t>
            </a:r>
            <a:r>
              <a:rPr lang="tr-TR" smtClean="0"/>
              <a:t>yönünden</a:t>
            </a:r>
          </a:p>
          <a:p>
            <a:pPr eaLnBrk="1" hangingPunct="1">
              <a:buSzPct val="70000"/>
              <a:buFont typeface="Wingdings" panose="05000000000000000000" pitchFamily="2" charset="2"/>
              <a:buChar char="ü"/>
              <a:defRPr/>
            </a:pPr>
            <a:r>
              <a:rPr lang="tr-TR" smtClean="0"/>
              <a:t>H</a:t>
            </a:r>
            <a:r>
              <a:rPr lang="tr-TR" smtClean="0">
                <a:cs typeface="Times New Roman" pitchFamily="18" charset="0"/>
              </a:rPr>
              <a:t>alk sağlığı yönünden</a:t>
            </a:r>
            <a:endParaRPr lang="tr-TR" smtClean="0"/>
          </a:p>
          <a:p>
            <a:pPr eaLnBrk="1" hangingPunct="1">
              <a:buSzPct val="70000"/>
              <a:buFont typeface="Wingdings" panose="05000000000000000000" pitchFamily="2" charset="2"/>
              <a:buChar char="ü"/>
              <a:defRPr/>
            </a:pPr>
            <a:r>
              <a:rPr lang="tr-TR" smtClean="0"/>
              <a:t>H</a:t>
            </a:r>
            <a:r>
              <a:rPr lang="tr-TR" smtClean="0">
                <a:cs typeface="Times New Roman" pitchFamily="18" charset="0"/>
              </a:rPr>
              <a:t>ekim </a:t>
            </a:r>
            <a:r>
              <a:rPr lang="tr-TR" smtClean="0"/>
              <a:t>yönünden </a:t>
            </a:r>
          </a:p>
          <a:p>
            <a:pPr eaLnBrk="1" hangingPunct="1">
              <a:buSzPct val="70000"/>
              <a:buFont typeface="Wingdings" panose="05000000000000000000" pitchFamily="2" charset="2"/>
              <a:buChar char="ü"/>
              <a:defRPr/>
            </a:pPr>
            <a:r>
              <a:rPr lang="tr-TR" smtClean="0"/>
              <a:t>Sağlık hizmetlerinin denetimi ve </a:t>
            </a:r>
            <a:r>
              <a:rPr lang="tr-TR" smtClean="0">
                <a:cs typeface="Times New Roman" pitchFamily="18" charset="0"/>
              </a:rPr>
              <a:t>değerlendirilmesi yönünden </a:t>
            </a:r>
            <a:endParaRPr lang="tr-TR" smtClean="0"/>
          </a:p>
          <a:p>
            <a:pPr eaLnBrk="1" hangingPunct="1">
              <a:defRPr/>
            </a:pPr>
            <a:endParaRPr lang="tr-TR"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13BE62C-15B6-428B-866E-FF4C4EDB7D37}" type="slidenum">
              <a:rPr lang="tr-TR" altLang="tr-TR"/>
              <a:pPr eaLnBrk="1" hangingPunct="1"/>
              <a:t>8</a:t>
            </a:fld>
            <a:endParaRPr lang="tr-TR" altLang="tr-TR"/>
          </a:p>
        </p:txBody>
      </p:sp>
      <p:sp>
        <p:nvSpPr>
          <p:cNvPr id="47109" name="Rectangle 2"/>
          <p:cNvSpPr>
            <a:spLocks noChangeArrowheads="1"/>
          </p:cNvSpPr>
          <p:nvPr/>
        </p:nvSpPr>
        <p:spPr bwMode="auto">
          <a:xfrm>
            <a:off x="685800" y="10668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4400" b="1">
                <a:solidFill>
                  <a:schemeClr val="tx2"/>
                </a:solidFill>
                <a:latin typeface="Times New Roman" panose="02020603050405020304" pitchFamily="18" charset="0"/>
              </a:rPr>
              <a:t>Sağlık Kurumunda Tıbbi Belgeleme Süreci</a:t>
            </a:r>
          </a:p>
        </p:txBody>
      </p:sp>
      <p:sp>
        <p:nvSpPr>
          <p:cNvPr id="47110" name="Rectangle 3"/>
          <p:cNvSpPr>
            <a:spLocks noChangeArrowheads="1"/>
          </p:cNvSpPr>
          <p:nvPr/>
        </p:nvSpPr>
        <p:spPr bwMode="auto">
          <a:xfrm>
            <a:off x="685800" y="2667000"/>
            <a:ext cx="7772400" cy="3810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20000"/>
              </a:spcBef>
              <a:buClr>
                <a:schemeClr val="tx2"/>
              </a:buClr>
              <a:buFontTx/>
              <a:buChar char="•"/>
            </a:pPr>
            <a:r>
              <a:rPr lang="tr-TR" altLang="tr-TR" sz="3200" b="1">
                <a:latin typeface="Times New Roman" panose="02020603050405020304" pitchFamily="18" charset="0"/>
              </a:rPr>
              <a:t>Giriş işlemleri</a:t>
            </a:r>
          </a:p>
          <a:p>
            <a:pPr>
              <a:spcBef>
                <a:spcPct val="20000"/>
              </a:spcBef>
              <a:buClr>
                <a:schemeClr val="tx2"/>
              </a:buClr>
              <a:buFontTx/>
              <a:buChar char="•"/>
            </a:pPr>
            <a:r>
              <a:rPr lang="tr-TR" altLang="tr-TR" sz="3200" b="1">
                <a:latin typeface="Times New Roman" panose="02020603050405020304" pitchFamily="18" charset="0"/>
              </a:rPr>
              <a:t>Taburcu işlemleri</a:t>
            </a:r>
          </a:p>
          <a:p>
            <a:pPr>
              <a:spcBef>
                <a:spcPct val="20000"/>
              </a:spcBef>
              <a:buClr>
                <a:schemeClr val="tx2"/>
              </a:buClr>
              <a:buFontTx/>
              <a:buChar char="•"/>
            </a:pPr>
            <a:r>
              <a:rPr lang="tr-TR" altLang="tr-TR" sz="3200" b="1">
                <a:latin typeface="Times New Roman" panose="02020603050405020304" pitchFamily="18" charset="0"/>
              </a:rPr>
              <a:t>Belgelerin düzenlenmesi işlemleri</a:t>
            </a:r>
          </a:p>
          <a:p>
            <a:pPr>
              <a:spcBef>
                <a:spcPct val="20000"/>
              </a:spcBef>
              <a:buClr>
                <a:schemeClr val="tx2"/>
              </a:buClr>
              <a:buFontTx/>
              <a:buChar char="•"/>
            </a:pPr>
            <a:r>
              <a:rPr lang="tr-TR" altLang="tr-TR" sz="3200" b="1">
                <a:latin typeface="Times New Roman" panose="02020603050405020304" pitchFamily="18" charset="0"/>
              </a:rPr>
              <a:t>Belgelerin saklaması işlemleri</a:t>
            </a:r>
          </a:p>
          <a:p>
            <a:pPr>
              <a:spcBef>
                <a:spcPct val="20000"/>
              </a:spcBef>
              <a:buClr>
                <a:schemeClr val="tx2"/>
              </a:buClr>
              <a:buFontTx/>
              <a:buChar char="•"/>
            </a:pPr>
            <a:endParaRPr lang="tr-TR" altLang="tr-TR" sz="3200" b="1">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9BF0B72-6614-4FF8-BD73-39FD2238BDB6}" type="slidenum">
              <a:rPr lang="tr-TR" altLang="tr-TR"/>
              <a:pPr eaLnBrk="1" hangingPunct="1"/>
              <a:t>9</a:t>
            </a:fld>
            <a:endParaRPr lang="tr-TR" altLang="tr-TR"/>
          </a:p>
        </p:txBody>
      </p:sp>
      <p:sp>
        <p:nvSpPr>
          <p:cNvPr id="48133" name="Rectangle 2"/>
          <p:cNvSpPr>
            <a:spLocks noChangeArrowheads="1"/>
          </p:cNvSpPr>
          <p:nvPr/>
        </p:nvSpPr>
        <p:spPr bwMode="auto">
          <a:xfrm>
            <a:off x="685800" y="7620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tr-TR" altLang="tr-TR" sz="4400" b="1">
                <a:solidFill>
                  <a:schemeClr val="tx2"/>
                </a:solidFill>
                <a:latin typeface="Times New Roman" panose="02020603050405020304" pitchFamily="18" charset="0"/>
              </a:rPr>
              <a:t>Hasta Dosyaları Arşivi</a:t>
            </a:r>
          </a:p>
        </p:txBody>
      </p:sp>
      <p:sp>
        <p:nvSpPr>
          <p:cNvPr id="48134" name="Rectangle 3"/>
          <p:cNvSpPr>
            <a:spLocks noChangeArrowheads="1"/>
          </p:cNvSpPr>
          <p:nvPr/>
        </p:nvSpPr>
        <p:spPr bwMode="auto">
          <a:xfrm>
            <a:off x="457200" y="2057400"/>
            <a:ext cx="8229600" cy="411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spcBef>
                <a:spcPct val="20000"/>
              </a:spcBef>
            </a:pPr>
            <a:r>
              <a:rPr lang="tr-TR" altLang="tr-TR" sz="3200" b="1">
                <a:latin typeface="Times New Roman" panose="02020603050405020304" pitchFamily="18" charset="0"/>
              </a:rPr>
              <a:t>   Sağlık kurumlarına başvuran hasta ve yaralıların, sağlık kurumlarında kaldıkları süre içerisinde teşhis ve tedavileriyle ilgili yapılan çalışmalardan elde edilen hasta dosyalarının bilimsel kural ve standartlara uygun olarak toplandığı, düzenlendiği, ve hizmete sunulduğu birim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lgacık">
  <a:themeElements>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Dalgacık">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lgacık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Dalgacık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Dalgacık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Dalgacık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Dalgacık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Dalgacık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Dalgacık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Dalgacık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Dalgacık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Ripple</Template>
  <TotalTime>1254</TotalTime>
  <Words>387</Words>
  <Application>Microsoft Office PowerPoint</Application>
  <PresentationFormat>Ekran Gösterisi (4:3)</PresentationFormat>
  <Paragraphs>94</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Dalgacık</vt:lpstr>
      <vt:lpstr> SAĞLIK ENFORMASYON YÖNETİMİ 1 DERSİ  4. DERS : TIBBİ KAYITLAR  </vt:lpstr>
      <vt:lpstr>İNSAN BELLEĞİ NE İŞE YARAR</vt:lpstr>
      <vt:lpstr>Slayt 3</vt:lpstr>
      <vt:lpstr>Slayt 4</vt:lpstr>
      <vt:lpstr>Slayt 5</vt:lpstr>
      <vt:lpstr>BİLGİ SİSTEMİ  KISIR DÖNGÜSÜ</vt:lpstr>
      <vt:lpstr>Tıbbi Belgelerin Önemi</vt:lpstr>
      <vt:lpstr>Slayt 8</vt:lpstr>
      <vt:lpstr>Slayt 9</vt:lpstr>
      <vt:lpstr>Tıbbi Belgelerin Kullanımı</vt:lpstr>
      <vt:lpstr>Tıbbi Belgelerin Taşıması Gerekli Özellikler</vt:lpstr>
      <vt:lpstr>Tıbbi Dokümantasyon Sisteminin Taşıması Gereken Özellikler  1</vt:lpstr>
      <vt:lpstr>Tıbbi Dokümantasyon Sisteminin Taşıması Gereken Özellikler  2</vt:lpstr>
      <vt:lpstr>Hastane Yönetiminin Tıbbi Dokümantasyonla İlgili Sorumluluğu</vt:lpstr>
      <vt:lpstr>YARARLANILABİLECEK WEB ADRESLERİ: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 SİSTEMİ  KISIR DÖNGÜSÜ</dc:title>
  <dc:creator>ezel</dc:creator>
  <cp:lastModifiedBy>deniz</cp:lastModifiedBy>
  <cp:revision>137</cp:revision>
  <dcterms:created xsi:type="dcterms:W3CDTF">2005-02-09T22:20:40Z</dcterms:created>
  <dcterms:modified xsi:type="dcterms:W3CDTF">2017-11-09T06:57:12Z</dcterms:modified>
</cp:coreProperties>
</file>