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5"/>
  </p:notesMasterIdLst>
  <p:sldIdLst>
    <p:sldId id="256" r:id="rId2"/>
    <p:sldId id="265" r:id="rId3"/>
    <p:sldId id="266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63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21.11.2018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21.11.2018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21.11.2018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21.11.2018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21.11.2018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21.11.2018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21.11.2018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ELE322 </a:t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98B24A6-8987-4992-AE4F-4AE89C6EACBF}"/>
              </a:ext>
            </a:extLst>
          </p:cNvPr>
          <p:cNvSpPr/>
          <p:nvPr/>
        </p:nvSpPr>
        <p:spPr>
          <a:xfrm>
            <a:off x="736076" y="2049392"/>
            <a:ext cx="93134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/>
              <a:t>B</a:t>
            </a:r>
            <a:r>
              <a:rPr lang="en-US" sz="2400" dirty="0" err="1"/>
              <a:t>oth</a:t>
            </a:r>
            <a:r>
              <a:rPr lang="en-US" sz="2400" dirty="0"/>
              <a:t> FM and PM have both time-varying phase and</a:t>
            </a:r>
            <a:r>
              <a:rPr lang="tr-TR" sz="2400" dirty="0"/>
              <a:t> </a:t>
            </a:r>
            <a:r>
              <a:rPr lang="tr-TR" sz="2400" dirty="0" err="1"/>
              <a:t>frequency</a:t>
            </a:r>
            <a:endParaRPr lang="tr-T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o 7">
                <a:extLst>
                  <a:ext uri="{FF2B5EF4-FFF2-40B4-BE49-F238E27FC236}">
                    <a16:creationId xmlns:a16="http://schemas.microsoft.com/office/drawing/2014/main" id="{36AB2A4D-9C75-483F-8014-CB85C6F22F9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95941511"/>
                  </p:ext>
                </p:extLst>
              </p:nvPr>
            </p:nvGraphicFramePr>
            <p:xfrm>
              <a:off x="1921521" y="3145341"/>
              <a:ext cx="8128000" cy="1385888"/>
            </p:xfrm>
            <a:graphic>
              <a:graphicData uri="http://schemas.openxmlformats.org/drawingml/2006/table">
                <a:tbl>
                  <a:tblPr firstRow="1" bandRow="1">
                    <a:tableStyleId>{F2DE63D5-997A-4646-A377-4702673A728D}</a:tableStyleId>
                  </a:tblPr>
                  <a:tblGrid>
                    <a:gridCol w="4064000">
                      <a:extLst>
                        <a:ext uri="{9D8B030D-6E8A-4147-A177-3AD203B41FA5}">
                          <a16:colId xmlns:a16="http://schemas.microsoft.com/office/drawing/2014/main" val="509280919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227544786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>
                              <a:solidFill>
                                <a:sysClr val="windowText" lastClr="000000"/>
                              </a:solidFill>
                            </a:rPr>
                            <a:t>Instantaneous </a:t>
                          </a:r>
                          <a:r>
                            <a:rPr lang="tr-TR" dirty="0" err="1">
                              <a:solidFill>
                                <a:sysClr val="windowText" lastClr="000000"/>
                              </a:solidFill>
                            </a:rPr>
                            <a:t>phase</a:t>
                          </a:r>
                          <a:r>
                            <a:rPr lang="tr-TR" dirty="0">
                              <a:solidFill>
                                <a:sysClr val="windowText" lastClr="0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tr-TR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∅</m:t>
                              </m:r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tr-TR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tr-TR" dirty="0">
                              <a:solidFill>
                                <a:sysClr val="windowText" lastClr="000000"/>
                              </a:solidFill>
                            </a:rPr>
                            <a:t>Instantaneous </a:t>
                          </a:r>
                          <a:r>
                            <a:rPr lang="tr-TR" dirty="0" err="1">
                              <a:solidFill>
                                <a:sysClr val="windowText" lastClr="000000"/>
                              </a:solidFill>
                            </a:rPr>
                            <a:t>frequency</a:t>
                          </a:r>
                          <a:r>
                            <a:rPr lang="tr-TR" dirty="0">
                              <a:solidFill>
                                <a:sysClr val="windowText" lastClr="00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tr-TR" b="1" i="1" smtClean="0">
                                  <a:solidFill>
                                    <a:sysClr val="windowText" lastClr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tr-TR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673967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tr-TR" dirty="0"/>
                            <a:t>PM                      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tr-TR" sz="1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∅</m:t>
                                  </m:r>
                                </m:e>
                                <m:sub>
                                  <m:r>
                                    <a:rPr lang="tr-TR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</m:sub>
                              </m:sSub>
                              <m:r>
                                <a:rPr lang="tr-TR" sz="1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tr-TR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oMath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tr-TR" sz="1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tr-TR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tr-TR" sz="1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tr-TR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tr-TR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𝜋</m:t>
                                    </m:r>
                                  </m:den>
                                </m:f>
                                <m:acc>
                                  <m:accPr>
                                    <m:chr m:val="̇"/>
                                    <m:ctrlPr>
                                      <a:rPr lang="tr-TR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∅</m:t>
                                    </m:r>
                                  </m:e>
                                </m:acc>
                                <m:d>
                                  <m:dPr>
                                    <m:ctrlP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8319407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tr-TR" dirty="0"/>
                            <a:t>FM            </a:t>
                          </a:r>
                          <a:r>
                            <a:rPr lang="tr-TR" baseline="0" dirty="0"/>
                            <a:t>     </a:t>
                          </a:r>
                          <a14:m>
                            <m:oMath xmlns:m="http://schemas.openxmlformats.org/officeDocument/2006/math"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</m:sub>
                              </m:sSub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tr-TR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tr-T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</m:d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</m:nary>
                            </m:oMath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tr-TR" sz="1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∆</m:t>
                                    </m:r>
                                  </m:sub>
                                </m:sSub>
                                <m:r>
                                  <a:rPr lang="tr-TR" sz="1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d>
                                  <m:dPr>
                                    <m:ctrlP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tr-TR" sz="18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9313773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o 7">
                <a:extLst>
                  <a:ext uri="{FF2B5EF4-FFF2-40B4-BE49-F238E27FC236}">
                    <a16:creationId xmlns:a16="http://schemas.microsoft.com/office/drawing/2014/main" id="{36AB2A4D-9C75-483F-8014-CB85C6F22F9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95941511"/>
                  </p:ext>
                </p:extLst>
              </p:nvPr>
            </p:nvGraphicFramePr>
            <p:xfrm>
              <a:off x="1921521" y="3145341"/>
              <a:ext cx="8128000" cy="1385888"/>
            </p:xfrm>
            <a:graphic>
              <a:graphicData uri="http://schemas.openxmlformats.org/drawingml/2006/table">
                <a:tbl>
                  <a:tblPr firstRow="1" bandRow="1">
                    <a:tableStyleId>{F2DE63D5-997A-4646-A377-4702673A728D}</a:tableStyleId>
                  </a:tblPr>
                  <a:tblGrid>
                    <a:gridCol w="4064000">
                      <a:extLst>
                        <a:ext uri="{9D8B030D-6E8A-4147-A177-3AD203B41FA5}">
                          <a16:colId xmlns:a16="http://schemas.microsoft.com/office/drawing/2014/main" val="509280919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227544786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8197" r="-100150" b="-4885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00150" t="-8197" r="-150" b="-4885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67396792"/>
                      </a:ext>
                    </a:extLst>
                  </a:tr>
                  <a:tr h="606870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65347" r="-100150" b="-1950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00150" t="-65347" r="-150" b="-1950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83194074"/>
                      </a:ext>
                    </a:extLst>
                  </a:tr>
                  <a:tr h="408178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249254" r="-100150" b="-1940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00150" t="-249254" r="-150" b="-1940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9313773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85535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95D6CB4F-0B3E-403A-8974-85F04CFD6CCB}"/>
              </a:ext>
            </a:extLst>
          </p:cNvPr>
          <p:cNvSpPr/>
          <p:nvPr/>
        </p:nvSpPr>
        <p:spPr>
          <a:xfrm>
            <a:off x="579142" y="1917842"/>
            <a:ext cx="104025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amplitude of an angle-modulated wave is </a:t>
            </a:r>
            <a:r>
              <a:rPr lang="en-US" sz="2400" i="1" dirty="0"/>
              <a:t>constant</a:t>
            </a:r>
            <a:r>
              <a:rPr lang="en-US" sz="2400" dirty="0"/>
              <a:t>.</a:t>
            </a: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message resides in the </a:t>
            </a:r>
            <a:r>
              <a:rPr lang="en-US" sz="2400" i="1" dirty="0"/>
              <a:t>zero crossings alone</a:t>
            </a:r>
            <a:r>
              <a:rPr lang="en-US" sz="2400" dirty="0"/>
              <a:t>, providing the carrier frequency</a:t>
            </a:r>
            <a:r>
              <a:rPr lang="tr-TR" sz="2400" dirty="0"/>
              <a:t> is </a:t>
            </a:r>
            <a:r>
              <a:rPr lang="tr-TR" sz="2400" dirty="0" err="1"/>
              <a:t>large</a:t>
            </a:r>
            <a:r>
              <a:rPr lang="tr-TR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modulated wave does not resemble the message waveform.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12921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51E16A7-4235-49C1-B2D9-361076B943E5}"/>
              </a:ext>
            </a:extLst>
          </p:cNvPr>
          <p:cNvSpPr/>
          <p:nvPr/>
        </p:nvSpPr>
        <p:spPr>
          <a:xfrm>
            <a:off x="585926" y="2097324"/>
            <a:ext cx="104667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Figure 5.1–2</a:t>
            </a:r>
            <a:r>
              <a:rPr lang="tr-TR" sz="2400" dirty="0"/>
              <a:t> 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212)</a:t>
            </a:r>
            <a:r>
              <a:rPr lang="en-US" sz="2400" dirty="0"/>
              <a:t> illustrates some of these points by showing typical AM, FM, and PM</a:t>
            </a:r>
            <a:r>
              <a:rPr lang="tr-TR" sz="2400" dirty="0"/>
              <a:t> </a:t>
            </a:r>
            <a:r>
              <a:rPr lang="tr-TR" sz="2400" dirty="0" err="1"/>
              <a:t>waves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0925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LECTURE 9</a:t>
            </a:r>
          </a:p>
          <a:p>
            <a:pPr marL="0" indent="0">
              <a:buNone/>
            </a:pPr>
            <a:r>
              <a:rPr lang="tr-TR" dirty="0"/>
              <a:t>CONTINUOUS WAVE MODULATION:</a:t>
            </a:r>
          </a:p>
          <a:p>
            <a:pPr marL="0" indent="0">
              <a:buNone/>
            </a:pPr>
            <a:r>
              <a:rPr lang="tr-TR" dirty="0"/>
              <a:t>	ANGLE MODULATION:</a:t>
            </a:r>
          </a:p>
          <a:p>
            <a:pPr marL="0" indent="0">
              <a:buNone/>
            </a:pPr>
            <a:r>
              <a:rPr lang="tr-TR" dirty="0"/>
              <a:t>			</a:t>
            </a:r>
            <a:r>
              <a:rPr lang="tr-TR" sz="2600" dirty="0"/>
              <a:t>FREQUENCY MODULATION (FM)</a:t>
            </a:r>
          </a:p>
          <a:p>
            <a:pPr marL="0" indent="0">
              <a:buNone/>
            </a:pPr>
            <a:r>
              <a:rPr lang="tr-TR" sz="2600" dirty="0"/>
              <a:t>			PHASE MODULATION (PM)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8ABD5336-01D5-4B0B-9731-A1764A86C39F}"/>
                  </a:ext>
                </a:extLst>
              </p:cNvPr>
              <p:cNvSpPr/>
              <p:nvPr/>
            </p:nvSpPr>
            <p:spPr>
              <a:xfrm>
                <a:off x="641281" y="1829063"/>
                <a:ext cx="9425991" cy="41549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</a:rPr>
                  <a:t>Consider a CW signal with constant envelope but time-varying phase, so</a:t>
                </a:r>
                <a:endParaRPr lang="tr-TR" sz="2400" dirty="0">
                  <a:latin typeface="Times New Roman" panose="02020603050405020304" pitchFamily="18" charset="0"/>
                </a:endParaRPr>
              </a:p>
              <a:p>
                <a:endParaRPr lang="tr-TR" sz="2400" dirty="0">
                  <a:latin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func>
                        <m:func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+∅</m:t>
                              </m:r>
                              <m:d>
                                <m:d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tr-TR" sz="2400" b="0" dirty="0">
                  <a:ea typeface="Cambria Math" panose="02040503050406030204" pitchFamily="18" charset="0"/>
                </a:endParaRPr>
              </a:p>
              <a:p>
                <a:endParaRPr lang="tr-TR" sz="2400" b="0" dirty="0">
                  <a:ea typeface="Cambria Math" panose="02040503050406030204" pitchFamily="18" charset="0"/>
                </a:endParaRPr>
              </a:p>
              <a:p>
                <a:r>
                  <a:rPr lang="en-US" sz="2400" dirty="0"/>
                  <a:t>Upon defining the </a:t>
                </a:r>
                <a:r>
                  <a:rPr lang="en-US" sz="2400" b="1" dirty="0"/>
                  <a:t>total instantaneous angle</a:t>
                </a:r>
                <a:endParaRPr lang="tr-TR" sz="2400" b="1" dirty="0"/>
              </a:p>
              <a:p>
                <a:endParaRPr lang="tr-TR" sz="2400" b="1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4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i="1">
                        <a:latin typeface="Cambria Math" panose="02040503050406030204" pitchFamily="18" charset="0"/>
                      </a:rPr>
                      <m:t>+∅</m:t>
                    </m:r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sz="2400" dirty="0"/>
              </a:p>
              <a:p>
                <a:pPr algn="ctr"/>
                <a:endParaRPr lang="tr-TR" sz="2400" dirty="0"/>
              </a:p>
              <a:p>
                <a:pPr algn="just"/>
                <a:endParaRPr lang="tr-TR" sz="2400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8ABD5336-01D5-4B0B-9731-A1764A86C3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281" y="1829063"/>
                <a:ext cx="9425991" cy="4154984"/>
              </a:xfrm>
              <a:prstGeom prst="rect">
                <a:avLst/>
              </a:prstGeom>
              <a:blipFill>
                <a:blip r:embed="rId2"/>
                <a:stretch>
                  <a:fillRect l="-970" t="-117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8606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2E290A96-0BEA-42EE-97B8-183A265021A3}"/>
                  </a:ext>
                </a:extLst>
              </p:cNvPr>
              <p:cNvSpPr/>
              <p:nvPr/>
            </p:nvSpPr>
            <p:spPr>
              <a:xfrm>
                <a:off x="602942" y="1917842"/>
                <a:ext cx="10103528" cy="23629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tr-TR" sz="2400" dirty="0"/>
                  <a:t>W</a:t>
                </a:r>
                <a:r>
                  <a:rPr lang="en-US" sz="2400" dirty="0"/>
                  <a:t>e can express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400" dirty="0"/>
                  <a:t> as</a:t>
                </a:r>
                <a:endParaRPr lang="tr-TR" sz="2400" dirty="0"/>
              </a:p>
              <a:p>
                <a:pPr algn="just"/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tr-TR" sz="2400" dirty="0"/>
                  <a:t>cos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4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400">
                        <a:latin typeface="Cambria Math" panose="02040503050406030204" pitchFamily="18" charset="0"/>
                      </a:rPr>
                      <m:t>Re</m:t>
                    </m:r>
                    <m:d>
                      <m:dPr>
                        <m:begChr m:val="["/>
                        <m:endChr m:val="]"/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sSub>
                              <m:sSub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sup>
                        </m:sSup>
                      </m:e>
                    </m:d>
                  </m:oMath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r>
                  <a:rPr lang="tr-TR" sz="2400" dirty="0"/>
                  <a:t>I</a:t>
                </a:r>
                <a:r>
                  <a:rPr lang="en-US" sz="2400" dirty="0"/>
                  <a:t>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400" dirty="0"/>
                  <a:t> contains the message information </a:t>
                </a:r>
                <a:r>
                  <a:rPr lang="en-US" sz="2400" i="1" dirty="0"/>
                  <a:t>x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), we have a process that may be</a:t>
                </a:r>
                <a:r>
                  <a:rPr lang="tr-TR" sz="2400" dirty="0"/>
                  <a:t> </a:t>
                </a:r>
                <a:r>
                  <a:rPr lang="en-US" sz="2400" dirty="0"/>
                  <a:t>termed either </a:t>
                </a:r>
                <a:r>
                  <a:rPr lang="en-US" sz="2400" b="1" dirty="0"/>
                  <a:t>angle </a:t>
                </a:r>
                <a:r>
                  <a:rPr lang="en-US" sz="2400" dirty="0"/>
                  <a:t>modulation or </a:t>
                </a:r>
                <a:r>
                  <a:rPr lang="en-US" sz="2400" b="1" dirty="0"/>
                  <a:t>exponential </a:t>
                </a:r>
                <a:r>
                  <a:rPr lang="en-US" sz="2400" dirty="0"/>
                  <a:t>modulation.</a:t>
                </a:r>
                <a:endParaRPr lang="tr-TR" sz="32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2E290A96-0BEA-42EE-97B8-183A265021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942" y="1917842"/>
                <a:ext cx="10103528" cy="2362955"/>
              </a:xfrm>
              <a:prstGeom prst="rect">
                <a:avLst/>
              </a:prstGeom>
              <a:blipFill>
                <a:blip r:embed="rId2"/>
                <a:stretch>
                  <a:fillRect l="-966" t="-2067" b="-516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5899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EC31E8A6-9FD0-4884-A2C4-F01EE3CC7658}"/>
                  </a:ext>
                </a:extLst>
              </p:cNvPr>
              <p:cNvSpPr/>
              <p:nvPr/>
            </p:nvSpPr>
            <p:spPr>
              <a:xfrm>
                <a:off x="585925" y="1778955"/>
                <a:ext cx="10715349" cy="44319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400" b="1" dirty="0"/>
                  <a:t>Phase </a:t>
                </a:r>
                <a:r>
                  <a:rPr lang="tr-TR" sz="2400" b="1" dirty="0" err="1"/>
                  <a:t>modulation</a:t>
                </a:r>
                <a:r>
                  <a:rPr lang="tr-TR" sz="2400" b="1" dirty="0"/>
                  <a:t> </a:t>
                </a:r>
                <a:r>
                  <a:rPr lang="tr-TR" sz="2400" dirty="0"/>
                  <a:t>(PM) is </a:t>
                </a:r>
                <a:r>
                  <a:rPr lang="tr-TR" sz="2400" dirty="0" err="1"/>
                  <a:t>defined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by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         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</m:sub>
                      </m:sSub>
                      <m:r>
                        <a:rPr lang="tr-T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tr-T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180</m:t>
                          </m:r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tr-TR" sz="240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400" dirty="0"/>
              </a:p>
              <a:p>
                <a:pPr algn="just"/>
                <a:r>
                  <a:rPr lang="tr-TR" sz="2400" dirty="0" err="1"/>
                  <a:t>so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that</a:t>
                </a:r>
                <a:r>
                  <a:rPr lang="tr-TR" sz="2400" dirty="0"/>
                  <a:t> </a:t>
                </a:r>
              </a:p>
              <a:p>
                <a:pPr algn="just"/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func>
                        <m:func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 sz="240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∅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</m:sub>
                              </m:sSub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r>
                  <a:rPr lang="en-US" sz="2400" dirty="0"/>
                  <a:t>These equations state that the instantaneous phase varies directly with the modulating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signal</a:t>
                </a:r>
                <a:r>
                  <a:rPr lang="tr-TR" sz="2400" dirty="0"/>
                  <a:t>.</a:t>
                </a:r>
              </a:p>
              <a:p>
                <a:pPr algn="just"/>
                <a:endParaRPr lang="tr-TR" sz="2400" dirty="0"/>
              </a:p>
              <a:p>
                <a:pPr algn="ctr"/>
                <a:endParaRPr lang="tr-TR" dirty="0"/>
              </a:p>
            </p:txBody>
          </p:sp>
        </mc:Choice>
        <mc:Fallback xmlns="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EC31E8A6-9FD0-4884-A2C4-F01EE3CC76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25" y="1778955"/>
                <a:ext cx="10715349" cy="4431983"/>
              </a:xfrm>
              <a:prstGeom prst="rect">
                <a:avLst/>
              </a:prstGeom>
              <a:blipFill>
                <a:blip r:embed="rId2"/>
                <a:stretch>
                  <a:fillRect l="-853" t="-110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2495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18DBEF6F-8662-4940-9BC5-24C821183490}"/>
                  </a:ext>
                </a:extLst>
              </p:cNvPr>
              <p:cNvSpPr/>
              <p:nvPr/>
            </p:nvSpPr>
            <p:spPr>
              <a:xfrm>
                <a:off x="585925" y="1917842"/>
                <a:ext cx="10182689" cy="26328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the phasor’s instantaneous rate of rotation in cycles</a:t>
                </a:r>
                <a:r>
                  <a:rPr lang="tr-TR" sz="2400" dirty="0"/>
                  <a:t> </a:t>
                </a:r>
                <a:r>
                  <a:rPr lang="en-US" sz="2400" dirty="0"/>
                  <a:t>per second or Hz will be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acc>
                        <m:accPr>
                          <m:chr m:val="̇"/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e>
                      </m:acc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tr-TR" sz="2400" b="0" dirty="0"/>
              </a:p>
              <a:p>
                <a:pPr algn="ctr"/>
                <a:endParaRPr lang="tr-TR" sz="2400" dirty="0"/>
              </a:p>
              <a:p>
                <a:pPr algn="just"/>
                <a:r>
                  <a:rPr lang="en-US" sz="2400" dirty="0"/>
                  <a:t>We call </a:t>
                </a:r>
                <a:r>
                  <a:rPr lang="en-US" sz="2400" i="1" dirty="0"/>
                  <a:t>f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the </a:t>
                </a:r>
                <a:r>
                  <a:rPr lang="en-US" sz="2400" b="1" dirty="0"/>
                  <a:t>instantaneous frequency </a:t>
                </a:r>
                <a:r>
                  <a:rPr lang="en-US" sz="2400" dirty="0"/>
                  <a:t>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tr-TR" sz="2400" dirty="0"/>
                  <a:t>.</a:t>
                </a:r>
              </a:p>
              <a:p>
                <a:pPr algn="just"/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18DBEF6F-8662-4940-9BC5-24C8211834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25" y="1917842"/>
                <a:ext cx="10182689" cy="2632837"/>
              </a:xfrm>
              <a:prstGeom prst="rect">
                <a:avLst/>
              </a:prstGeom>
              <a:blipFill>
                <a:blip r:embed="rId2"/>
                <a:stretch>
                  <a:fillRect l="-898" t="-18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331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48FC67D3-F6F4-46A9-822B-D3823B9C0165}"/>
                  </a:ext>
                </a:extLst>
              </p:cNvPr>
              <p:cNvSpPr/>
              <p:nvPr/>
            </p:nvSpPr>
            <p:spPr>
              <a:xfrm>
                <a:off x="585925" y="1917842"/>
                <a:ext cx="10014013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In the case of </a:t>
                </a:r>
                <a:r>
                  <a:rPr lang="en-US" sz="2400" b="1" dirty="0"/>
                  <a:t>frequency modulation </a:t>
                </a:r>
                <a:r>
                  <a:rPr lang="en-US" sz="2400" dirty="0"/>
                  <a:t>(FM), the instantaneous frequency of the</a:t>
                </a:r>
                <a:r>
                  <a:rPr lang="tr-TR" sz="2400" dirty="0"/>
                  <a:t> </a:t>
                </a:r>
                <a:r>
                  <a:rPr lang="en-US" sz="2400" dirty="0"/>
                  <a:t>modulated wave is defined to be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                   </m:t>
                        </m:r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</m:sub>
                    </m:sSub>
                  </m:oMath>
                </a14:m>
                <a:r>
                  <a:rPr lang="tr-TR" sz="2400" dirty="0"/>
                  <a:t>&lt;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r>
                  <a:rPr lang="en-US" sz="2400" dirty="0"/>
                  <a:t>so </a:t>
                </a:r>
                <a:r>
                  <a:rPr lang="en-US" sz="2400" i="1" dirty="0"/>
                  <a:t>f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varies in proportion with the modulating signal.</a:t>
                </a:r>
                <a:endParaRPr lang="tr-TR" sz="24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48FC67D3-F6F4-46A9-822B-D3823B9C01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25" y="1917842"/>
                <a:ext cx="10014013" cy="2308324"/>
              </a:xfrm>
              <a:prstGeom prst="rect">
                <a:avLst/>
              </a:prstGeom>
              <a:blipFill>
                <a:blip r:embed="rId2"/>
                <a:stretch>
                  <a:fillRect l="-913" t="-2116" b="-529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5001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9AC8E9D1-6B38-4D48-8BA0-C972F915B798}"/>
                  </a:ext>
                </a:extLst>
              </p:cNvPr>
              <p:cNvSpPr/>
              <p:nvPr/>
            </p:nvSpPr>
            <p:spPr>
              <a:xfrm>
                <a:off x="585925" y="1983705"/>
                <a:ext cx="9392575" cy="20806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Times New Roman" panose="02020603050405020304" pitchFamily="18" charset="0"/>
                  </a:rPr>
                  <a:t>The FM waveform is then written as</a:t>
                </a:r>
                <a:endParaRPr lang="tr-TR" dirty="0">
                  <a:latin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func>
                        <m:func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tr-TR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tr-T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</m:sub>
                              </m:sSub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tr-TR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d>
                                    <m:dPr>
                                      <m:ctrlPr>
                                        <a:rPr lang="tr-T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</m:d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tr-T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</m:nary>
                            </m:e>
                          </m:d>
                        </m:e>
                      </m:func>
                    </m:oMath>
                  </m:oMathPara>
                </a14:m>
                <a:endParaRPr lang="tr-TR" dirty="0">
                  <a:latin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</a:endParaRPr>
              </a:p>
              <a:p>
                <a:pPr algn="ctr"/>
                <a:endParaRPr lang="tr-TR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9AC8E9D1-6B38-4D48-8BA0-C972F915B7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25" y="1983705"/>
                <a:ext cx="9392575" cy="2080698"/>
              </a:xfrm>
              <a:prstGeom prst="rect">
                <a:avLst/>
              </a:prstGeom>
              <a:blipFill>
                <a:blip r:embed="rId2"/>
                <a:stretch>
                  <a:fillRect l="-519" t="-146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7635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A488E8C-BEA9-4BDF-81AB-1DEB33A5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CD0581F-CB78-4FD7-9C13-4D3113C5C0B7}"/>
              </a:ext>
            </a:extLst>
          </p:cNvPr>
          <p:cNvSpPr txBox="1"/>
          <p:nvPr/>
        </p:nvSpPr>
        <p:spPr>
          <a:xfrm>
            <a:off x="585926" y="470517"/>
            <a:ext cx="63963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>
                <a:latin typeface="+mj-lt"/>
              </a:rPr>
              <a:t>Frequency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and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Phase</a:t>
            </a:r>
            <a:r>
              <a:rPr lang="tr-TR" sz="3600" dirty="0">
                <a:latin typeface="+mj-lt"/>
              </a:rPr>
              <a:t> </a:t>
            </a:r>
            <a:r>
              <a:rPr lang="tr-TR" sz="3600" dirty="0" err="1">
                <a:latin typeface="+mj-lt"/>
              </a:rPr>
              <a:t>Modulation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DB9805A-BEDB-46F0-AE11-471BD79AA599}"/>
              </a:ext>
            </a:extLst>
          </p:cNvPr>
          <p:cNvSpPr/>
          <p:nvPr/>
        </p:nvSpPr>
        <p:spPr>
          <a:xfrm>
            <a:off x="585926" y="1255735"/>
            <a:ext cx="3041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PM </a:t>
            </a:r>
            <a:r>
              <a:rPr lang="tr-TR" sz="2800" dirty="0" err="1"/>
              <a:t>and</a:t>
            </a:r>
            <a:r>
              <a:rPr lang="tr-TR" sz="2800" dirty="0"/>
              <a:t> FM </a:t>
            </a:r>
            <a:r>
              <a:rPr lang="tr-TR" sz="2800" dirty="0" err="1"/>
              <a:t>Signals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44D6E559-2F99-4078-A42A-1B4CC8F8B0F1}"/>
                  </a:ext>
                </a:extLst>
              </p:cNvPr>
              <p:cNvSpPr/>
              <p:nvPr/>
            </p:nvSpPr>
            <p:spPr>
              <a:xfrm>
                <a:off x="2464701" y="3137801"/>
                <a:ext cx="7156062" cy="12576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func>
                      <m:func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tr-TR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tr-T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∅</m:t>
                                </m:r>
                              </m:e>
                              <m:sub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</m:sub>
                            </m:sSub>
                            <m:r>
                              <a:rPr lang="tr-T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d>
                              <m:dPr>
                                <m:ctrlP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𝑃h𝑎𝑠𝑒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𝑀𝑜𝑑𝑢𝑙𝑎𝑡𝑒𝑑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𝑆𝑖𝑔𝑛𝑎𝑙</m:t>
                    </m:r>
                  </m:oMath>
                </a14:m>
                <a:endParaRPr lang="tr-TR" b="0" dirty="0">
                  <a:ea typeface="Cambria Math" panose="02040503050406030204" pitchFamily="18" charset="0"/>
                </a:endParaRPr>
              </a:p>
              <a:p>
                <a:endParaRPr lang="tr-TR" b="0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func>
                      <m:func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tr-TR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tr-T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+2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sSub>
                              <m:sSubPr>
                                <m:ctrlPr>
                                  <a:rPr lang="tr-T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</m:sub>
                            </m:sSub>
                            <m:nary>
                              <m:naryPr>
                                <m:limLoc m:val="undOvr"/>
                                <m:subHide m:val="on"/>
                                <m:supHide m:val="on"/>
                                <m:ctrlP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d>
                                  <m:dPr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</m:d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tr-T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</m:e>
                            </m:nary>
                          </m:e>
                        </m:d>
                      </m:e>
                    </m:func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𝐹𝑟𝑒𝑞𝑢𝑒𝑛𝑐𝑦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𝑀𝑜𝑑𝑢𝑙𝑎𝑡𝑒𝑑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𝑆𝑖𝑔𝑛𝑎𝑙</m:t>
                    </m:r>
                  </m:oMath>
                </a14:m>
                <a:r>
                  <a:rPr lang="tr-TR" b="0" dirty="0">
                    <a:ea typeface="Cambria Math" panose="02040503050406030204" pitchFamily="18" charset="0"/>
                  </a:rPr>
                  <a:t> </a:t>
                </a:r>
              </a:p>
              <a:p>
                <a:endParaRPr lang="tr-TR" dirty="0"/>
              </a:p>
            </p:txBody>
          </p:sp>
        </mc:Choice>
        <mc:Fallback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44D6E559-2F99-4078-A42A-1B4CC8F8B0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4701" y="3137801"/>
                <a:ext cx="7156062" cy="1257652"/>
              </a:xfrm>
              <a:prstGeom prst="rect">
                <a:avLst/>
              </a:prstGeom>
              <a:blipFill>
                <a:blip r:embed="rId2"/>
                <a:stretch>
                  <a:fillRect b="-4126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>
            <a:extLst>
              <a:ext uri="{FF2B5EF4-FFF2-40B4-BE49-F238E27FC236}">
                <a16:creationId xmlns:a16="http://schemas.microsoft.com/office/drawing/2014/main" id="{01DF5155-086C-46EE-90A8-3B1114570B2B}"/>
              </a:ext>
            </a:extLst>
          </p:cNvPr>
          <p:cNvSpPr/>
          <p:nvPr/>
        </p:nvSpPr>
        <p:spPr>
          <a:xfrm>
            <a:off x="585925" y="1904461"/>
            <a:ext cx="105289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 comparison of </a:t>
            </a:r>
            <a:r>
              <a:rPr lang="tr-TR" sz="2400" dirty="0" err="1"/>
              <a:t>equations</a:t>
            </a:r>
            <a:r>
              <a:rPr lang="tr-TR" sz="2400" dirty="0"/>
              <a:t> </a:t>
            </a:r>
            <a:r>
              <a:rPr lang="en-US" sz="2400" dirty="0"/>
              <a:t>implies little difference between PM and FM,</a:t>
            </a:r>
            <a:r>
              <a:rPr lang="tr-TR" sz="2400" dirty="0"/>
              <a:t> </a:t>
            </a:r>
            <a:r>
              <a:rPr lang="en-US" sz="2400" dirty="0"/>
              <a:t>the essential distinction being the integration of the message in FM.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436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681</Words>
  <Application>Microsoft Office PowerPoint</Application>
  <PresentationFormat>Geniş ekran</PresentationFormat>
  <Paragraphs>102</Paragraphs>
  <Slides>13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Office Teması</vt:lpstr>
      <vt:lpstr>ELE322  COMMUNICATION THEORY – I</vt:lpstr>
      <vt:lpstr>ELE322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gulerhacer13@gmail.com</cp:lastModifiedBy>
  <cp:revision>85</cp:revision>
  <dcterms:created xsi:type="dcterms:W3CDTF">2018-07-07T11:05:27Z</dcterms:created>
  <dcterms:modified xsi:type="dcterms:W3CDTF">2018-11-21T11:29:07Z</dcterms:modified>
</cp:coreProperties>
</file>