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7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11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1D8A466-0F36-4068-8E3C-B00B16F6A4AE}" type="datetimeFigureOut">
              <a:rPr lang="tr-TR" smtClean="0"/>
              <a:t>28.02.2020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2E8CC33A-5570-477D-8772-E4A83B5E3340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63182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A466-0F36-4068-8E3C-B00B16F6A4AE}" type="datetimeFigureOut">
              <a:rPr lang="tr-TR" smtClean="0"/>
              <a:t>28.02.2020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CC33A-5570-477D-8772-E4A83B5E33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3753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A466-0F36-4068-8E3C-B00B16F6A4AE}" type="datetimeFigureOut">
              <a:rPr lang="tr-TR" smtClean="0"/>
              <a:t>28.02.2020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CC33A-5570-477D-8772-E4A83B5E33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5395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A466-0F36-4068-8E3C-B00B16F6A4AE}" type="datetimeFigureOut">
              <a:rPr lang="tr-TR" smtClean="0"/>
              <a:t>28.02.2020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CC33A-5570-477D-8772-E4A83B5E33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7855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1D8A466-0F36-4068-8E3C-B00B16F6A4AE}" type="datetimeFigureOut">
              <a:rPr lang="tr-TR" smtClean="0"/>
              <a:t>28.02.2020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2E8CC33A-5570-477D-8772-E4A83B5E3340}" type="slidenum">
              <a:rPr lang="tr-TR" smtClean="0"/>
              <a:t>‹#›</a:t>
            </a:fld>
            <a:endParaRPr lang="tr-TR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9482633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A466-0F36-4068-8E3C-B00B16F6A4AE}" type="datetimeFigureOut">
              <a:rPr lang="tr-TR" smtClean="0"/>
              <a:t>28.02.2020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CC33A-5570-477D-8772-E4A83B5E33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0490341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A466-0F36-4068-8E3C-B00B16F6A4AE}" type="datetimeFigureOut">
              <a:rPr lang="tr-TR" smtClean="0"/>
              <a:t>28.02.2020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CC33A-5570-477D-8772-E4A83B5E33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8432807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A466-0F36-4068-8E3C-B00B16F6A4AE}" type="datetimeFigureOut">
              <a:rPr lang="tr-TR" smtClean="0"/>
              <a:t>28.02.2020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CC33A-5570-477D-8772-E4A83B5E33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749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A466-0F36-4068-8E3C-B00B16F6A4AE}" type="datetimeFigureOut">
              <a:rPr lang="tr-TR" smtClean="0"/>
              <a:t>28.02.2020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CC33A-5570-477D-8772-E4A83B5E33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1620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51D8A466-0F36-4068-8E3C-B00B16F6A4AE}" type="datetimeFigureOut">
              <a:rPr lang="tr-TR" smtClean="0"/>
              <a:t>28.02.2020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2E8CC33A-5570-477D-8772-E4A83B5E3340}" type="slidenum">
              <a:rPr lang="tr-TR" smtClean="0"/>
              <a:t>‹#›</a:t>
            </a:fld>
            <a:endParaRPr lang="tr-TR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7877058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51D8A466-0F36-4068-8E3C-B00B16F6A4AE}" type="datetimeFigureOut">
              <a:rPr lang="tr-TR" smtClean="0"/>
              <a:t>28.02.2020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2E8CC33A-5570-477D-8772-E4A83B5E334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5208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1D8A466-0F36-4068-8E3C-B00B16F6A4AE}" type="datetimeFigureOut">
              <a:rPr lang="tr-TR" smtClean="0"/>
              <a:t>28.02.2020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2E8CC33A-5570-477D-8772-E4A83B5E3340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23639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Türkçe Öğretiminin Temel İlkeleri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2037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Türkçe Öğretiminin temel ilkeleri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51678" y="1874517"/>
            <a:ext cx="10178322" cy="4983483"/>
          </a:xfrm>
        </p:spPr>
        <p:txBody>
          <a:bodyPr>
            <a:normAutofit fontScale="92500"/>
          </a:bodyPr>
          <a:lstStyle/>
          <a:p>
            <a:pPr lvl="0"/>
            <a:r>
              <a:rPr lang="tr-TR" sz="3600" dirty="0"/>
              <a:t>D</a:t>
            </a:r>
            <a:r>
              <a:rPr lang="tr-TR" sz="3600" dirty="0" smtClean="0"/>
              <a:t>il </a:t>
            </a:r>
            <a:r>
              <a:rPr lang="tr-TR" sz="3600" dirty="0"/>
              <a:t>becerileri doğal bir ortamda geliştirilmelidir</a:t>
            </a:r>
            <a:r>
              <a:rPr lang="tr-TR" sz="3600" dirty="0" smtClean="0"/>
              <a:t>. </a:t>
            </a:r>
            <a:r>
              <a:rPr lang="tr-TR" sz="3600" dirty="0"/>
              <a:t>Ö</a:t>
            </a:r>
            <a:r>
              <a:rPr lang="tr-TR" sz="3600" dirty="0" smtClean="0"/>
              <a:t>ğrenciler</a:t>
            </a:r>
            <a:r>
              <a:rPr lang="tr-TR" sz="3600" dirty="0"/>
              <a:t>, dil becerilerini kullanabilecekleri uygulamalara yönlendirilmeli, bu uygulamalar sırasında kuramsal ve soyut dil alıştırmalarından kesinlikle kaçınılmalıdır.</a:t>
            </a:r>
          </a:p>
          <a:p>
            <a:pPr lvl="0"/>
            <a:r>
              <a:rPr lang="tr-TR" sz="3600" dirty="0"/>
              <a:t>D</a:t>
            </a:r>
            <a:r>
              <a:rPr lang="tr-TR" sz="3600" dirty="0" smtClean="0"/>
              <a:t>il </a:t>
            </a:r>
            <a:r>
              <a:rPr lang="tr-TR" sz="3600" dirty="0"/>
              <a:t>becerileri kazandırılırken öğrencinin dil gelişim düzeyi göz önünde bulundurulmalıdır. </a:t>
            </a:r>
          </a:p>
          <a:p>
            <a:pPr lvl="0"/>
            <a:r>
              <a:rPr lang="tr-TR" sz="3600" dirty="0"/>
              <a:t>Girişik özellikler </a:t>
            </a:r>
            <a:r>
              <a:rPr lang="tr-TR" sz="3600" dirty="0" smtClean="0"/>
              <a:t>gösteren </a:t>
            </a:r>
            <a:r>
              <a:rPr lang="tr-TR" sz="3600" dirty="0"/>
              <a:t>dil becerilerinin geliştirilmesinde bütünsellik </a:t>
            </a:r>
            <a:r>
              <a:rPr lang="tr-TR" sz="3600" dirty="0" smtClean="0"/>
              <a:t>anlayışı </a:t>
            </a:r>
            <a:r>
              <a:rPr lang="tr-TR" sz="3600" dirty="0"/>
              <a:t>hayata geçirilmelidir.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01307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905502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4705" y="1287887"/>
            <a:ext cx="10689464" cy="5344733"/>
          </a:xfrm>
        </p:spPr>
        <p:txBody>
          <a:bodyPr>
            <a:noAutofit/>
          </a:bodyPr>
          <a:lstStyle/>
          <a:p>
            <a:pPr lvl="0"/>
            <a:r>
              <a:rPr lang="tr-TR" sz="3600" dirty="0"/>
              <a:t>Dil bilgisi çalışmaları, dil becerilerinin geliştirilmesine yönelik etkinliklerle bütünleştirilmelidir. </a:t>
            </a:r>
          </a:p>
          <a:p>
            <a:pPr lvl="0"/>
            <a:r>
              <a:rPr lang="tr-TR" sz="3600" dirty="0"/>
              <a:t>Türkçe öğretiminde çoklu ortama dayalı bir süreç işletilmeli; bunun için de çeşitli araç ve </a:t>
            </a:r>
            <a:r>
              <a:rPr lang="tr-TR" sz="3600" dirty="0" smtClean="0"/>
              <a:t>gereçler </a:t>
            </a:r>
            <a:r>
              <a:rPr lang="tr-TR" sz="3600" dirty="0"/>
              <a:t>sürecin ayrılmaz öğeleri olmalıdır.</a:t>
            </a:r>
          </a:p>
          <a:p>
            <a:pPr lvl="0"/>
            <a:r>
              <a:rPr lang="tr-TR" sz="3600" dirty="0"/>
              <a:t>Türkçe öğretiminde çağdaş öğretim yaklaşımları, yöntem ve tekniklerden yararlanılmalıdır. </a:t>
            </a:r>
          </a:p>
        </p:txBody>
      </p:sp>
    </p:spTree>
    <p:extLst>
      <p:ext uri="{BB962C8B-B14F-4D97-AF65-F5344CB8AC3E}">
        <p14:creationId xmlns:p14="http://schemas.microsoft.com/office/powerpoint/2010/main" val="1568550302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TM10001106[[fn=Rozet]]</Template>
  <TotalTime>4</TotalTime>
  <Words>99</Words>
  <Application>Microsoft Office PowerPoint</Application>
  <PresentationFormat>Geniş ekran</PresentationFormat>
  <Paragraphs>8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7" baseType="lpstr">
      <vt:lpstr>Arial</vt:lpstr>
      <vt:lpstr>Gill Sans MT</vt:lpstr>
      <vt:lpstr>Impact</vt:lpstr>
      <vt:lpstr>Badge</vt:lpstr>
      <vt:lpstr>Türkçe Öğretiminin Temel İlkeleri</vt:lpstr>
      <vt:lpstr>Türkçe Öğretiminin temel ilkeleri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Türkçe Öğretiminin Temel İlkeleri</dc:title>
  <dc:creator>AYSEGUL_BAYRAKTAR</dc:creator>
  <cp:lastModifiedBy>AYSEGUL_BAYRAKTAR</cp:lastModifiedBy>
  <cp:revision>1</cp:revision>
  <dcterms:created xsi:type="dcterms:W3CDTF">2020-02-28T05:59:28Z</dcterms:created>
  <dcterms:modified xsi:type="dcterms:W3CDTF">2020-02-28T06:04:18Z</dcterms:modified>
</cp:coreProperties>
</file>