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76" r:id="rId17"/>
    <p:sldId id="290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432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000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73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435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16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9283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0369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22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461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11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939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6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VATANDAŞLIK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3. </a:t>
            </a:r>
            <a:r>
              <a:rPr lang="tr-TR" dirty="0" smtClean="0"/>
              <a:t>HAFTA:</a:t>
            </a:r>
          </a:p>
          <a:p>
            <a:r>
              <a:rPr lang="tr-TR" dirty="0" smtClean="0"/>
              <a:t>İNSAN HAKLARI VE VATANDAŞLIK ALANINDA GEÇEN TEMEL KAVRAMLAR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099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 smtClean="0"/>
              <a:t>ÖDEV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Bir hakkın ya da özgürlüğün sınırlandırılması sonucu oluşan hukuksal durumdur.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5881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 smtClean="0"/>
              <a:t>İNSAN HAKLARI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İnsan hakları, evrensel, kişisel, dokunulmaz ve devredilmez haklardır.</a:t>
            </a:r>
          </a:p>
          <a:p>
            <a:pPr marL="1609725" indent="-354013"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Evrensellik</a:t>
            </a:r>
          </a:p>
          <a:p>
            <a:pPr marL="1609725" indent="-354013"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Kişisellik</a:t>
            </a:r>
          </a:p>
          <a:p>
            <a:pPr marL="1609725" indent="-354013"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Dokunulmazlık</a:t>
            </a:r>
          </a:p>
          <a:p>
            <a:pPr marL="1609725" indent="-354013" algn="just">
              <a:lnSpc>
                <a:spcPct val="150000"/>
              </a:lnSpc>
              <a:spcBef>
                <a:spcPts val="0"/>
              </a:spcBef>
            </a:pPr>
            <a:r>
              <a:rPr lang="tr-TR" dirty="0" err="1" smtClean="0"/>
              <a:t>Devredilmezlik</a:t>
            </a:r>
            <a:endParaRPr lang="tr-TR" dirty="0" smtClean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2860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 smtClean="0"/>
              <a:t>TEMEL HAKLAR VE ÖZGÜRLÜKLER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İnsan haklarının devlet tarafından tanınmış ya da pozitif hukuka geçmiş kısmına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«temel haklar ve özgürlükler» ya da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«kamu özgürlükleri» ya da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«genel nitelikli kamu hakları» denir.</a:t>
            </a:r>
          </a:p>
        </p:txBody>
      </p:sp>
    </p:spTree>
    <p:extLst>
      <p:ext uri="{BB962C8B-B14F-4D97-AF65-F5344CB8AC3E}">
        <p14:creationId xmlns:p14="http://schemas.microsoft.com/office/powerpoint/2010/main" val="18371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 smtClean="0"/>
              <a:t>TEMEL HAKLAR VE ÖZGÜRLÜKLER</a:t>
            </a: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Kişisel haklar ve özgürlükler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(negatif statü hakları ya da medeni haklar ya da koruyucu haklar)</a:t>
            </a: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Siyasal Haklar ve Özgürlükler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(Aktif Statü Hakları ya da Katılım Hakları)</a:t>
            </a: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Sosyal ve Ekonomik Haklar ve Özgürlükler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 (Pozitif Statü Hakları ya da İsteme Hakları ya da İkinci Kuşak Haklar)</a:t>
            </a:r>
          </a:p>
        </p:txBody>
      </p:sp>
    </p:spTree>
    <p:extLst>
      <p:ext uri="{BB962C8B-B14F-4D97-AF65-F5344CB8AC3E}">
        <p14:creationId xmlns:p14="http://schemas.microsoft.com/office/powerpoint/2010/main" val="420372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 smtClean="0"/>
              <a:t>DEMOKRASİ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Demokrasi, «</a:t>
            </a:r>
            <a:r>
              <a:rPr lang="tr-TR" dirty="0" err="1" smtClean="0"/>
              <a:t>demos</a:t>
            </a:r>
            <a:r>
              <a:rPr lang="tr-TR" dirty="0"/>
              <a:t> </a:t>
            </a:r>
            <a:r>
              <a:rPr lang="tr-TR" dirty="0" smtClean="0"/>
              <a:t>(halk)» ve «</a:t>
            </a:r>
            <a:r>
              <a:rPr lang="tr-TR" dirty="0" err="1" smtClean="0"/>
              <a:t>kratos</a:t>
            </a:r>
            <a:r>
              <a:rPr lang="tr-TR" dirty="0" smtClean="0"/>
              <a:t> (iktidar, erk, güç)» sözcüklerinin birleşmesinden oluşur ve «halkın yönetimi» anlamına gelir.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Özgürlüklerin gerçekleşmesini sağlayacak tek rejim demokrasidir.</a:t>
            </a:r>
          </a:p>
        </p:txBody>
      </p:sp>
    </p:spTree>
    <p:extLst>
      <p:ext uri="{BB962C8B-B14F-4D97-AF65-F5344CB8AC3E}">
        <p14:creationId xmlns:p14="http://schemas.microsoft.com/office/powerpoint/2010/main" val="328803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 smtClean="0"/>
              <a:t>DEMOKRASİ SINIFLAMALARI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Mutlak (Çoğunlukçu ya da Otoriter) Demokrasi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Klasik (Çoğulcu) Demokrasi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Doğrudan Demokrasi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Temsili Demokrasi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Yarı Doğrudan Demokrasi</a:t>
            </a:r>
          </a:p>
        </p:txBody>
      </p:sp>
    </p:spTree>
    <p:extLst>
      <p:ext uri="{BB962C8B-B14F-4D97-AF65-F5344CB8AC3E}">
        <p14:creationId xmlns:p14="http://schemas.microsoft.com/office/powerpoint/2010/main" val="170731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42447" y="1310186"/>
            <a:ext cx="8147713" cy="133748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YARARLANILAN KAYNAK: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/>
              <a:t>	</a:t>
            </a:r>
            <a:r>
              <a:rPr lang="tr-TR" sz="2000" dirty="0" smtClean="0"/>
              <a:t>PROF.DR. YASEMİN KARAMAN KEPENEKCİ (2014). EĞİTİMCİLER İÇİN İNSAN HAKLARI VE VATANDAŞLIK.  ANKARA: SİYASAL KİTABEVİ</a:t>
            </a:r>
          </a:p>
        </p:txBody>
      </p:sp>
    </p:spTree>
    <p:extLst>
      <p:ext uri="{BB962C8B-B14F-4D97-AF65-F5344CB8AC3E}">
        <p14:creationId xmlns:p14="http://schemas.microsoft.com/office/powerpoint/2010/main" val="76219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tr-TR" sz="4400" dirty="0" smtClean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tr-TR" sz="4400" dirty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4400" dirty="0" smtClean="0"/>
              <a:t>HAFTAYA DEVAM EDECEĞİZ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6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14999"/>
            <a:ext cx="10515600" cy="1325563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 HAFTA NELER ÖĞRENECEĞİZ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211475"/>
            <a:ext cx="8483221" cy="52575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İNSAN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VATANDAŞ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HAK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ÖZGÜRLÜK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ÖDEV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İNSAN HAKLARI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TEMEL HAKLAR VE ÖZGÜRLÜKLER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DEMOKRASİ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DEVLET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304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495413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 smtClean="0"/>
              <a:t>İNSAN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Maddi ve Manevi dünyası ile insan	Toplum ve devlet karşısında insan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İnsanın onuru olan bir varlık olması			İNSAN ONURU 									KAVRAMI</a:t>
            </a:r>
            <a:endParaRPr lang="tr-TR" dirty="0"/>
          </a:p>
        </p:txBody>
      </p:sp>
      <p:cxnSp>
        <p:nvCxnSpPr>
          <p:cNvPr id="5" name="Düz Ok Bağlayıcısı 4"/>
          <p:cNvCxnSpPr/>
          <p:nvPr/>
        </p:nvCxnSpPr>
        <p:spPr>
          <a:xfrm flipH="1">
            <a:off x="4059936" y="1158240"/>
            <a:ext cx="1914144" cy="829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6547104" y="1207008"/>
            <a:ext cx="2048256" cy="7802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ağ Ok 9"/>
          <p:cNvSpPr/>
          <p:nvPr/>
        </p:nvSpPr>
        <p:spPr>
          <a:xfrm>
            <a:off x="6217556" y="3284788"/>
            <a:ext cx="1841355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11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495413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 smtClean="0"/>
              <a:t>VATANDAŞ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Bir kişiyi devlete bağlayan uyrukluk (</a:t>
            </a:r>
            <a:r>
              <a:rPr lang="tr-TR" dirty="0" err="1" smtClean="0"/>
              <a:t>tabiyet</a:t>
            </a:r>
            <a:r>
              <a:rPr lang="tr-TR" dirty="0" smtClean="0"/>
              <a:t>) bağına «vatandaşlık»,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bir ülkeye uyrukluk bağı ile bağlı olan kişiye de «vatandaş» denir.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Uyrukluk kişi ile devlet arasındaki hukuki bağdır; kişinin etnik kökeniyle ilgili değildir.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80160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495413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 smtClean="0"/>
              <a:t>HAK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Hukuk düzeni tarafından kişilere tanınmış olan yetkilere ve bu yetkilerden yararlanılması kişinin iradesine bırakılmış olan menfaate hak denir.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Özel haklar- Kamu hakları</a:t>
            </a:r>
          </a:p>
        </p:txBody>
      </p:sp>
    </p:spTree>
    <p:extLst>
      <p:ext uri="{BB962C8B-B14F-4D97-AF65-F5344CB8AC3E}">
        <p14:creationId xmlns:p14="http://schemas.microsoft.com/office/powerpoint/2010/main" val="323627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 smtClean="0"/>
              <a:t>ÖZGÜRLÜK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/>
              <a:t>	</a:t>
            </a:r>
            <a:r>
              <a:rPr lang="tr-TR" dirty="0" smtClean="0"/>
              <a:t>«Başkasına zarar vermeyen her şeyi yapabilmek»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/>
              <a:t>	</a:t>
            </a:r>
            <a:r>
              <a:rPr lang="tr-TR" dirty="0" smtClean="0"/>
              <a:t>«Yasaların izin verdiği her şeyi yapabilme hakkı»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/>
              <a:t>	</a:t>
            </a:r>
            <a:r>
              <a:rPr lang="tr-TR" dirty="0" smtClean="0"/>
              <a:t>«Özgürlük, kişiye devletin karışamayacağı bir alan tanıyan bir yasanın varlığını ve uygulanmasını gerektirir.»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Negatif statü hakları-Pozitif statü hakları-Aktif statü hakları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1789 Fransız İnsan ve Vatandaş Hakları Bildirgesi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Montesquieu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err="1" smtClean="0"/>
              <a:t>Barthelemy</a:t>
            </a:r>
            <a:endParaRPr lang="tr-TR" dirty="0" smtClean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err="1" smtClean="0"/>
              <a:t>Georg</a:t>
            </a:r>
            <a:r>
              <a:rPr lang="tr-TR" dirty="0" smtClean="0"/>
              <a:t> </a:t>
            </a:r>
            <a:r>
              <a:rPr lang="tr-TR" dirty="0" err="1" smtClean="0"/>
              <a:t>Jellinek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7822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 smtClean="0"/>
              <a:t>ÖZGÜRLÜKLERİN SINIRLANMASI</a:t>
            </a:r>
          </a:p>
          <a:p>
            <a:pPr algn="ctr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Özgürlükler nasıl sınırlanır?</a:t>
            </a:r>
          </a:p>
          <a:p>
            <a:pPr algn="ctr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Neden yasayla sınırlama öngörülmüştür?</a:t>
            </a:r>
          </a:p>
        </p:txBody>
      </p:sp>
    </p:spTree>
    <p:extLst>
      <p:ext uri="{BB962C8B-B14F-4D97-AF65-F5344CB8AC3E}">
        <p14:creationId xmlns:p14="http://schemas.microsoft.com/office/powerpoint/2010/main" val="325245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 smtClean="0"/>
              <a:t>ÖZGÜRLÜKLERİN SINIRLANMASINDAKİ SİSTEMLER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ÖNLEYİCİ SİSTEM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Özgürlüğün kullanılması, sınırların aşılmasını ve kötüye kullanılmasını engellemek amacıyla önceden bazı koşullara bağlanmıştır.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YASAKLAYICI ÖNLEME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DÜZENLEYİCİ ÖNLEME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BASİT ÖNLEME-BİLDİRME SİSTEMİ</a:t>
            </a:r>
          </a:p>
        </p:txBody>
      </p:sp>
    </p:spTree>
    <p:extLst>
      <p:ext uri="{BB962C8B-B14F-4D97-AF65-F5344CB8AC3E}">
        <p14:creationId xmlns:p14="http://schemas.microsoft.com/office/powerpoint/2010/main" val="74472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 smtClean="0"/>
              <a:t>ÖZGÜRLÜKLERİN SINIRLANMASINDAKİ SİSTEMLER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DÜZELTİCİ SİSTEM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Özgürlüğü kullanmak için herhangi bir izin almak ya da bildirimde bulunmak gerekmez. Bütün sorumluluk özgürlüğü kullanan kişiye aittir.</a:t>
            </a:r>
          </a:p>
        </p:txBody>
      </p:sp>
    </p:spTree>
    <p:extLst>
      <p:ext uri="{BB962C8B-B14F-4D97-AF65-F5344CB8AC3E}">
        <p14:creationId xmlns:p14="http://schemas.microsoft.com/office/powerpoint/2010/main" val="427601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450</Words>
  <Application>Microsoft Office PowerPoint</Application>
  <PresentationFormat>Geniş ekran</PresentationFormat>
  <Paragraphs>93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 Teması</vt:lpstr>
      <vt:lpstr>VATANDAŞLIK</vt:lpstr>
      <vt:lpstr>BU HAFTA NELER ÖĞRENECEĞİZ?</vt:lpstr>
      <vt:lpstr>İNSAN HAKLARI VE VATANDAŞLIK ALANINDA GEÇEN TEMEL KAVRAMLAR</vt:lpstr>
      <vt:lpstr>İNSAN HAKLARI VE VATANDAŞLIK ALANINDA GEÇEN TEMEL KAVRAMLAR</vt:lpstr>
      <vt:lpstr>İNSAN HAKLARI VE VATANDAŞLIK ALANINDA GEÇEN TEMEL KAVRAMLAR</vt:lpstr>
      <vt:lpstr>İNSAN HAKLARI VE VATANDAŞLIK ALANINDA GEÇEN TEMEL KAVRAMLAR</vt:lpstr>
      <vt:lpstr>İNSAN HAKLARI VE VATANDAŞLIK ALANINDA GEÇEN TEMEL KAVRAMLAR</vt:lpstr>
      <vt:lpstr>İNSAN HAKLARI VE VATANDAŞLIK ALANINDA GEÇEN TEMEL KAVRAMLAR</vt:lpstr>
      <vt:lpstr>İNSAN HAKLARI VE VATANDAŞLIK ALANINDA GEÇEN TEMEL KAVRAMLAR</vt:lpstr>
      <vt:lpstr>İNSAN HAKLARI VE VATANDAŞLIK ALANINDA GEÇEN TEMEL KAVRAMLAR</vt:lpstr>
      <vt:lpstr>İNSAN HAKLARI VE VATANDAŞLIK ALANINDA GEÇEN TEMEL KAVRAMLAR</vt:lpstr>
      <vt:lpstr>İNSAN HAKLARI VE VATANDAŞLIK ALANINDA GEÇEN TEMEL KAVRAMLAR</vt:lpstr>
      <vt:lpstr>İNSAN HAKLARI VE VATANDAŞLIK ALANINDA GEÇEN TEMEL KAVRAMLAR</vt:lpstr>
      <vt:lpstr>İNSAN HAKLARI VE VATANDAŞLIK ALANINDA GEÇEN TEMEL KAVRAMLAR</vt:lpstr>
      <vt:lpstr>İNSAN HAKLARI VE VATANDAŞLIK ALANINDA GEÇEN TEMEL KAVRAMLAR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VATANDAŞLIK</dc:title>
  <dc:creator>WESER</dc:creator>
  <cp:lastModifiedBy>WESER</cp:lastModifiedBy>
  <cp:revision>22</cp:revision>
  <dcterms:created xsi:type="dcterms:W3CDTF">2018-04-17T19:43:00Z</dcterms:created>
  <dcterms:modified xsi:type="dcterms:W3CDTF">2018-04-18T12:39:44Z</dcterms:modified>
</cp:coreProperties>
</file>