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80" r:id="rId4"/>
    <p:sldId id="281" r:id="rId5"/>
    <p:sldId id="287" r:id="rId6"/>
    <p:sldId id="282" r:id="rId7"/>
    <p:sldId id="288" r:id="rId8"/>
    <p:sldId id="285" r:id="rId9"/>
    <p:sldId id="286" r:id="rId10"/>
    <p:sldId id="283" r:id="rId11"/>
    <p:sldId id="284" r:id="rId12"/>
    <p:sldId id="289"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654761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823750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2225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301602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4519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154024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CE9604-0E13-4DD6-AF9B-7A7AACDE0BAC}" type="datetimeFigureOut">
              <a:rPr lang="tr-TR" smtClean="0"/>
              <a:t>1.3.2018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407400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CE9604-0E13-4DD6-AF9B-7A7AACDE0BAC}" type="datetimeFigureOut">
              <a:rPr lang="tr-TR" smtClean="0"/>
              <a:t>1.3.2018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98890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CE9604-0E13-4DD6-AF9B-7A7AACDE0BAC}" type="datetimeFigureOut">
              <a:rPr lang="tr-TR" smtClean="0"/>
              <a:t>1.3.2018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262755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6672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525450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E9604-0E13-4DD6-AF9B-7A7AACDE0BAC}" type="datetimeFigureOut">
              <a:rPr lang="tr-TR" smtClean="0"/>
              <a:t>1.3.2018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D11CAF-D679-4CFE-8E6E-82D2BE90B217}" type="slidenum">
              <a:rPr lang="tr-TR" smtClean="0"/>
              <a:t>‹#›</a:t>
            </a:fld>
            <a:endParaRPr lang="tr-TR"/>
          </a:p>
        </p:txBody>
      </p:sp>
    </p:spTree>
    <p:extLst>
      <p:ext uri="{BB962C8B-B14F-4D97-AF65-F5344CB8AC3E}">
        <p14:creationId xmlns:p14="http://schemas.microsoft.com/office/powerpoint/2010/main" val="35572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51877" y="2042319"/>
            <a:ext cx="9144000" cy="2387600"/>
          </a:xfrm>
        </p:spPr>
        <p:txBody>
          <a:bodyPr>
            <a:normAutofit fontScale="90000"/>
          </a:bodyPr>
          <a:lstStyle/>
          <a:p>
            <a:r>
              <a:rPr lang="tr-TR" b="1" dirty="0"/>
              <a:t>HLK 112</a:t>
            </a:r>
            <a:r>
              <a:rPr lang="tr-TR" dirty="0"/>
              <a:t/>
            </a:r>
            <a:br>
              <a:rPr lang="tr-TR" dirty="0"/>
            </a:br>
            <a:r>
              <a:rPr lang="tr-TR" b="1" dirty="0"/>
              <a:t>FOLKLOR ve KÜLTÜR II</a:t>
            </a:r>
            <a:r>
              <a:rPr lang="tr-TR" dirty="0"/>
              <a:t/>
            </a:r>
            <a:br>
              <a:rPr lang="tr-TR" dirty="0"/>
            </a:br>
            <a:endParaRPr lang="tr-TR" dirty="0"/>
          </a:p>
        </p:txBody>
      </p:sp>
    </p:spTree>
    <p:extLst>
      <p:ext uri="{BB962C8B-B14F-4D97-AF65-F5344CB8AC3E}">
        <p14:creationId xmlns:p14="http://schemas.microsoft.com/office/powerpoint/2010/main" val="1243388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t>Hemen her toplum ve kültür başlangıçta dinsel işlevlerinin yanı sıra hatırlama, anma, tekrarlama, birlik, dayanışma, paylaşma, toplumla bütünleşme, kaygı ve umutsuzlukları giderme, bireyin toplumsal konumunu meşrulaştırma gibi işlevleri yerine getiren bu tür düzenlemelere sahiptir. </a:t>
            </a:r>
          </a:p>
        </p:txBody>
      </p:sp>
    </p:spTree>
    <p:extLst>
      <p:ext uri="{BB962C8B-B14F-4D97-AF65-F5344CB8AC3E}">
        <p14:creationId xmlns:p14="http://schemas.microsoft.com/office/powerpoint/2010/main" val="2779795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2506662"/>
            <a:ext cx="10515600" cy="4351338"/>
          </a:xfrm>
        </p:spPr>
        <p:txBody>
          <a:bodyPr/>
          <a:lstStyle/>
          <a:p>
            <a:pPr algn="just"/>
            <a:r>
              <a:rPr lang="tr-TR" dirty="0"/>
              <a:t>Toplumlar, toplumsal var oluşu sürdürmede ortak belleğin kaynakları olan bu tür düzenlemeleri yaratma ve sürdürme gereksinimi içinde olmuşlardır. Bayram, şenlik, tören, festival gibi kutlamaların önemli bir bölümünün kökenleri çok eski zamanlara uzanırken bir bölümü yakın bir geçmişte doğmuş olabilir. </a:t>
            </a:r>
          </a:p>
        </p:txBody>
      </p:sp>
    </p:spTree>
    <p:extLst>
      <p:ext uri="{BB962C8B-B14F-4D97-AF65-F5344CB8AC3E}">
        <p14:creationId xmlns:p14="http://schemas.microsoft.com/office/powerpoint/2010/main" val="2109981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Zaman içinde yüklendikleri yeni anlam ve işlevlerle değişip, dönüşerek yeni nitelikleriyle toplumsal/kültürel hayatımızın içinde varlıklarını hissettirmeye devam etmektedirler. </a:t>
            </a:r>
          </a:p>
          <a:p>
            <a:endParaRPr lang="tr-TR" dirty="0"/>
          </a:p>
        </p:txBody>
      </p:sp>
    </p:spTree>
    <p:extLst>
      <p:ext uri="{BB962C8B-B14F-4D97-AF65-F5344CB8AC3E}">
        <p14:creationId xmlns:p14="http://schemas.microsoft.com/office/powerpoint/2010/main" val="4189136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473" y="2699534"/>
            <a:ext cx="10515600" cy="1325563"/>
          </a:xfrm>
        </p:spPr>
        <p:txBody>
          <a:bodyPr/>
          <a:lstStyle/>
          <a:p>
            <a:pPr algn="ctr"/>
            <a:r>
              <a:rPr lang="tr-TR" b="1" dirty="0"/>
              <a:t>Toplumsal Uygulamalar Alanı </a:t>
            </a:r>
            <a:endParaRPr lang="tr-TR" b="1" dirty="0"/>
          </a:p>
        </p:txBody>
      </p:sp>
    </p:spTree>
    <p:extLst>
      <p:ext uri="{BB962C8B-B14F-4D97-AF65-F5344CB8AC3E}">
        <p14:creationId xmlns:p14="http://schemas.microsoft.com/office/powerpoint/2010/main" val="937037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a:t>Toplumsal uygulamalar</a:t>
            </a:r>
            <a:r>
              <a:rPr lang="tr-TR" dirty="0"/>
              <a:t>, halkbilimin ritüeller ve kutlamalar alanını kapsamaktadır. Doğum, evlenme ve ölüm gibi geçiş dönemi geleneklerini, kutlama, şenlik, bayram, festival gibi her türden geleneksel toplanma biçimlerini ve bunlara eşlik eden geleneksel uygulama, inanç ve kültürel pratikleri konu edinmektedir.    </a:t>
            </a:r>
          </a:p>
          <a:p>
            <a:pPr marL="0" indent="0">
              <a:buNone/>
            </a:pPr>
            <a:endParaRPr lang="tr-TR" dirty="0"/>
          </a:p>
        </p:txBody>
      </p:sp>
    </p:spTree>
    <p:extLst>
      <p:ext uri="{BB962C8B-B14F-4D97-AF65-F5344CB8AC3E}">
        <p14:creationId xmlns:p14="http://schemas.microsoft.com/office/powerpoint/2010/main" val="889426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2374265"/>
            <a:ext cx="10515600" cy="4351338"/>
          </a:xfrm>
        </p:spPr>
        <p:txBody>
          <a:bodyPr>
            <a:normAutofit/>
          </a:bodyPr>
          <a:lstStyle/>
          <a:p>
            <a:r>
              <a:rPr lang="tr-TR" dirty="0"/>
              <a:t>En geniş anlamıyla; toplulukların, grupların kimi durumlarda bireylerin özel zamanların özel pratiklerle karşılanmasına yönelik olarak kültürel anlamlı formlarla gerçekleştirdikleri geleneksel toplanma biçimleri ve uygulamalardan oluşmaktadır. </a:t>
            </a:r>
          </a:p>
        </p:txBody>
      </p:sp>
    </p:spTree>
    <p:extLst>
      <p:ext uri="{BB962C8B-B14F-4D97-AF65-F5344CB8AC3E}">
        <p14:creationId xmlns:p14="http://schemas.microsoft.com/office/powerpoint/2010/main" val="2313266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Bu uygulamalar bir yönüyle arketipi hatırlamaya, anmaya ve tekrarlamaya yönelikken diğer yönüyle katılımcıları (şenlendirmeye, neşelendirmeye yani eğlendirmeye,  eş, dost, hısım, akraba) bir araya getirmeye, onları tekdüze -rutin- günlük yaşamlarından sıyırıp, doğa ile bütünleşmeye ve bütün bunları davranışlarla dışa vurmaya teşvik eden pratiklerdir. </a:t>
            </a:r>
          </a:p>
          <a:p>
            <a:pPr marL="0" indent="0">
              <a:buNone/>
            </a:pPr>
            <a:endParaRPr lang="tr-TR" dirty="0"/>
          </a:p>
          <a:p>
            <a:endParaRPr lang="tr-TR" dirty="0"/>
          </a:p>
        </p:txBody>
      </p:sp>
    </p:spTree>
    <p:extLst>
      <p:ext uri="{BB962C8B-B14F-4D97-AF65-F5344CB8AC3E}">
        <p14:creationId xmlns:p14="http://schemas.microsoft.com/office/powerpoint/2010/main" val="2198501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2395780"/>
            <a:ext cx="10515600" cy="4351338"/>
          </a:xfrm>
        </p:spPr>
        <p:txBody>
          <a:bodyPr>
            <a:normAutofit/>
          </a:bodyPr>
          <a:lstStyle/>
          <a:p>
            <a:pPr algn="just"/>
            <a:r>
              <a:rPr lang="tr-TR" b="1" dirty="0"/>
              <a:t>Toplumsal</a:t>
            </a:r>
            <a:r>
              <a:rPr lang="tr-TR" dirty="0"/>
              <a:t> </a:t>
            </a:r>
            <a:r>
              <a:rPr lang="tr-TR" b="1" dirty="0"/>
              <a:t>uygulamalar</a:t>
            </a:r>
            <a:r>
              <a:rPr lang="tr-TR" dirty="0"/>
              <a:t> toplumsallığı ve toplumsallaşmayı sağlayan başlıca uygulamalardır. İnsanlar tek başlarına var olamazlar. Grup halinde, belirli kurallara ve değerlere bağlı olarak yaşarlar. </a:t>
            </a:r>
          </a:p>
        </p:txBody>
      </p:sp>
    </p:spTree>
    <p:extLst>
      <p:ext uri="{BB962C8B-B14F-4D97-AF65-F5344CB8AC3E}">
        <p14:creationId xmlns:p14="http://schemas.microsoft.com/office/powerpoint/2010/main" val="3889818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2506662"/>
            <a:ext cx="10515600" cy="4351338"/>
          </a:xfrm>
        </p:spPr>
        <p:txBody>
          <a:bodyPr/>
          <a:lstStyle/>
          <a:p>
            <a:r>
              <a:rPr lang="tr-TR" dirty="0"/>
              <a:t>Bu değer ve kurallar grubun iç </a:t>
            </a:r>
            <a:r>
              <a:rPr lang="tr-TR" dirty="0" err="1"/>
              <a:t>tutunumunu</a:t>
            </a:r>
            <a:r>
              <a:rPr lang="tr-TR" dirty="0"/>
              <a:t> sağlar, ona kimliğini verir. Kimlik ve tutunum, dayanışmayı ve kendini tanımlamayı kolaylaştırır. Böylelikle insan belirli bir gruba ait olduğunu hisseder. </a:t>
            </a:r>
          </a:p>
          <a:p>
            <a:pPr marL="0" indent="0">
              <a:buNone/>
            </a:pPr>
            <a:endParaRPr lang="tr-TR" dirty="0"/>
          </a:p>
        </p:txBody>
      </p:sp>
    </p:spTree>
    <p:extLst>
      <p:ext uri="{BB962C8B-B14F-4D97-AF65-F5344CB8AC3E}">
        <p14:creationId xmlns:p14="http://schemas.microsoft.com/office/powerpoint/2010/main" val="2029597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Kendisini yalnız görmez ve her türlü sorunun çözümünde bu grubun çeşitli biçimlerdeki desteğini yanında bulur. Bu durum toplumsal hayatın istikrarını ve grubun sürekliliğini sağlar. Aksi takdirde çatışma ve rekabet insanın huzurunu, yaratıcılığını ve kendisini güçlü hissetmesini önleyen değer bozucu etkiler yaratabilir. </a:t>
            </a:r>
          </a:p>
        </p:txBody>
      </p:sp>
    </p:spTree>
    <p:extLst>
      <p:ext uri="{BB962C8B-B14F-4D97-AF65-F5344CB8AC3E}">
        <p14:creationId xmlns:p14="http://schemas.microsoft.com/office/powerpoint/2010/main" val="3594760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9866" y="2245174"/>
            <a:ext cx="10515600" cy="4351338"/>
          </a:xfrm>
        </p:spPr>
        <p:txBody>
          <a:bodyPr/>
          <a:lstStyle/>
          <a:p>
            <a:pPr algn="just"/>
            <a:r>
              <a:rPr lang="tr-TR" dirty="0"/>
              <a:t>Böyle etkili bir işlevi olan toplumsal uygulamalar tören ve ritüelleri, çeşitli kutlamaları, ibadet ve ayin türlerini, çeşitli halk inançlarını ve çeşitli alanlardaki halk bilgisini içermektedir. Bu listeye bakıldığında toplumsal uygulamaların hayatı kuran ve insanı belirli bir kimlikle var eden en önemli kurum olduğu görülür.</a:t>
            </a:r>
          </a:p>
          <a:p>
            <a:endParaRPr lang="tr-TR" dirty="0"/>
          </a:p>
        </p:txBody>
      </p:sp>
    </p:spTree>
    <p:extLst>
      <p:ext uri="{BB962C8B-B14F-4D97-AF65-F5344CB8AC3E}">
        <p14:creationId xmlns:p14="http://schemas.microsoft.com/office/powerpoint/2010/main" val="280261002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394</Words>
  <Application>Microsoft Office PowerPoint</Application>
  <PresentationFormat>Geniş ekran</PresentationFormat>
  <Paragraphs>12</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HLK 112 FOLKLOR ve KÜLTÜR II </vt:lpstr>
      <vt:lpstr>Toplumsal Uygulamalar Alanı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112 FOLKLOR ve KÜLTÜR II</dc:title>
  <dc:creator>Kullanıcı</dc:creator>
  <cp:lastModifiedBy>Kullanıcı</cp:lastModifiedBy>
  <cp:revision>24</cp:revision>
  <dcterms:created xsi:type="dcterms:W3CDTF">2018-03-01T08:51:22Z</dcterms:created>
  <dcterms:modified xsi:type="dcterms:W3CDTF">2018-03-01T09:33:50Z</dcterms:modified>
</cp:coreProperties>
</file>