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312" r:id="rId4"/>
    <p:sldId id="280" r:id="rId5"/>
    <p:sldId id="281" r:id="rId6"/>
    <p:sldId id="282" r:id="rId7"/>
    <p:sldId id="283" r:id="rId8"/>
    <p:sldId id="318" r:id="rId9"/>
    <p:sldId id="338" r:id="rId10"/>
    <p:sldId id="339" r:id="rId11"/>
    <p:sldId id="300" r:id="rId12"/>
    <p:sldId id="319" r:id="rId13"/>
    <p:sldId id="284" r:id="rId14"/>
    <p:sldId id="324" r:id="rId15"/>
    <p:sldId id="327" r:id="rId16"/>
    <p:sldId id="328" r:id="rId17"/>
    <p:sldId id="325" r:id="rId18"/>
    <p:sldId id="329" r:id="rId19"/>
    <p:sldId id="323" r:id="rId20"/>
    <p:sldId id="285" r:id="rId21"/>
    <p:sldId id="330" r:id="rId22"/>
    <p:sldId id="340" r:id="rId23"/>
    <p:sldId id="301" r:id="rId24"/>
    <p:sldId id="331" r:id="rId25"/>
    <p:sldId id="332" r:id="rId26"/>
    <p:sldId id="313" r:id="rId27"/>
    <p:sldId id="286" r:id="rId28"/>
    <p:sldId id="333" r:id="rId29"/>
    <p:sldId id="314" r:id="rId30"/>
    <p:sldId id="291" r:id="rId31"/>
    <p:sldId id="341" r:id="rId32"/>
    <p:sldId id="287" r:id="rId33"/>
    <p:sldId id="335" r:id="rId34"/>
    <p:sldId id="342" r:id="rId35"/>
    <p:sldId id="288"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8" autoAdjust="0"/>
    <p:restoredTop sz="95596" autoAdjust="0"/>
  </p:normalViewPr>
  <p:slideViewPr>
    <p:cSldViewPr>
      <p:cViewPr varScale="1">
        <p:scale>
          <a:sx n="115" d="100"/>
          <a:sy n="115" d="100"/>
        </p:scale>
        <p:origin x="124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5</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2544771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13</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83701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409DDD6-1858-4C98-A7DE-CD55788FB533}"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1653658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09DDD6-1858-4C98-A7DE-CD55788FB533}"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2007530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09DDD6-1858-4C98-A7DE-CD55788FB533}"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404936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09DDD6-1858-4C98-A7DE-CD55788FB533}"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807840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409DDD6-1858-4C98-A7DE-CD55788FB533}"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4069856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09DDD6-1858-4C98-A7DE-CD55788FB533}"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3302719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09DDD6-1858-4C98-A7DE-CD55788FB533}" type="datetimeFigureOut">
              <a:rPr lang="tr-TR" smtClean="0"/>
              <a:t>12.12.2019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108641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09DDD6-1858-4C98-A7DE-CD55788FB533}" type="datetimeFigureOut">
              <a:rPr lang="tr-TR" smtClean="0"/>
              <a:t>12.12.2019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3926634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09DDD6-1858-4C98-A7DE-CD55788FB533}" type="datetimeFigureOut">
              <a:rPr lang="tr-TR" smtClean="0"/>
              <a:t>12.12.2019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2154217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409DDD6-1858-4C98-A7DE-CD55788FB533}"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2205513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409DDD6-1858-4C98-A7DE-CD55788FB533}"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822EC0B-6E27-450E-889A-4D84768BF162}" type="slidenum">
              <a:rPr lang="tr-TR" smtClean="0"/>
              <a:t>‹#›</a:t>
            </a:fld>
            <a:endParaRPr lang="tr-TR"/>
          </a:p>
        </p:txBody>
      </p:sp>
    </p:spTree>
    <p:extLst>
      <p:ext uri="{BB962C8B-B14F-4D97-AF65-F5344CB8AC3E}">
        <p14:creationId xmlns:p14="http://schemas.microsoft.com/office/powerpoint/2010/main" val="634101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409DDD6-1858-4C98-A7DE-CD55788FB533}" type="datetimeFigureOut">
              <a:rPr lang="tr-TR" smtClean="0"/>
              <a:t>12.12.2019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22EC0B-6E27-450E-889A-4D84768BF162}" type="slidenum">
              <a:rPr lang="tr-TR" smtClean="0"/>
              <a:t>‹#›</a:t>
            </a:fld>
            <a:endParaRPr lang="tr-TR"/>
          </a:p>
        </p:txBody>
      </p:sp>
    </p:spTree>
    <p:extLst>
      <p:ext uri="{BB962C8B-B14F-4D97-AF65-F5344CB8AC3E}">
        <p14:creationId xmlns:p14="http://schemas.microsoft.com/office/powerpoint/2010/main" val="71952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pPr>
              <a:defRPr/>
            </a:pPr>
            <a:r>
              <a:rPr lang="tr-TR" b="1" dirty="0">
                <a:solidFill>
                  <a:srgbClr val="096713"/>
                </a:solidFill>
                <a:cs typeface="Arial" pitchFamily="34" charset="0"/>
              </a:rPr>
              <a:t>SOĞUKTA MUHAFAZA ÖNCESİ YAPILMASI GEREKEN İŞLEMLER</a:t>
            </a:r>
            <a:endParaRPr lang="tr-TR" b="1" dirty="0">
              <a:solidFill>
                <a:srgbClr val="096713"/>
              </a:solidFill>
            </a:endParaRPr>
          </a:p>
        </p:txBody>
      </p:sp>
      <p:sp>
        <p:nvSpPr>
          <p:cNvPr id="2053" name="Rectangle 5"/>
          <p:cNvSpPr>
            <a:spLocks noGrp="1" noChangeArrowheads="1"/>
          </p:cNvSpPr>
          <p:nvPr>
            <p:ph type="subTitle" idx="1"/>
          </p:nvPr>
        </p:nvSpPr>
        <p:spPr>
          <a:xfrm>
            <a:off x="1066799" y="4221088"/>
            <a:ext cx="7086600" cy="441325"/>
          </a:xfrm>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3"/>
          <p:cNvSpPr txBox="1">
            <a:spLocks noGrp="1"/>
          </p:cNvSpPr>
          <p:nvPr>
            <p:ph idx="1"/>
          </p:nvPr>
        </p:nvSpPr>
        <p:spPr>
          <a:xfrm>
            <a:off x="381000" y="1844824"/>
            <a:ext cx="8458200" cy="2419124"/>
          </a:xfrm>
          <a:prstGeom prst="rect">
            <a:avLst/>
          </a:prstGeom>
          <a:noFill/>
        </p:spPr>
        <p:txBody>
          <a:bodyPr wrap="square">
            <a:spAutoFit/>
          </a:bodyPr>
          <a:lstStyle/>
          <a:p>
            <a:pPr algn="just">
              <a:defRPr/>
            </a:pPr>
            <a:r>
              <a:rPr lang="es-ES" sz="2800" dirty="0">
                <a:latin typeface="+mn-lt"/>
                <a:cs typeface="Arial" charset="0"/>
              </a:rPr>
              <a:t>Bir çok meyve ve sebzeye yüzey kaplama uygulanması su kaybını önemli ölçüde azaltır. </a:t>
            </a:r>
            <a:endParaRPr lang="tr-TR" sz="2800" dirty="0" smtClean="0">
              <a:latin typeface="+mn-lt"/>
              <a:cs typeface="Arial" charset="0"/>
            </a:endParaRPr>
          </a:p>
          <a:p>
            <a:pPr algn="just">
              <a:defRPr/>
            </a:pPr>
            <a:endParaRPr lang="tr-TR" sz="2800" dirty="0">
              <a:latin typeface="+mn-lt"/>
              <a:cs typeface="Arial" charset="0"/>
            </a:endParaRPr>
          </a:p>
          <a:p>
            <a:pPr algn="just">
              <a:defRPr/>
            </a:pPr>
            <a:r>
              <a:rPr lang="es-ES" sz="2800" dirty="0">
                <a:latin typeface="+mn-lt"/>
                <a:cs typeface="Arial" charset="0"/>
              </a:rPr>
              <a:t>Kaplama aynı zamanda meyve yüzeyinde O</a:t>
            </a:r>
            <a:r>
              <a:rPr lang="es-ES" sz="2800" baseline="-25000" dirty="0">
                <a:latin typeface="+mn-lt"/>
                <a:cs typeface="Arial" charset="0"/>
              </a:rPr>
              <a:t>2</a:t>
            </a:r>
            <a:r>
              <a:rPr lang="es-ES" sz="2800" dirty="0">
                <a:latin typeface="+mn-lt"/>
                <a:cs typeface="Arial" charset="0"/>
              </a:rPr>
              <a:t> ve CO</a:t>
            </a:r>
            <a:r>
              <a:rPr lang="es-ES" sz="2800" baseline="-25000" dirty="0">
                <a:latin typeface="+mn-lt"/>
                <a:cs typeface="Arial" charset="0"/>
              </a:rPr>
              <a:t>2</a:t>
            </a:r>
            <a:r>
              <a:rPr lang="es-ES" sz="2800" dirty="0">
                <a:latin typeface="+mn-lt"/>
                <a:cs typeface="Arial" charset="0"/>
              </a:rPr>
              <a:t> hareketleri de azaltır. </a:t>
            </a:r>
            <a:endParaRPr lang="tr-TR" sz="2800" dirty="0">
              <a:latin typeface="+mn-lt"/>
              <a:cs typeface="Arial" charset="0"/>
            </a:endParaRPr>
          </a:p>
        </p:txBody>
      </p:sp>
    </p:spTree>
    <p:extLst>
      <p:ext uri="{BB962C8B-B14F-4D97-AF65-F5344CB8AC3E}">
        <p14:creationId xmlns:p14="http://schemas.microsoft.com/office/powerpoint/2010/main" val="23375843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sz="3200" b="1" dirty="0"/>
              <a:t>2. Kök ve yumrulardaki yaraların iyileştirilmesi </a:t>
            </a:r>
            <a:br>
              <a:rPr lang="tr-TR" sz="3200" b="1" dirty="0"/>
            </a:br>
            <a:endParaRPr lang="tr-TR" sz="3200" dirty="0"/>
          </a:p>
        </p:txBody>
      </p:sp>
      <p:sp>
        <p:nvSpPr>
          <p:cNvPr id="5" name="Metin kutusu 4"/>
          <p:cNvSpPr txBox="1"/>
          <p:nvPr/>
        </p:nvSpPr>
        <p:spPr>
          <a:xfrm>
            <a:off x="511175" y="1484313"/>
            <a:ext cx="7920038" cy="3048000"/>
          </a:xfrm>
          <a:prstGeom prst="rect">
            <a:avLst/>
          </a:prstGeom>
          <a:noFill/>
        </p:spPr>
        <p:txBody>
          <a:bodyPr>
            <a:spAutoFit/>
          </a:bodyPr>
          <a:lstStyle/>
          <a:p>
            <a:pPr algn="just">
              <a:defRPr/>
            </a:pPr>
            <a:r>
              <a:rPr lang="es-ES" sz="2400" dirty="0">
                <a:latin typeface="+mn-lt"/>
                <a:cs typeface="Arial" charset="0"/>
              </a:rPr>
              <a:t>Tatlı patates gibi bazı kök ve yumru sebzelerde hasat sırasında yüzeyde ortaya çıkan küçük yaraların iyileştirilmesi doğal olarak gerçekleşememektedir. Bu nedenle böyle sebzelerin depolamadan önce yüzeydeki yaraların iyileştirilmesi gerekir.</a:t>
            </a:r>
            <a:endParaRPr lang="tr-TR" sz="2400" dirty="0">
              <a:latin typeface="+mn-lt"/>
              <a:cs typeface="Arial" charset="0"/>
            </a:endParaRPr>
          </a:p>
          <a:p>
            <a:pPr algn="just">
              <a:defRPr/>
            </a:pPr>
            <a:endParaRPr lang="es-ES" sz="2400" dirty="0">
              <a:latin typeface="+mn-lt"/>
              <a:cs typeface="Arial" charset="0"/>
            </a:endParaRPr>
          </a:p>
          <a:p>
            <a:pPr algn="just">
              <a:defRPr/>
            </a:pPr>
            <a:r>
              <a:rPr lang="es-ES" sz="2400" dirty="0">
                <a:latin typeface="+mn-lt"/>
                <a:cs typeface="Arial" charset="0"/>
              </a:rPr>
              <a:t>İyileştirme işlemi </a:t>
            </a:r>
            <a:r>
              <a:rPr lang="es-ES" sz="2400" b="1" dirty="0">
                <a:latin typeface="+mn-lt"/>
                <a:cs typeface="Arial" charset="0"/>
              </a:rPr>
              <a:t>yüksek </a:t>
            </a:r>
            <a:r>
              <a:rPr lang="tr-TR" sz="2400" b="1" dirty="0" smtClean="0">
                <a:latin typeface="+mn-lt"/>
                <a:cs typeface="Arial" charset="0"/>
              </a:rPr>
              <a:t>oransal</a:t>
            </a:r>
            <a:r>
              <a:rPr lang="es-ES" sz="2400" b="1" dirty="0" smtClean="0">
                <a:latin typeface="+mn-lt"/>
                <a:cs typeface="Arial" charset="0"/>
              </a:rPr>
              <a:t> </a:t>
            </a:r>
            <a:r>
              <a:rPr lang="es-ES" sz="2400" b="1" dirty="0">
                <a:latin typeface="+mn-lt"/>
                <a:cs typeface="Arial" charset="0"/>
              </a:rPr>
              <a:t>nem</a:t>
            </a:r>
            <a:r>
              <a:rPr lang="es-ES" sz="2400" dirty="0">
                <a:latin typeface="+mn-lt"/>
                <a:cs typeface="Arial" charset="0"/>
              </a:rPr>
              <a:t>lilikteki </a:t>
            </a:r>
            <a:r>
              <a:rPr lang="es-ES" sz="2400" b="1" dirty="0">
                <a:latin typeface="+mn-lt"/>
                <a:cs typeface="Arial" charset="0"/>
              </a:rPr>
              <a:t>(%85-98) </a:t>
            </a:r>
            <a:r>
              <a:rPr lang="es-ES" sz="2400" dirty="0">
                <a:latin typeface="+mn-lt"/>
                <a:cs typeface="Arial" charset="0"/>
              </a:rPr>
              <a:t>bir ortamda uygulanır. </a:t>
            </a:r>
            <a:r>
              <a:rPr lang="es-ES" sz="2400" b="1" dirty="0">
                <a:latin typeface="+mn-lt"/>
                <a:cs typeface="Arial" charset="0"/>
              </a:rPr>
              <a:t>Yüksek sıcaklıklar </a:t>
            </a:r>
            <a:r>
              <a:rPr lang="es-ES" sz="2400" dirty="0">
                <a:latin typeface="+mn-lt"/>
                <a:cs typeface="Arial" charset="0"/>
              </a:rPr>
              <a:t>yaranın iyileşmesini kolaylaştırır.</a:t>
            </a:r>
            <a:r>
              <a:rPr lang="tr-TR" sz="2400" dirty="0">
                <a:latin typeface="+mn-lt"/>
                <a:cs typeface="Arial" charset="0"/>
              </a:rPr>
              <a:t> </a:t>
            </a:r>
            <a:r>
              <a:rPr lang="es-ES" sz="2400" dirty="0">
                <a:latin typeface="+mn-lt"/>
                <a:cs typeface="Arial" charset="0"/>
              </a:rPr>
              <a:t>İyileşme </a:t>
            </a:r>
            <a:r>
              <a:rPr lang="es-ES" sz="2400" b="1" dirty="0">
                <a:latin typeface="+mn-lt"/>
                <a:cs typeface="Arial" charset="0"/>
              </a:rPr>
              <a:t>25-32ºC’de</a:t>
            </a:r>
            <a:r>
              <a:rPr lang="es-ES" sz="2400" dirty="0">
                <a:latin typeface="+mn-lt"/>
                <a:cs typeface="Arial" charset="0"/>
              </a:rPr>
              <a:t> </a:t>
            </a:r>
            <a:r>
              <a:rPr lang="es-ES" sz="2400" b="1" dirty="0">
                <a:latin typeface="+mn-lt"/>
                <a:cs typeface="Arial" charset="0"/>
              </a:rPr>
              <a:t>4-8 gün</a:t>
            </a:r>
            <a:r>
              <a:rPr lang="es-ES" sz="2400" dirty="0">
                <a:latin typeface="+mn-lt"/>
                <a:cs typeface="Arial" charset="0"/>
              </a:rPr>
              <a:t> kadar sürer.</a:t>
            </a:r>
            <a:endParaRPr lang="tr-TR" sz="2400" dirty="0">
              <a:latin typeface="+mn-lt"/>
              <a:cs typeface="Arial" charset="0"/>
            </a:endParaRPr>
          </a:p>
        </p:txBody>
      </p:sp>
    </p:spTree>
    <p:extLst>
      <p:ext uri="{BB962C8B-B14F-4D97-AF65-F5344CB8AC3E}">
        <p14:creationId xmlns:p14="http://schemas.microsoft.com/office/powerpoint/2010/main" val="1997448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1484784"/>
            <a:ext cx="8712968" cy="1569660"/>
          </a:xfrm>
          <a:prstGeom prst="rect">
            <a:avLst/>
          </a:prstGeom>
        </p:spPr>
        <p:txBody>
          <a:bodyPr wrap="square">
            <a:spAutoFit/>
          </a:bodyPr>
          <a:lstStyle/>
          <a:p>
            <a:pPr algn="just">
              <a:defRPr/>
            </a:pPr>
            <a:r>
              <a:rPr lang="es-ES" dirty="0">
                <a:cs typeface="Arial" charset="0"/>
              </a:rPr>
              <a:t>Soğan ve sarmısak gibi sebzeler depolamadan önce kurutularak raf ömürleri uzatılır. Genellikle tarlada güneşte kurutma uygulanırsa da sıcak hava akımında da kurutulabilirler.</a:t>
            </a:r>
            <a:endParaRPr lang="tr-TR" dirty="0">
              <a:cs typeface="Arial" charset="0"/>
            </a:endParaRPr>
          </a:p>
        </p:txBody>
      </p:sp>
      <p:sp>
        <p:nvSpPr>
          <p:cNvPr id="3" name="Dikdörtgen 2"/>
          <p:cNvSpPr/>
          <p:nvPr/>
        </p:nvSpPr>
        <p:spPr>
          <a:xfrm>
            <a:off x="1259632" y="237421"/>
            <a:ext cx="6444393" cy="584775"/>
          </a:xfrm>
          <a:prstGeom prst="rect">
            <a:avLst/>
          </a:prstGeom>
        </p:spPr>
        <p:txBody>
          <a:bodyPr wrap="none">
            <a:spAutoFit/>
          </a:bodyPr>
          <a:lstStyle/>
          <a:p>
            <a:r>
              <a:rPr lang="tr-TR" sz="3200" b="1" dirty="0" smtClean="0"/>
              <a:t>3. Kök </a:t>
            </a:r>
            <a:r>
              <a:rPr lang="tr-TR" sz="3200" b="1" dirty="0"/>
              <a:t>sebzelerin </a:t>
            </a:r>
            <a:r>
              <a:rPr lang="tr-TR" sz="3200" b="1" dirty="0" err="1"/>
              <a:t>dehidrasyonu</a:t>
            </a:r>
            <a:r>
              <a:rPr lang="tr-TR" sz="3200" b="1" dirty="0"/>
              <a:t> </a:t>
            </a:r>
            <a:endParaRPr lang="tr-TR" sz="3200" dirty="0"/>
          </a:p>
        </p:txBody>
      </p:sp>
    </p:spTree>
    <p:extLst>
      <p:ext uri="{BB962C8B-B14F-4D97-AF65-F5344CB8AC3E}">
        <p14:creationId xmlns:p14="http://schemas.microsoft.com/office/powerpoint/2010/main" val="16361479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Dikdörtgen 3"/>
          <p:cNvSpPr/>
          <p:nvPr/>
        </p:nvSpPr>
        <p:spPr>
          <a:xfrm>
            <a:off x="1835696" y="476672"/>
            <a:ext cx="7056784" cy="1200329"/>
          </a:xfrm>
          <a:prstGeom prst="rect">
            <a:avLst/>
          </a:prstGeom>
        </p:spPr>
        <p:txBody>
          <a:bodyPr wrap="square">
            <a:spAutoFit/>
          </a:bodyPr>
          <a:lstStyle/>
          <a:p>
            <a:pPr>
              <a:defRPr/>
            </a:pPr>
            <a:r>
              <a:rPr lang="tr-TR" b="1" dirty="0"/>
              <a:t>4. </a:t>
            </a:r>
            <a:r>
              <a:rPr lang="tr-TR" b="1" dirty="0" err="1"/>
              <a:t>Fungal</a:t>
            </a:r>
            <a:r>
              <a:rPr lang="tr-TR" b="1" dirty="0"/>
              <a:t> ve bakteriyel patojenlerin kimyasal kontrolü </a:t>
            </a:r>
          </a:p>
          <a:p>
            <a:pPr algn="just">
              <a:defRPr/>
            </a:pPr>
            <a:endParaRPr lang="tr-TR" dirty="0">
              <a:cs typeface="Arial" charset="0"/>
            </a:endParaRPr>
          </a:p>
        </p:txBody>
      </p:sp>
      <p:sp>
        <p:nvSpPr>
          <p:cNvPr id="2" name="Dikdörtgen 1"/>
          <p:cNvSpPr/>
          <p:nvPr/>
        </p:nvSpPr>
        <p:spPr>
          <a:xfrm>
            <a:off x="1907704" y="1484784"/>
            <a:ext cx="6984776" cy="3416320"/>
          </a:xfrm>
          <a:prstGeom prst="rect">
            <a:avLst/>
          </a:prstGeom>
        </p:spPr>
        <p:txBody>
          <a:bodyPr wrap="square">
            <a:spAutoFit/>
          </a:bodyPr>
          <a:lstStyle/>
          <a:p>
            <a:pPr algn="just">
              <a:defRPr/>
            </a:pPr>
            <a:r>
              <a:rPr lang="es-ES" dirty="0">
                <a:cs typeface="Arial" charset="0"/>
              </a:rPr>
              <a:t>Taze halde depolanacak meyve ve sebzeler çoğu zaman depolamadan önce yıkanırlar ancak yıkama suyunun mikrobiyolojik kalitesi çok önemlidir. Özellikle resirküle su kullanılıyorsa fungal ve bakteriyel kontaminasyonlara neden olabilir. Bu nedenle yıkama suyuna 50-200 ppm klor veya ozon ilave edilmelidir. Bir çok ülkede yıkama suyuna antibiyotiklerin ilavesine izin verilmemektedir.</a:t>
            </a:r>
            <a:endParaRPr lang="tr-TR" dirty="0">
              <a:cs typeface="Arial" charset="0"/>
            </a:endParaRPr>
          </a:p>
        </p:txBody>
      </p:sp>
    </p:spTree>
    <p:extLst>
      <p:ext uri="{BB962C8B-B14F-4D97-AF65-F5344CB8AC3E}">
        <p14:creationId xmlns:p14="http://schemas.microsoft.com/office/powerpoint/2010/main" val="3997596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79512" y="1412776"/>
            <a:ext cx="8712968" cy="4832092"/>
          </a:xfrm>
          <a:prstGeom prst="rect">
            <a:avLst/>
          </a:prstGeom>
        </p:spPr>
        <p:txBody>
          <a:bodyPr wrap="square">
            <a:spAutoFit/>
          </a:bodyPr>
          <a:lstStyle/>
          <a:p>
            <a:pPr algn="just">
              <a:defRPr/>
            </a:pPr>
            <a:r>
              <a:rPr lang="es-ES" sz="2800" dirty="0">
                <a:cs typeface="Arial" charset="0"/>
              </a:rPr>
              <a:t>Depolanacak meyve ve sebzelere hasattan sonra fungusit uygulaması oldukça yaygındır. </a:t>
            </a:r>
            <a:r>
              <a:rPr lang="tr-TR" sz="2800" dirty="0">
                <a:cs typeface="Arial" charset="0"/>
              </a:rPr>
              <a:t>B</a:t>
            </a:r>
            <a:r>
              <a:rPr lang="es-ES" sz="2800" dirty="0">
                <a:cs typeface="Arial" charset="0"/>
              </a:rPr>
              <a:t>enomil, tiyabendazol ve tiyofitanat gibi benzimidazol bazlı fungusitlerin kullanımı oldukça yaygındır.</a:t>
            </a:r>
            <a:endParaRPr lang="tr-TR" sz="2800" dirty="0">
              <a:cs typeface="Arial" charset="0"/>
            </a:endParaRPr>
          </a:p>
          <a:p>
            <a:pPr algn="just">
              <a:defRPr/>
            </a:pPr>
            <a:endParaRPr lang="es-ES" sz="2800" dirty="0">
              <a:cs typeface="Arial" charset="0"/>
            </a:endParaRPr>
          </a:p>
          <a:p>
            <a:pPr algn="just">
              <a:defRPr/>
            </a:pPr>
            <a:r>
              <a:rPr lang="es-ES" sz="2800" b="1" dirty="0">
                <a:cs typeface="Arial" charset="0"/>
              </a:rPr>
              <a:t>Elma, armut, turunçgil </a:t>
            </a:r>
            <a:r>
              <a:rPr lang="es-ES" sz="2800" dirty="0">
                <a:cs typeface="Arial" charset="0"/>
              </a:rPr>
              <a:t>meyveleri ve yumru sebzelere uygulama</a:t>
            </a:r>
            <a:r>
              <a:rPr lang="tr-TR" sz="2800" dirty="0">
                <a:cs typeface="Arial" charset="0"/>
              </a:rPr>
              <a:t>, </a:t>
            </a:r>
            <a:r>
              <a:rPr lang="es-ES" sz="2800" dirty="0">
                <a:cs typeface="Arial" charset="0"/>
              </a:rPr>
              <a:t>yüzeye püskürtme veya çözeltiye daldırma şeklinde olmaktadır.</a:t>
            </a:r>
            <a:endParaRPr lang="tr-TR" sz="2800" dirty="0">
              <a:cs typeface="Arial" charset="0"/>
            </a:endParaRPr>
          </a:p>
          <a:p>
            <a:pPr algn="just">
              <a:defRPr/>
            </a:pPr>
            <a:endParaRPr lang="es-ES" sz="2800" dirty="0">
              <a:cs typeface="Arial" charset="0"/>
            </a:endParaRPr>
          </a:p>
          <a:p>
            <a:pPr algn="just">
              <a:defRPr/>
            </a:pPr>
            <a:r>
              <a:rPr lang="es-ES" sz="2800" dirty="0">
                <a:cs typeface="Arial" charset="0"/>
              </a:rPr>
              <a:t>Turunçgil meyvelerinde fungusitler yüzeye bir mumsu tabaka ile de taşınabilmektedir.</a:t>
            </a:r>
            <a:endParaRPr lang="tr-TR" sz="2800" dirty="0">
              <a:cs typeface="Arial" charset="0"/>
            </a:endParaRPr>
          </a:p>
        </p:txBody>
      </p:sp>
    </p:spTree>
    <p:extLst>
      <p:ext uri="{BB962C8B-B14F-4D97-AF65-F5344CB8AC3E}">
        <p14:creationId xmlns:p14="http://schemas.microsoft.com/office/powerpoint/2010/main" val="524071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7622" y="692696"/>
            <a:ext cx="8458200" cy="715962"/>
          </a:xfrm>
        </p:spPr>
        <p:txBody>
          <a:bodyPr>
            <a:normAutofit fontScale="90000"/>
          </a:bodyPr>
          <a:lstStyle/>
          <a:p>
            <a:r>
              <a:rPr lang="tr-TR" sz="3200" b="1" dirty="0"/>
              <a:t>5. Yumru ve kök sebzelerde çimlenmenin engellenmesi </a:t>
            </a:r>
            <a:br>
              <a:rPr lang="tr-TR" sz="3200" b="1" dirty="0"/>
            </a:br>
            <a:r>
              <a:rPr lang="tr-TR" sz="3200" b="1" u="sng" dirty="0">
                <a:solidFill>
                  <a:srgbClr val="096713"/>
                </a:solidFill>
                <a:cs typeface="Arial" charset="0"/>
              </a:rPr>
              <a:t/>
            </a:r>
            <a:br>
              <a:rPr lang="tr-TR" sz="3200" b="1" u="sng" dirty="0">
                <a:solidFill>
                  <a:srgbClr val="096713"/>
                </a:solidFill>
                <a:cs typeface="Arial" charset="0"/>
              </a:rPr>
            </a:br>
            <a:endParaRPr lang="tr-TR" sz="3200" dirty="0">
              <a:solidFill>
                <a:srgbClr val="096713"/>
              </a:solidFill>
            </a:endParaRPr>
          </a:p>
        </p:txBody>
      </p:sp>
      <p:sp>
        <p:nvSpPr>
          <p:cNvPr id="3" name="İçerik Yer Tutucusu 2"/>
          <p:cNvSpPr>
            <a:spLocks noGrp="1"/>
          </p:cNvSpPr>
          <p:nvPr>
            <p:ph idx="1"/>
          </p:nvPr>
        </p:nvSpPr>
        <p:spPr>
          <a:xfrm>
            <a:off x="33192" y="1244066"/>
            <a:ext cx="8839200" cy="5486400"/>
          </a:xfrm>
        </p:spPr>
        <p:txBody>
          <a:bodyPr/>
          <a:lstStyle/>
          <a:p>
            <a:pPr algn="just">
              <a:defRPr/>
            </a:pPr>
            <a:r>
              <a:rPr lang="es-ES" sz="2800" dirty="0">
                <a:cs typeface="Arial" charset="0"/>
              </a:rPr>
              <a:t>Yumru ve kök sebzelerde depolama sırasında çimlenmenin kontrolü için </a:t>
            </a:r>
            <a:r>
              <a:rPr lang="es-ES" sz="2800" b="1" i="1" dirty="0">
                <a:cs typeface="Arial" charset="0"/>
              </a:rPr>
              <a:t>maleik hidrozid</a:t>
            </a:r>
            <a:r>
              <a:rPr lang="tr-TR" sz="2800" b="1" i="1" dirty="0">
                <a:cs typeface="Arial" charset="0"/>
              </a:rPr>
              <a:t> </a:t>
            </a:r>
            <a:r>
              <a:rPr lang="es-ES" sz="2800" dirty="0">
                <a:cs typeface="Arial" charset="0"/>
              </a:rPr>
              <a:t>kullanılır. </a:t>
            </a:r>
            <a:r>
              <a:rPr lang="tr-TR" sz="2800" dirty="0">
                <a:cs typeface="Arial" charset="0"/>
              </a:rPr>
              <a:t>Yumru sebzeler hasattan sonra ayrıca değişik çimlenmeyi önleyici kimyasallarla da muamele edilmektedir. Örneğin </a:t>
            </a:r>
            <a:r>
              <a:rPr lang="tr-TR" sz="2800" dirty="0" err="1">
                <a:cs typeface="Arial" charset="0"/>
              </a:rPr>
              <a:t>profam</a:t>
            </a:r>
            <a:r>
              <a:rPr lang="tr-TR" sz="2800" dirty="0">
                <a:cs typeface="Arial" charset="0"/>
              </a:rPr>
              <a:t>/</a:t>
            </a:r>
            <a:r>
              <a:rPr lang="tr-TR" sz="2800" dirty="0" err="1">
                <a:cs typeface="Arial" charset="0"/>
              </a:rPr>
              <a:t>klorofam</a:t>
            </a:r>
            <a:r>
              <a:rPr lang="tr-TR" sz="2800" dirty="0">
                <a:cs typeface="Arial" charset="0"/>
              </a:rPr>
              <a:t> (IPC/CIPC), </a:t>
            </a:r>
            <a:r>
              <a:rPr lang="tr-TR" sz="2800" dirty="0" err="1">
                <a:cs typeface="Arial" charset="0"/>
              </a:rPr>
              <a:t>teknazen</a:t>
            </a:r>
            <a:r>
              <a:rPr lang="tr-TR" sz="2800" dirty="0">
                <a:cs typeface="Arial" charset="0"/>
              </a:rPr>
              <a:t> gibi. </a:t>
            </a:r>
          </a:p>
          <a:p>
            <a:pPr algn="just">
              <a:defRPr/>
            </a:pPr>
            <a:endParaRPr lang="tr-TR" sz="2800" dirty="0">
              <a:cs typeface="Arial" charset="0"/>
            </a:endParaRPr>
          </a:p>
          <a:p>
            <a:pPr algn="just">
              <a:defRPr/>
            </a:pPr>
            <a:r>
              <a:rPr lang="es-ES" sz="2800" dirty="0">
                <a:cs typeface="Arial" charset="0"/>
              </a:rPr>
              <a:t>Kimyasal</a:t>
            </a:r>
            <a:r>
              <a:rPr lang="es-ES" sz="2800" dirty="0" smtClean="0">
                <a:cs typeface="Arial" charset="0"/>
              </a:rPr>
              <a:t>, </a:t>
            </a:r>
            <a:r>
              <a:rPr lang="es-ES" sz="2800" dirty="0">
                <a:cs typeface="Arial" charset="0"/>
              </a:rPr>
              <a:t>hasattan üç veya sekiz hafta sonra uygulanır. </a:t>
            </a:r>
            <a:endParaRPr lang="tr-TR" sz="2800" dirty="0">
              <a:cs typeface="Arial" charset="0"/>
            </a:endParaRPr>
          </a:p>
          <a:p>
            <a:pPr algn="just">
              <a:defRPr/>
            </a:pPr>
            <a:r>
              <a:rPr lang="es-ES" sz="2800" dirty="0">
                <a:cs typeface="Arial" charset="0"/>
              </a:rPr>
              <a:t>Eğer yumrularda yaralanmalar varsa önce yaraların tedavi edilmesi ve sonra kimyasal uygulamasının yapılması gerekir. </a:t>
            </a:r>
            <a:endParaRPr lang="tr-TR" sz="2800" dirty="0">
              <a:cs typeface="Arial" charset="0"/>
            </a:endParaRPr>
          </a:p>
          <a:p>
            <a:endParaRPr lang="tr-TR" sz="2800" dirty="0"/>
          </a:p>
        </p:txBody>
      </p:sp>
    </p:spTree>
    <p:extLst>
      <p:ext uri="{BB962C8B-B14F-4D97-AF65-F5344CB8AC3E}">
        <p14:creationId xmlns:p14="http://schemas.microsoft.com/office/powerpoint/2010/main" val="36197706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395288"/>
            <a:ext cx="8458200" cy="715962"/>
          </a:xfrm>
        </p:spPr>
        <p:txBody>
          <a:bodyPr>
            <a:normAutofit fontScale="90000"/>
          </a:bodyPr>
          <a:lstStyle/>
          <a:p>
            <a:r>
              <a:rPr lang="tr-TR" sz="3200" b="1" dirty="0"/>
              <a:t>6. </a:t>
            </a:r>
            <a:r>
              <a:rPr lang="tr-TR" sz="3200" b="1" dirty="0" err="1"/>
              <a:t>Zararlanmaları</a:t>
            </a:r>
            <a:r>
              <a:rPr lang="tr-TR" sz="3200" b="1" dirty="0"/>
              <a:t> önlemek amacıyla kullanılan hasat sonrası kimyasalları </a:t>
            </a:r>
            <a:br>
              <a:rPr lang="tr-TR" sz="3200" b="1" dirty="0"/>
            </a:br>
            <a:endParaRPr lang="tr-TR" sz="3200" dirty="0"/>
          </a:p>
        </p:txBody>
      </p:sp>
      <p:sp>
        <p:nvSpPr>
          <p:cNvPr id="3" name="İçerik Yer Tutucusu 2"/>
          <p:cNvSpPr>
            <a:spLocks noGrp="1"/>
          </p:cNvSpPr>
          <p:nvPr>
            <p:ph idx="1"/>
          </p:nvPr>
        </p:nvSpPr>
        <p:spPr>
          <a:xfrm>
            <a:off x="287524" y="1371600"/>
            <a:ext cx="8674224" cy="5486400"/>
          </a:xfrm>
        </p:spPr>
        <p:txBody>
          <a:bodyPr/>
          <a:lstStyle/>
          <a:p>
            <a:pPr algn="just"/>
            <a:r>
              <a:rPr lang="es-ES" sz="2400" dirty="0">
                <a:cs typeface="Arial" charset="0"/>
              </a:rPr>
              <a:t>Bazı elma çeşitlerinde depolama sırasında kabuk bozuklukları görülebilmektedir. Bu bozuklukları önlenmek amacıyla hasat sonrasında ürün, difenilamin (% 0.1-0.25) ve etoksikuin (%0.2-0.5) gibi antioksidanları içeren su içine daldırılır. Difenilamin mum tabakası olarak da yüzeye uygulanabilir.</a:t>
            </a:r>
            <a:endParaRPr lang="tr-TR" sz="2400" dirty="0">
              <a:cs typeface="Arial" charset="0"/>
            </a:endParaRPr>
          </a:p>
          <a:p>
            <a:pPr algn="just"/>
            <a:endParaRPr lang="tr-TR" sz="2400" dirty="0"/>
          </a:p>
        </p:txBody>
      </p:sp>
    </p:spTree>
    <p:extLst>
      <p:ext uri="{BB962C8B-B14F-4D97-AF65-F5344CB8AC3E}">
        <p14:creationId xmlns:p14="http://schemas.microsoft.com/office/powerpoint/2010/main" val="8230950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427038"/>
            <a:ext cx="8458200" cy="715962"/>
          </a:xfrm>
        </p:spPr>
        <p:txBody>
          <a:bodyPr>
            <a:normAutofit fontScale="90000"/>
          </a:bodyPr>
          <a:lstStyle/>
          <a:p>
            <a:r>
              <a:rPr lang="tr-TR" b="1" dirty="0"/>
              <a:t>7. Işınlama </a:t>
            </a:r>
            <a:br>
              <a:rPr lang="tr-TR" b="1" dirty="0"/>
            </a:br>
            <a:endParaRPr lang="tr-TR" dirty="0"/>
          </a:p>
        </p:txBody>
      </p:sp>
      <p:sp>
        <p:nvSpPr>
          <p:cNvPr id="3" name="İçerik Yer Tutucusu 2"/>
          <p:cNvSpPr>
            <a:spLocks noGrp="1"/>
          </p:cNvSpPr>
          <p:nvPr>
            <p:ph idx="1"/>
          </p:nvPr>
        </p:nvSpPr>
        <p:spPr>
          <a:xfrm>
            <a:off x="381000" y="1143000"/>
            <a:ext cx="8458200" cy="5486400"/>
          </a:xfrm>
        </p:spPr>
        <p:txBody>
          <a:bodyPr/>
          <a:lstStyle/>
          <a:p>
            <a:pPr algn="just">
              <a:defRPr/>
            </a:pPr>
            <a:r>
              <a:rPr lang="es-ES" dirty="0">
                <a:cs typeface="Arial" charset="0"/>
              </a:rPr>
              <a:t>X-ışınları, </a:t>
            </a:r>
            <a:r>
              <a:rPr lang="el-GR" dirty="0">
                <a:cs typeface="Arial" charset="0"/>
              </a:rPr>
              <a:t>γ-</a:t>
            </a:r>
            <a:r>
              <a:rPr lang="es-ES" dirty="0">
                <a:cs typeface="Arial" charset="0"/>
              </a:rPr>
              <a:t>ışınları ve yüksek enerjili elektronlar soğukta depolanacak kök ve yumru sebzelerin çimlenmesini geciktirmek ve küf gelişimini engellemek amacıyla kullanılabilmektedir.</a:t>
            </a:r>
            <a:endParaRPr lang="tr-TR" dirty="0">
              <a:cs typeface="Arial" charset="0"/>
            </a:endParaRPr>
          </a:p>
          <a:p>
            <a:endParaRPr lang="tr-TR" dirty="0"/>
          </a:p>
        </p:txBody>
      </p:sp>
    </p:spTree>
    <p:extLst>
      <p:ext uri="{BB962C8B-B14F-4D97-AF65-F5344CB8AC3E}">
        <p14:creationId xmlns:p14="http://schemas.microsoft.com/office/powerpoint/2010/main" val="1303827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4280" y="260648"/>
            <a:ext cx="8458200" cy="715962"/>
          </a:xfrm>
        </p:spPr>
        <p:txBody>
          <a:bodyPr>
            <a:normAutofit fontScale="90000"/>
          </a:bodyPr>
          <a:lstStyle/>
          <a:p>
            <a:pPr>
              <a:defRPr/>
            </a:pPr>
            <a:r>
              <a:rPr lang="tr-TR" sz="2800" b="1" dirty="0">
                <a:solidFill>
                  <a:srgbClr val="096713"/>
                </a:solidFill>
                <a:cs typeface="Arial" pitchFamily="34" charset="0"/>
              </a:rPr>
              <a:t>ÜRÜNLERDE MUHAFAZA SIRASINDA GÖRÜLEN KAYIPLAR ve ÖNLEME YOLLARI</a:t>
            </a:r>
            <a:endParaRPr lang="tr-TR" sz="2800" b="1" dirty="0">
              <a:solidFill>
                <a:srgbClr val="096713"/>
              </a:solidFill>
            </a:endParaRPr>
          </a:p>
        </p:txBody>
      </p:sp>
      <p:sp>
        <p:nvSpPr>
          <p:cNvPr id="4" name="Dikdörtgen 3"/>
          <p:cNvSpPr/>
          <p:nvPr/>
        </p:nvSpPr>
        <p:spPr>
          <a:xfrm>
            <a:off x="395536" y="1628800"/>
            <a:ext cx="8496944" cy="3785652"/>
          </a:xfrm>
          <a:prstGeom prst="rect">
            <a:avLst/>
          </a:prstGeom>
        </p:spPr>
        <p:txBody>
          <a:bodyPr wrap="square">
            <a:spAutoFit/>
          </a:bodyPr>
          <a:lstStyle/>
          <a:p>
            <a:pPr algn="just">
              <a:defRPr/>
            </a:pPr>
            <a:r>
              <a:rPr lang="es-ES" dirty="0">
                <a:cs typeface="Arial" charset="0"/>
              </a:rPr>
              <a:t>Bahçe ürünlerinde hasattan sonra çeşitli faktörlerin etkisiyle ürün kalitesini ve değerini düşüren, ürün kayıplarına yol açan bozulmalar meydana gelmekte olup bunlar 5 grupta toplanabilmektedir.</a:t>
            </a:r>
            <a:endParaRPr lang="tr-TR" dirty="0">
              <a:cs typeface="Arial" charset="0"/>
            </a:endParaRPr>
          </a:p>
          <a:p>
            <a:pPr algn="just">
              <a:defRPr/>
            </a:pPr>
            <a:endParaRPr lang="es-ES" dirty="0">
              <a:cs typeface="Arial" charset="0"/>
            </a:endParaRPr>
          </a:p>
          <a:p>
            <a:pPr algn="just">
              <a:defRPr/>
            </a:pPr>
            <a:r>
              <a:rPr lang="es-ES" dirty="0">
                <a:cs typeface="Arial" charset="0"/>
              </a:rPr>
              <a:t>1. Fizyolojik Bozulmalar</a:t>
            </a:r>
          </a:p>
          <a:p>
            <a:pPr algn="just">
              <a:defRPr/>
            </a:pPr>
            <a:r>
              <a:rPr lang="es-ES" dirty="0">
                <a:cs typeface="Arial" charset="0"/>
              </a:rPr>
              <a:t>2. Fiziksel Bozulmalar</a:t>
            </a:r>
          </a:p>
          <a:p>
            <a:pPr algn="just">
              <a:defRPr/>
            </a:pPr>
            <a:r>
              <a:rPr lang="es-ES" dirty="0">
                <a:cs typeface="Arial" charset="0"/>
              </a:rPr>
              <a:t>3. Mantarsal Bozulmalar</a:t>
            </a:r>
          </a:p>
          <a:p>
            <a:pPr algn="just">
              <a:defRPr/>
            </a:pPr>
            <a:r>
              <a:rPr lang="es-ES" dirty="0">
                <a:cs typeface="Arial" charset="0"/>
              </a:rPr>
              <a:t>4. Fizyolojik Hastalıklar</a:t>
            </a:r>
          </a:p>
          <a:p>
            <a:pPr algn="just">
              <a:defRPr/>
            </a:pPr>
            <a:r>
              <a:rPr lang="es-ES" dirty="0">
                <a:cs typeface="Arial" charset="0"/>
              </a:rPr>
              <a:t>5. Filizlenme ve Sürme</a:t>
            </a:r>
            <a:endParaRPr lang="tr-TR" dirty="0">
              <a:cs typeface="Arial" charset="0"/>
            </a:endParaRPr>
          </a:p>
        </p:txBody>
      </p:sp>
    </p:spTree>
    <p:extLst>
      <p:ext uri="{BB962C8B-B14F-4D97-AF65-F5344CB8AC3E}">
        <p14:creationId xmlns:p14="http://schemas.microsoft.com/office/powerpoint/2010/main" val="387575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81000" y="476672"/>
            <a:ext cx="8458200" cy="715962"/>
          </a:xfrm>
        </p:spPr>
        <p:txBody>
          <a:bodyPr>
            <a:normAutofit fontScale="90000"/>
          </a:bodyPr>
          <a:lstStyle/>
          <a:p>
            <a:r>
              <a:rPr lang="tr-TR" b="1" dirty="0"/>
              <a:t>1. FİZYOLOJİK BOZULMALAR </a:t>
            </a:r>
            <a:br>
              <a:rPr lang="tr-TR" b="1" dirty="0"/>
            </a:br>
            <a:endParaRPr lang="tr-TR" dirty="0"/>
          </a:p>
        </p:txBody>
      </p:sp>
      <p:sp>
        <p:nvSpPr>
          <p:cNvPr id="3" name="İçerik Yer Tutucusu 2"/>
          <p:cNvSpPr>
            <a:spLocks noGrp="1"/>
          </p:cNvSpPr>
          <p:nvPr>
            <p:ph idx="1"/>
          </p:nvPr>
        </p:nvSpPr>
        <p:spPr>
          <a:xfrm>
            <a:off x="179512" y="1371600"/>
            <a:ext cx="8659688" cy="4865712"/>
          </a:xfrm>
        </p:spPr>
        <p:txBody>
          <a:bodyPr/>
          <a:lstStyle/>
          <a:p>
            <a:pPr algn="just">
              <a:defRPr/>
            </a:pPr>
            <a:r>
              <a:rPr lang="es-ES" dirty="0">
                <a:cs typeface="Arial" charset="0"/>
              </a:rPr>
              <a:t>Bahçe ürünleri hasattan sonra da yaşam faaliyetlerini sürdürdüklerinden ürünler uzun süre elde tutulacak olursa ürünün fizyolojik olarak yaşının ilerlemesiyle yaşlanmalar meydana gelmektedir. Yaşlanmış ürünlerde kalite ve </a:t>
            </a:r>
            <a:r>
              <a:rPr lang="tr-TR" dirty="0">
                <a:cs typeface="Arial" charset="0"/>
              </a:rPr>
              <a:t>p</a:t>
            </a:r>
            <a:r>
              <a:rPr lang="es-ES" dirty="0">
                <a:cs typeface="Arial" charset="0"/>
              </a:rPr>
              <a:t>azar değeri önemli ölçüde azalmaktadır.</a:t>
            </a:r>
            <a:endParaRPr lang="tr-TR" dirty="0">
              <a:cs typeface="Arial" charset="0"/>
            </a:endParaRPr>
          </a:p>
          <a:p>
            <a:endParaRPr lang="tr-TR" dirty="0"/>
          </a:p>
        </p:txBody>
      </p:sp>
    </p:spTree>
    <p:extLst>
      <p:ext uri="{BB962C8B-B14F-4D97-AF65-F5344CB8AC3E}">
        <p14:creationId xmlns:p14="http://schemas.microsoft.com/office/powerpoint/2010/main" val="187316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42156" y="188640"/>
            <a:ext cx="8534400" cy="715963"/>
          </a:xfrm>
        </p:spPr>
        <p:txBody>
          <a:bodyPr/>
          <a:lstStyle/>
          <a:p>
            <a:pPr>
              <a:defRPr/>
            </a:pPr>
            <a:r>
              <a:rPr lang="tr-TR" sz="2400" b="1" dirty="0"/>
              <a:t>DEPOLARDA MUHAFAZA KOŞULLARINI ETKİLEYEN FAKTÖRLER </a:t>
            </a:r>
          </a:p>
        </p:txBody>
      </p:sp>
      <p:sp>
        <p:nvSpPr>
          <p:cNvPr id="4" name="2 İçerik Yer Tutucusu"/>
          <p:cNvSpPr txBox="1">
            <a:spLocks/>
          </p:cNvSpPr>
          <p:nvPr/>
        </p:nvSpPr>
        <p:spPr bwMode="auto">
          <a:xfrm>
            <a:off x="566006" y="1340768"/>
            <a:ext cx="7886700"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50000"/>
              </a:lnSpc>
              <a:buFont typeface="Arial" panose="020B0604020202020204" pitchFamily="34" charset="0"/>
              <a:buAutoNum type="arabicPeriod"/>
            </a:pPr>
            <a:r>
              <a:rPr lang="tr-TR" altLang="tr-TR" sz="2400" b="1" dirty="0" smtClean="0"/>
              <a:t>ÖN SOĞUTMA</a:t>
            </a:r>
          </a:p>
          <a:p>
            <a:pPr marL="457200" indent="-457200">
              <a:lnSpc>
                <a:spcPct val="150000"/>
              </a:lnSpc>
              <a:buFont typeface="Arial" panose="020B0604020202020204" pitchFamily="34" charset="0"/>
              <a:buAutoNum type="arabicPeriod"/>
            </a:pPr>
            <a:r>
              <a:rPr lang="tr-TR" altLang="tr-TR" sz="2400" b="1" dirty="0" smtClean="0"/>
              <a:t>DEPOLAMA ÖN İŞLEMLERİ</a:t>
            </a:r>
            <a:endParaRPr lang="tr-TR" altLang="tr-TR"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69824" y="1700808"/>
            <a:ext cx="8458200" cy="1569660"/>
          </a:xfrm>
          <a:prstGeom prst="rect">
            <a:avLst/>
          </a:prstGeom>
        </p:spPr>
        <p:txBody>
          <a:bodyPr wrap="square">
            <a:spAutoFit/>
          </a:bodyPr>
          <a:lstStyle/>
          <a:p>
            <a:pPr algn="just">
              <a:defRPr/>
            </a:pPr>
            <a:r>
              <a:rPr lang="es-ES" dirty="0">
                <a:cs typeface="Arial" charset="0"/>
              </a:rPr>
              <a:t>Ürünlerde </a:t>
            </a:r>
            <a:r>
              <a:rPr lang="es-ES" b="1" dirty="0">
                <a:cs typeface="Arial" charset="0"/>
              </a:rPr>
              <a:t>k</a:t>
            </a:r>
            <a:r>
              <a:rPr lang="tr-TR" b="1" dirty="0">
                <a:cs typeface="Arial" charset="0"/>
              </a:rPr>
              <a:t>u</a:t>
            </a:r>
            <a:r>
              <a:rPr lang="es-ES" b="1" dirty="0">
                <a:cs typeface="Arial" charset="0"/>
              </a:rPr>
              <a:t>ruma, buruşma ve pörsüme </a:t>
            </a:r>
            <a:r>
              <a:rPr lang="es-ES" dirty="0">
                <a:cs typeface="Arial" charset="0"/>
              </a:rPr>
              <a:t>şeklinde ortaya çıkan ve ağırlık kayıplarına neden olan bozulmalardır. Nedeni ürünlerin su kaybetmesidir. Su kayıplarının nedeni havanın buharlaştırma gücü ve havanın fiziksel özelliğidir.</a:t>
            </a:r>
            <a:endParaRPr lang="tr-TR" dirty="0">
              <a:cs typeface="Arial" charset="0"/>
            </a:endParaRPr>
          </a:p>
        </p:txBody>
      </p:sp>
      <p:sp>
        <p:nvSpPr>
          <p:cNvPr id="2" name="Unvan 1"/>
          <p:cNvSpPr>
            <a:spLocks noGrp="1"/>
          </p:cNvSpPr>
          <p:nvPr>
            <p:ph type="title"/>
          </p:nvPr>
        </p:nvSpPr>
        <p:spPr>
          <a:xfrm>
            <a:off x="251520" y="476672"/>
            <a:ext cx="8458200" cy="715962"/>
          </a:xfrm>
        </p:spPr>
        <p:txBody>
          <a:bodyPr>
            <a:normAutofit fontScale="90000"/>
          </a:bodyPr>
          <a:lstStyle/>
          <a:p>
            <a:r>
              <a:rPr lang="tr-TR" b="1" dirty="0"/>
              <a:t>2. FİZİKSEL BOZULMALAR </a:t>
            </a:r>
            <a:br>
              <a:rPr lang="tr-TR" b="1" dirty="0"/>
            </a:br>
            <a:endParaRPr lang="tr-TR" dirty="0"/>
          </a:p>
        </p:txBody>
      </p:sp>
    </p:spTree>
    <p:extLst>
      <p:ext uri="{BB962C8B-B14F-4D97-AF65-F5344CB8AC3E}">
        <p14:creationId xmlns:p14="http://schemas.microsoft.com/office/powerpoint/2010/main" val="9209148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96752"/>
            <a:ext cx="8964488" cy="5280248"/>
          </a:xfrm>
        </p:spPr>
        <p:txBody>
          <a:bodyPr/>
          <a:lstStyle/>
          <a:p>
            <a:pPr marL="0" indent="0" algn="just">
              <a:buNone/>
              <a:defRPr/>
            </a:pPr>
            <a:r>
              <a:rPr lang="es-ES" sz="2400" dirty="0">
                <a:cs typeface="Arial" charset="0"/>
              </a:rPr>
              <a:t>Havanın buharlaştırma gücü</a:t>
            </a:r>
            <a:r>
              <a:rPr lang="tr-TR" sz="2400" dirty="0">
                <a:cs typeface="Arial" charset="0"/>
              </a:rPr>
              <a:t>, </a:t>
            </a:r>
            <a:r>
              <a:rPr lang="es-ES" sz="2400" dirty="0">
                <a:cs typeface="Arial" charset="0"/>
              </a:rPr>
              <a:t>buhar basıncı farkına bağlı olarak değişmektedir. Buhar basıncı farkı da sıcaklık, oransal nem, hava hareketi ve rakıma bağlı olarak değişmektedir.</a:t>
            </a:r>
            <a:endParaRPr lang="tr-TR" sz="2400" dirty="0">
              <a:cs typeface="Arial" charset="0"/>
            </a:endParaRPr>
          </a:p>
          <a:p>
            <a:pPr marL="0" indent="0" algn="just">
              <a:buNone/>
              <a:defRPr/>
            </a:pPr>
            <a:endParaRPr lang="tr-TR" sz="2400" dirty="0"/>
          </a:p>
          <a:p>
            <a:pPr lvl="0"/>
            <a:r>
              <a:rPr lang="tr-TR" sz="2400" dirty="0"/>
              <a:t>-Sıcaklık</a:t>
            </a:r>
          </a:p>
          <a:p>
            <a:r>
              <a:rPr lang="tr-TR" sz="2400" dirty="0"/>
              <a:t>-Oransal </a:t>
            </a:r>
            <a:r>
              <a:rPr lang="tr-TR" sz="2400" dirty="0" smtClean="0"/>
              <a:t>nem                   Buhar Basıncı</a:t>
            </a:r>
            <a:endParaRPr lang="tr-TR" sz="2400" dirty="0"/>
          </a:p>
          <a:p>
            <a:pPr lvl="0"/>
            <a:r>
              <a:rPr lang="tr-TR" sz="2400" dirty="0"/>
              <a:t>-Hava hareketi</a:t>
            </a:r>
          </a:p>
          <a:p>
            <a:pPr lvl="0"/>
            <a:r>
              <a:rPr lang="tr-TR" sz="2400" dirty="0"/>
              <a:t>-Rakım</a:t>
            </a:r>
          </a:p>
        </p:txBody>
      </p:sp>
      <p:sp>
        <p:nvSpPr>
          <p:cNvPr id="2" name="Dikdörtgen 1"/>
          <p:cNvSpPr/>
          <p:nvPr/>
        </p:nvSpPr>
        <p:spPr>
          <a:xfrm>
            <a:off x="6804248" y="2996951"/>
            <a:ext cx="2160240" cy="1089529"/>
          </a:xfrm>
          <a:prstGeom prst="rect">
            <a:avLst/>
          </a:prstGeom>
        </p:spPr>
        <p:txBody>
          <a:bodyPr wrap="square">
            <a:spAutoFit/>
          </a:bodyPr>
          <a:lstStyle/>
          <a:p>
            <a:pPr lvl="0" defTabSz="1155700">
              <a:lnSpc>
                <a:spcPct val="90000"/>
              </a:lnSpc>
              <a:spcAft>
                <a:spcPct val="35000"/>
              </a:spcAft>
            </a:pPr>
            <a:r>
              <a:rPr lang="tr-TR" dirty="0"/>
              <a:t>Havanın buharlaştırma gücü</a:t>
            </a:r>
          </a:p>
        </p:txBody>
      </p:sp>
      <p:sp>
        <p:nvSpPr>
          <p:cNvPr id="7" name="Sağ Ok 6"/>
          <p:cNvSpPr/>
          <p:nvPr/>
        </p:nvSpPr>
        <p:spPr bwMode="auto">
          <a:xfrm>
            <a:off x="2627784" y="3382050"/>
            <a:ext cx="1008112" cy="319332"/>
          </a:xfrm>
          <a:prstGeom prst="rightArrow">
            <a:avLst/>
          </a:pr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smtClean="0">
              <a:ln>
                <a:noFill/>
              </a:ln>
              <a:solidFill>
                <a:schemeClr val="tx1"/>
              </a:solidFill>
              <a:effectLst/>
              <a:latin typeface="Arial" panose="020B0604020202020204" pitchFamily="34" charset="0"/>
            </a:endParaRPr>
          </a:p>
        </p:txBody>
      </p:sp>
      <p:sp>
        <p:nvSpPr>
          <p:cNvPr id="8" name="Sağ Ok 7"/>
          <p:cNvSpPr/>
          <p:nvPr/>
        </p:nvSpPr>
        <p:spPr bwMode="auto">
          <a:xfrm>
            <a:off x="5796136" y="3382049"/>
            <a:ext cx="1008112" cy="319332"/>
          </a:xfrm>
          <a:prstGeom prst="rightArrow">
            <a:avLst/>
          </a:pr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01917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Dikdörtgen 13"/>
          <p:cNvSpPr>
            <a:spLocks noGrp="1" noChangeArrowheads="1"/>
          </p:cNvSpPr>
          <p:nvPr>
            <p:ph idx="1"/>
          </p:nvPr>
        </p:nvSpPr>
        <p:spPr bwMode="auto">
          <a:xfrm>
            <a:off x="381000" y="1700808"/>
            <a:ext cx="84582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s-ES" altLang="tr-TR" sz="2400" dirty="0"/>
              <a:t>Sıcaklık arttıkça, oransal nem azaldıkça, hava hareketi arttıkça ve rakım yükseldikçe buhar basıncı farkı artmakta, böyle ortamlarda ürünler daha hızlı ve daha fazla su kaybetmektedir.</a:t>
            </a:r>
            <a:endParaRPr lang="tr-TR" altLang="tr-TR" sz="2400" dirty="0"/>
          </a:p>
        </p:txBody>
      </p:sp>
    </p:spTree>
    <p:extLst>
      <p:ext uri="{BB962C8B-B14F-4D97-AF65-F5344CB8AC3E}">
        <p14:creationId xmlns:p14="http://schemas.microsoft.com/office/powerpoint/2010/main" val="893905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lstStyle/>
          <a:p>
            <a:endParaRPr lang="tr-TR"/>
          </a:p>
        </p:txBody>
      </p:sp>
      <p:sp>
        <p:nvSpPr>
          <p:cNvPr id="8" name="Metin kutusu 7"/>
          <p:cNvSpPr txBox="1"/>
          <p:nvPr/>
        </p:nvSpPr>
        <p:spPr>
          <a:xfrm>
            <a:off x="452896" y="1700808"/>
            <a:ext cx="8314407" cy="1200150"/>
          </a:xfrm>
          <a:prstGeom prst="rect">
            <a:avLst/>
          </a:prstGeom>
          <a:noFill/>
        </p:spPr>
        <p:txBody>
          <a:bodyPr wrap="square">
            <a:spAutoFit/>
          </a:bodyPr>
          <a:lstStyle/>
          <a:p>
            <a:pPr algn="just">
              <a:defRPr/>
            </a:pPr>
            <a:r>
              <a:rPr lang="es-ES" sz="2400" dirty="0">
                <a:latin typeface="+mn-lt"/>
                <a:cs typeface="Arial" charset="0"/>
              </a:rPr>
              <a:t>Yüzeyi hacmine göre daha büyük olan ürünlerde su kayıpları daha hızlı olmaktadır (yapraklı sebzeler; marul, ıspanak, lahana).</a:t>
            </a:r>
            <a:endParaRPr lang="tr-TR" sz="2400" dirty="0">
              <a:latin typeface="+mn-lt"/>
              <a:cs typeface="Arial" charset="0"/>
            </a:endParaRPr>
          </a:p>
        </p:txBody>
      </p:sp>
    </p:spTree>
    <p:extLst>
      <p:ext uri="{BB962C8B-B14F-4D97-AF65-F5344CB8AC3E}">
        <p14:creationId xmlns:p14="http://schemas.microsoft.com/office/powerpoint/2010/main" val="2401562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endParaRPr lang="tr-TR" sz="3600" dirty="0"/>
          </a:p>
        </p:txBody>
      </p:sp>
      <p:sp>
        <p:nvSpPr>
          <p:cNvPr id="3" name="İçerik Yer Tutucusu 2"/>
          <p:cNvSpPr>
            <a:spLocks noGrp="1"/>
          </p:cNvSpPr>
          <p:nvPr>
            <p:ph idx="1"/>
          </p:nvPr>
        </p:nvSpPr>
        <p:spPr>
          <a:xfrm>
            <a:off x="251520" y="1196752"/>
            <a:ext cx="8587680" cy="5486400"/>
          </a:xfrm>
        </p:spPr>
        <p:txBody>
          <a:bodyPr/>
          <a:lstStyle/>
          <a:p>
            <a:pPr algn="just">
              <a:defRPr/>
            </a:pPr>
            <a:r>
              <a:rPr lang="es-ES" dirty="0">
                <a:cs typeface="Arial" charset="0"/>
              </a:rPr>
              <a:t>Küçük meyveler büyük meyvelere göre, yapraklı sebzeler yumru sebzeler göre daha fazla su kaybeder.</a:t>
            </a:r>
            <a:endParaRPr lang="tr-TR" dirty="0">
              <a:cs typeface="Arial" charset="0"/>
            </a:endParaRPr>
          </a:p>
        </p:txBody>
      </p:sp>
    </p:spTree>
    <p:extLst>
      <p:ext uri="{BB962C8B-B14F-4D97-AF65-F5344CB8AC3E}">
        <p14:creationId xmlns:p14="http://schemas.microsoft.com/office/powerpoint/2010/main" val="42275860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Dikdörtgen 2"/>
          <p:cNvSpPr/>
          <p:nvPr/>
        </p:nvSpPr>
        <p:spPr>
          <a:xfrm>
            <a:off x="251520" y="1484784"/>
            <a:ext cx="8587680" cy="3416320"/>
          </a:xfrm>
          <a:prstGeom prst="rect">
            <a:avLst/>
          </a:prstGeom>
        </p:spPr>
        <p:txBody>
          <a:bodyPr wrap="square">
            <a:spAutoFit/>
          </a:bodyPr>
          <a:lstStyle/>
          <a:p>
            <a:pPr algn="just">
              <a:defRPr/>
            </a:pPr>
            <a:r>
              <a:rPr lang="es-ES" b="1" u="sng" dirty="0">
                <a:solidFill>
                  <a:srgbClr val="FF0000"/>
                </a:solidFill>
                <a:cs typeface="Arial" charset="0"/>
              </a:rPr>
              <a:t>Su ve ağırlık kayıplarını azaltmak için alınması gereken tedbirler:</a:t>
            </a:r>
            <a:endParaRPr lang="tr-TR" b="1" u="sng" dirty="0">
              <a:solidFill>
                <a:srgbClr val="FF0000"/>
              </a:solidFill>
              <a:cs typeface="Arial" charset="0"/>
            </a:endParaRPr>
          </a:p>
          <a:p>
            <a:pPr algn="just">
              <a:defRPr/>
            </a:pPr>
            <a:endParaRPr lang="es-ES" dirty="0">
              <a:cs typeface="Arial" charset="0"/>
            </a:endParaRPr>
          </a:p>
          <a:p>
            <a:pPr algn="just">
              <a:defRPr/>
            </a:pPr>
            <a:r>
              <a:rPr lang="es-ES" dirty="0">
                <a:cs typeface="Arial" charset="0"/>
              </a:rPr>
              <a:t>1. Sıcaklığın düşürülmesi,</a:t>
            </a:r>
          </a:p>
          <a:p>
            <a:pPr algn="just">
              <a:defRPr/>
            </a:pPr>
            <a:r>
              <a:rPr lang="es-ES" dirty="0">
                <a:cs typeface="Arial" charset="0"/>
              </a:rPr>
              <a:t>2. Oransal nemin yükseltilerek ürün nemine yakın düzeye getirilmesi</a:t>
            </a:r>
            <a:r>
              <a:rPr lang="tr-TR" dirty="0">
                <a:cs typeface="Arial" charset="0"/>
              </a:rPr>
              <a:t>,</a:t>
            </a:r>
            <a:endParaRPr lang="es-ES" dirty="0">
              <a:cs typeface="Arial" charset="0"/>
            </a:endParaRPr>
          </a:p>
          <a:p>
            <a:pPr algn="just">
              <a:defRPr/>
            </a:pPr>
            <a:r>
              <a:rPr lang="es-ES" dirty="0">
                <a:cs typeface="Arial" charset="0"/>
              </a:rPr>
              <a:t>3. Ürünlerin terlemeye engel olacak maddelerle kaplanması (kağıtlara sarma, plastik ambalaj ve mumlama gibi)</a:t>
            </a:r>
            <a:endParaRPr lang="tr-TR" dirty="0">
              <a:cs typeface="Arial" charset="0"/>
            </a:endParaRPr>
          </a:p>
          <a:p>
            <a:pPr marL="342900" indent="-342900" algn="just">
              <a:buFont typeface="Arial" pitchFamily="34" charset="0"/>
              <a:buChar char="•"/>
              <a:defRPr/>
            </a:pPr>
            <a:r>
              <a:rPr lang="tr-TR" dirty="0" smtClean="0">
                <a:cs typeface="Arial" charset="0"/>
              </a:rPr>
              <a:t>.</a:t>
            </a:r>
            <a:endParaRPr lang="tr-TR" dirty="0">
              <a:cs typeface="Arial" charset="0"/>
            </a:endParaRPr>
          </a:p>
        </p:txBody>
      </p:sp>
    </p:spTree>
    <p:extLst>
      <p:ext uri="{BB962C8B-B14F-4D97-AF65-F5344CB8AC3E}">
        <p14:creationId xmlns:p14="http://schemas.microsoft.com/office/powerpoint/2010/main" val="28824327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562312" y="5760"/>
            <a:ext cx="8458200" cy="715962"/>
          </a:xfrm>
        </p:spPr>
        <p:txBody>
          <a:bodyPr/>
          <a:lstStyle/>
          <a:p>
            <a:pPr>
              <a:lnSpc>
                <a:spcPct val="150000"/>
              </a:lnSpc>
              <a:defRPr/>
            </a:pPr>
            <a:r>
              <a:rPr lang="tr-TR" sz="2600" b="1" dirty="0" smtClean="0"/>
              <a:t>3</a:t>
            </a:r>
            <a:r>
              <a:rPr lang="tr-TR" sz="2600" b="1" dirty="0"/>
              <a:t>. MANTARSAL BOZULMALAR VE KÜFLENMELER </a:t>
            </a:r>
          </a:p>
        </p:txBody>
      </p:sp>
      <p:sp>
        <p:nvSpPr>
          <p:cNvPr id="3" name="İçerik Yer Tutucusu 2"/>
          <p:cNvSpPr>
            <a:spLocks noGrp="1"/>
          </p:cNvSpPr>
          <p:nvPr>
            <p:ph idx="1"/>
          </p:nvPr>
        </p:nvSpPr>
        <p:spPr>
          <a:xfrm>
            <a:off x="0" y="1124744"/>
            <a:ext cx="8784976" cy="5390320"/>
          </a:xfrm>
        </p:spPr>
        <p:txBody>
          <a:bodyPr/>
          <a:lstStyle/>
          <a:p>
            <a:pPr marL="0" indent="0" algn="just">
              <a:buFont typeface="Arial" panose="020B0604020202020204" pitchFamily="34" charset="0"/>
              <a:buNone/>
            </a:pPr>
            <a:r>
              <a:rPr lang="tr-TR" altLang="tr-TR" sz="2400" dirty="0" smtClean="0"/>
              <a:t>    </a:t>
            </a:r>
            <a:endParaRPr lang="tr-TR" altLang="tr-TR" sz="2400" dirty="0">
              <a:solidFill>
                <a:srgbClr val="FF0000"/>
              </a:solidFill>
            </a:endParaRPr>
          </a:p>
          <a:p>
            <a:pPr algn="just">
              <a:defRPr/>
            </a:pPr>
            <a:r>
              <a:rPr lang="tr-TR" sz="2400" dirty="0">
                <a:cs typeface="Arial" charset="0"/>
              </a:rPr>
              <a:t>D</a:t>
            </a:r>
            <a:r>
              <a:rPr lang="es-ES" sz="2400" dirty="0">
                <a:cs typeface="Arial" charset="0"/>
              </a:rPr>
              <a:t>aha çok büyüme ve gelişme periyodunda bulaşan</a:t>
            </a:r>
            <a:r>
              <a:rPr lang="tr-TR" sz="2400" dirty="0">
                <a:cs typeface="Arial" charset="0"/>
              </a:rPr>
              <a:t>, </a:t>
            </a:r>
            <a:r>
              <a:rPr lang="es-ES" sz="2400" dirty="0">
                <a:cs typeface="Arial" charset="0"/>
              </a:rPr>
              <a:t>etkilerini kısmen bu dönemde kısmen de hasat sonrasında gösteren bozulmalardır. Mantarsal kökenli bu bozulmalar küflenmeler şeklinde ortaya çıkmaktadır. </a:t>
            </a:r>
            <a:endParaRPr lang="tr-TR" sz="2400" dirty="0">
              <a:cs typeface="Arial" charset="0"/>
            </a:endParaRPr>
          </a:p>
          <a:p>
            <a:pPr marL="0" indent="0">
              <a:buNone/>
            </a:pPr>
            <a:endParaRPr lang="tr-TR" sz="2400" dirty="0"/>
          </a:p>
        </p:txBody>
      </p:sp>
    </p:spTree>
    <p:extLst>
      <p:ext uri="{BB962C8B-B14F-4D97-AF65-F5344CB8AC3E}">
        <p14:creationId xmlns:p14="http://schemas.microsoft.com/office/powerpoint/2010/main" val="17245737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1196752"/>
            <a:ext cx="8640960" cy="4524375"/>
          </a:xfrm>
          <a:prstGeom prst="rect">
            <a:avLst/>
          </a:prstGeom>
          <a:noFill/>
        </p:spPr>
        <p:txBody>
          <a:bodyPr wrap="square">
            <a:spAutoFit/>
          </a:bodyPr>
          <a:lstStyle/>
          <a:p>
            <a:pPr algn="just">
              <a:defRPr/>
            </a:pPr>
            <a:r>
              <a:rPr lang="es-ES" sz="2400" b="1" u="sng" dirty="0">
                <a:solidFill>
                  <a:srgbClr val="FF0000"/>
                </a:solidFill>
                <a:latin typeface="+mn-lt"/>
                <a:cs typeface="Arial" charset="0"/>
              </a:rPr>
              <a:t>Küflerin Azaltılabilmesi İçin Alınması Gereken Önlemler</a:t>
            </a:r>
            <a:r>
              <a:rPr lang="tr-TR" sz="2400" b="1" u="sng" dirty="0">
                <a:solidFill>
                  <a:srgbClr val="FF0000"/>
                </a:solidFill>
                <a:latin typeface="+mn-lt"/>
                <a:cs typeface="Arial" charset="0"/>
              </a:rPr>
              <a:t>:</a:t>
            </a:r>
          </a:p>
          <a:p>
            <a:pPr algn="just">
              <a:defRPr/>
            </a:pPr>
            <a:endParaRPr lang="es-ES" sz="2400" dirty="0">
              <a:latin typeface="+mn-lt"/>
              <a:cs typeface="Arial" charset="0"/>
            </a:endParaRPr>
          </a:p>
          <a:p>
            <a:pPr algn="just">
              <a:defRPr/>
            </a:pPr>
            <a:r>
              <a:rPr lang="tr-TR" sz="2400" dirty="0">
                <a:latin typeface="+mn-lt"/>
                <a:cs typeface="Arial" charset="0"/>
              </a:rPr>
              <a:t>1. </a:t>
            </a:r>
            <a:r>
              <a:rPr lang="es-ES" sz="2400" dirty="0">
                <a:latin typeface="+mn-lt"/>
                <a:cs typeface="Arial" charset="0"/>
              </a:rPr>
              <a:t>Ürünlerin büyüme ve gelişme periyotları sırasında fungusitlerle ilaçlanması,</a:t>
            </a:r>
          </a:p>
          <a:p>
            <a:pPr algn="just">
              <a:defRPr/>
            </a:pPr>
            <a:r>
              <a:rPr lang="es-ES" sz="2400" dirty="0">
                <a:latin typeface="+mn-lt"/>
                <a:cs typeface="Arial" charset="0"/>
              </a:rPr>
              <a:t>2. Hasat sonrasında ürünlerin yıkanması,</a:t>
            </a:r>
          </a:p>
          <a:p>
            <a:pPr algn="just">
              <a:defRPr/>
            </a:pPr>
            <a:r>
              <a:rPr lang="es-ES" sz="2400" dirty="0">
                <a:latin typeface="+mn-lt"/>
                <a:cs typeface="Arial" charset="0"/>
              </a:rPr>
              <a:t>3. Hasat sonrasında ve muhafaza sırasında değişik kimyasal maddelerle ürünlerin ilaçlanması </a:t>
            </a:r>
            <a:endParaRPr lang="tr-TR" sz="2400" dirty="0">
              <a:latin typeface="+mn-lt"/>
              <a:cs typeface="Arial" charset="0"/>
            </a:endParaRPr>
          </a:p>
          <a:p>
            <a:pPr algn="just">
              <a:defRPr/>
            </a:pPr>
            <a:r>
              <a:rPr lang="es-ES" sz="2400" dirty="0">
                <a:latin typeface="+mn-lt"/>
                <a:cs typeface="Arial" charset="0"/>
              </a:rPr>
              <a:t>4. Ürünlerin fungusitli kağıtlara sarılması</a:t>
            </a:r>
            <a:endParaRPr lang="tr-TR" sz="2400" dirty="0">
              <a:latin typeface="+mn-lt"/>
              <a:cs typeface="Arial" charset="0"/>
            </a:endParaRPr>
          </a:p>
          <a:p>
            <a:pPr algn="just">
              <a:defRPr/>
            </a:pPr>
            <a:r>
              <a:rPr lang="es-ES" sz="2400" dirty="0">
                <a:latin typeface="+mn-lt"/>
                <a:cs typeface="Arial" charset="0"/>
              </a:rPr>
              <a:t>5. Hasat sonrasında fumigasyon uygulamasının yapılması</a:t>
            </a:r>
          </a:p>
          <a:p>
            <a:pPr algn="just">
              <a:defRPr/>
            </a:pPr>
            <a:r>
              <a:rPr lang="es-ES" sz="2400" dirty="0">
                <a:latin typeface="+mn-lt"/>
                <a:cs typeface="Arial" charset="0"/>
              </a:rPr>
              <a:t>6. Sıcaklığın düşürülmesi (Mikroorganizma faaliyetini düşürür)</a:t>
            </a:r>
          </a:p>
          <a:p>
            <a:pPr algn="just">
              <a:defRPr/>
            </a:pPr>
            <a:r>
              <a:rPr lang="es-ES" sz="2400" dirty="0">
                <a:latin typeface="+mn-lt"/>
                <a:cs typeface="Arial" charset="0"/>
              </a:rPr>
              <a:t>7. Depoların ilaçlanması</a:t>
            </a:r>
          </a:p>
          <a:p>
            <a:pPr algn="just">
              <a:defRPr/>
            </a:pPr>
            <a:endParaRPr lang="es-ES" sz="2400" dirty="0">
              <a:latin typeface="+mn-lt"/>
              <a:cs typeface="Arial" charset="0"/>
            </a:endParaRPr>
          </a:p>
        </p:txBody>
      </p:sp>
    </p:spTree>
    <p:extLst>
      <p:ext uri="{BB962C8B-B14F-4D97-AF65-F5344CB8AC3E}">
        <p14:creationId xmlns:p14="http://schemas.microsoft.com/office/powerpoint/2010/main" val="30651962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27584" y="188640"/>
            <a:ext cx="7272808" cy="658835"/>
          </a:xfrm>
          <a:prstGeom prst="rect">
            <a:avLst/>
          </a:prstGeom>
        </p:spPr>
        <p:txBody>
          <a:bodyPr wrap="square">
            <a:spAutoFit/>
          </a:bodyPr>
          <a:lstStyle/>
          <a:p>
            <a:pPr>
              <a:lnSpc>
                <a:spcPct val="150000"/>
              </a:lnSpc>
              <a:defRPr/>
            </a:pPr>
            <a:r>
              <a:rPr lang="tr-TR" sz="2800" b="1" dirty="0">
                <a:solidFill>
                  <a:srgbClr val="096713"/>
                </a:solidFill>
              </a:rPr>
              <a:t>4. FİZYOLOJİK HASTALIKLAR </a:t>
            </a:r>
          </a:p>
        </p:txBody>
      </p:sp>
      <p:sp>
        <p:nvSpPr>
          <p:cNvPr id="4" name="Dikdörtgen 3"/>
          <p:cNvSpPr/>
          <p:nvPr/>
        </p:nvSpPr>
        <p:spPr>
          <a:xfrm>
            <a:off x="519113" y="1302516"/>
            <a:ext cx="2667718" cy="577850"/>
          </a:xfrm>
          <a:prstGeom prst="rect">
            <a:avLst/>
          </a:prstGeom>
        </p:spPr>
        <p:txBody>
          <a:bodyPr wrap="none">
            <a:spAutoFit/>
          </a:bodyPr>
          <a:lstStyle/>
          <a:p>
            <a:pPr>
              <a:lnSpc>
                <a:spcPct val="150000"/>
              </a:lnSpc>
              <a:defRPr/>
            </a:pPr>
            <a:r>
              <a:rPr lang="tr-TR" b="1" dirty="0">
                <a:solidFill>
                  <a:srgbClr val="096713"/>
                </a:solidFill>
              </a:rPr>
              <a:t>Kabuk kararması</a:t>
            </a:r>
          </a:p>
        </p:txBody>
      </p:sp>
      <p:sp>
        <p:nvSpPr>
          <p:cNvPr id="5" name="Metin kutusu 4"/>
          <p:cNvSpPr txBox="1"/>
          <p:nvPr/>
        </p:nvSpPr>
        <p:spPr>
          <a:xfrm>
            <a:off x="519113" y="2276475"/>
            <a:ext cx="8229351" cy="2308225"/>
          </a:xfrm>
          <a:prstGeom prst="rect">
            <a:avLst/>
          </a:prstGeom>
          <a:noFill/>
        </p:spPr>
        <p:txBody>
          <a:bodyPr wrap="square">
            <a:spAutoFit/>
          </a:bodyPr>
          <a:lstStyle/>
          <a:p>
            <a:pPr algn="just">
              <a:defRPr/>
            </a:pPr>
            <a:r>
              <a:rPr lang="tr-TR" sz="2400" dirty="0">
                <a:latin typeface="+mn-lt"/>
                <a:cs typeface="Arial" charset="0"/>
              </a:rPr>
              <a:t>Kabukta benekler halinde kendini gösterir. Ancak meyve eti sağlamdır. </a:t>
            </a:r>
          </a:p>
          <a:p>
            <a:pPr algn="just">
              <a:defRPr/>
            </a:pPr>
            <a:endParaRPr lang="tr-TR" sz="2400" dirty="0">
              <a:latin typeface="+mn-lt"/>
              <a:cs typeface="Arial" charset="0"/>
            </a:endParaRPr>
          </a:p>
          <a:p>
            <a:pPr algn="just">
              <a:defRPr/>
            </a:pPr>
            <a:r>
              <a:rPr lang="tr-TR" sz="2400" b="1" dirty="0">
                <a:latin typeface="+mn-lt"/>
                <a:cs typeface="Arial" charset="0"/>
              </a:rPr>
              <a:t>NEDENİ: </a:t>
            </a:r>
            <a:r>
              <a:rPr lang="tr-TR" sz="2400" dirty="0">
                <a:latin typeface="+mn-lt"/>
                <a:cs typeface="Arial" charset="0"/>
              </a:rPr>
              <a:t>meyveler tarafından ortaya çıkartılan gazların </a:t>
            </a:r>
            <a:r>
              <a:rPr lang="tr-TR" sz="2400" dirty="0" err="1">
                <a:latin typeface="+mn-lt"/>
                <a:cs typeface="Arial" charset="0"/>
              </a:rPr>
              <a:t>epidermise</a:t>
            </a:r>
            <a:r>
              <a:rPr lang="tr-TR" sz="2400" dirty="0">
                <a:latin typeface="+mn-lt"/>
                <a:cs typeface="Arial" charset="0"/>
              </a:rPr>
              <a:t> etki yapması sonucunda bu hücrelerin ölmesi ve ölen hücrelerin siyah bir renk almasıdır.</a:t>
            </a:r>
          </a:p>
        </p:txBody>
      </p:sp>
    </p:spTree>
    <p:extLst>
      <p:ext uri="{BB962C8B-B14F-4D97-AF65-F5344CB8AC3E}">
        <p14:creationId xmlns:p14="http://schemas.microsoft.com/office/powerpoint/2010/main" val="38096413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51520" y="1268760"/>
            <a:ext cx="8533321" cy="5262979"/>
          </a:xfrm>
          <a:prstGeom prst="rect">
            <a:avLst/>
          </a:prstGeom>
        </p:spPr>
        <p:txBody>
          <a:bodyPr wrap="square">
            <a:spAutoFit/>
          </a:bodyPr>
          <a:lstStyle/>
          <a:p>
            <a:pPr algn="just">
              <a:defRPr/>
            </a:pPr>
            <a:r>
              <a:rPr lang="tr-TR" sz="2800" b="1" dirty="0">
                <a:solidFill>
                  <a:srgbClr val="FF0000"/>
                </a:solidFill>
                <a:latin typeface="+mn-lt"/>
                <a:cs typeface="Arial" charset="0"/>
              </a:rPr>
              <a:t>Bu Hastalığın Önlenmesi İçin Yapılması Gerekenler </a:t>
            </a:r>
          </a:p>
          <a:p>
            <a:pPr algn="just">
              <a:defRPr/>
            </a:pPr>
            <a:endParaRPr lang="tr-TR" sz="2800" b="1" dirty="0">
              <a:solidFill>
                <a:srgbClr val="FF0000"/>
              </a:solidFill>
              <a:latin typeface="+mn-lt"/>
              <a:cs typeface="Arial" charset="0"/>
            </a:endParaRPr>
          </a:p>
          <a:p>
            <a:pPr algn="just">
              <a:defRPr/>
            </a:pPr>
            <a:r>
              <a:rPr lang="tr-TR" sz="2800" dirty="0">
                <a:latin typeface="+mn-lt"/>
                <a:cs typeface="Arial" charset="0"/>
              </a:rPr>
              <a:t>1. Hasat optimal bir zamanda yapılmalıdır. </a:t>
            </a:r>
          </a:p>
          <a:p>
            <a:pPr algn="just">
              <a:defRPr/>
            </a:pPr>
            <a:r>
              <a:rPr lang="tr-TR" sz="2800" dirty="0">
                <a:latin typeface="+mn-lt"/>
                <a:cs typeface="Arial" charset="0"/>
              </a:rPr>
              <a:t>2. Depolar yeterli bir şekilde havalandırılmalıdır. </a:t>
            </a:r>
          </a:p>
          <a:p>
            <a:pPr algn="just">
              <a:defRPr/>
            </a:pPr>
            <a:r>
              <a:rPr lang="tr-TR" sz="2800" dirty="0">
                <a:latin typeface="+mn-lt"/>
                <a:cs typeface="Arial" charset="0"/>
              </a:rPr>
              <a:t>3. Hasat edilen ürünler en kısa zamanda depoya konulmalı ve istenilen sıcaklığa kadar soğutulmalıdır. </a:t>
            </a:r>
          </a:p>
          <a:p>
            <a:pPr algn="just">
              <a:defRPr/>
            </a:pPr>
            <a:r>
              <a:rPr lang="pt-BR" sz="2800" dirty="0">
                <a:latin typeface="+mn-lt"/>
                <a:cs typeface="Arial" charset="0"/>
              </a:rPr>
              <a:t>4. Depodaki oransal nem optimal düzeyde tutulmalıdır. </a:t>
            </a:r>
          </a:p>
          <a:p>
            <a:pPr algn="just">
              <a:defRPr/>
            </a:pPr>
            <a:r>
              <a:rPr lang="tr-TR" sz="2800" dirty="0">
                <a:latin typeface="+mn-lt"/>
                <a:cs typeface="Arial" charset="0"/>
              </a:rPr>
              <a:t>5. Muhafaza sırasında sıcaklık sabit tutulmalıdır. </a:t>
            </a:r>
          </a:p>
          <a:p>
            <a:pPr algn="just">
              <a:defRPr/>
            </a:pPr>
            <a:r>
              <a:rPr lang="tr-TR" sz="2800" dirty="0">
                <a:latin typeface="+mn-lt"/>
                <a:cs typeface="Arial" charset="0"/>
              </a:rPr>
              <a:t>6. Meyveler madeni yağlar emdirilmiş kağıtlara sarılmalı veya bu kağıtlar meyve aralarına konulmalıdır. </a:t>
            </a:r>
          </a:p>
        </p:txBody>
      </p:sp>
    </p:spTree>
    <p:extLst>
      <p:ext uri="{BB962C8B-B14F-4D97-AF65-F5344CB8AC3E}">
        <p14:creationId xmlns:p14="http://schemas.microsoft.com/office/powerpoint/2010/main" val="2792287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3496" y="260648"/>
            <a:ext cx="8458200" cy="715962"/>
          </a:xfrm>
        </p:spPr>
        <p:txBody>
          <a:bodyPr/>
          <a:lstStyle/>
          <a:p>
            <a:pPr>
              <a:defRPr/>
            </a:pPr>
            <a:r>
              <a:rPr lang="tr-TR" b="1" dirty="0"/>
              <a:t>1. ÖN SOĞUTMA</a:t>
            </a:r>
          </a:p>
        </p:txBody>
      </p:sp>
      <p:sp>
        <p:nvSpPr>
          <p:cNvPr id="2" name="Dikdörtgen 1"/>
          <p:cNvSpPr/>
          <p:nvPr/>
        </p:nvSpPr>
        <p:spPr>
          <a:xfrm>
            <a:off x="200108" y="1484784"/>
            <a:ext cx="8784976" cy="2677656"/>
          </a:xfrm>
          <a:prstGeom prst="rect">
            <a:avLst/>
          </a:prstGeom>
        </p:spPr>
        <p:txBody>
          <a:bodyPr wrap="square">
            <a:spAutoFit/>
          </a:bodyPr>
          <a:lstStyle/>
          <a:p>
            <a:pPr algn="just">
              <a:defRPr/>
            </a:pPr>
            <a:r>
              <a:rPr lang="tr-TR" dirty="0" smtClean="0">
                <a:cs typeface="Arial" charset="0"/>
              </a:rPr>
              <a:t>Hasat </a:t>
            </a:r>
            <a:r>
              <a:rPr lang="tr-TR" dirty="0">
                <a:cs typeface="Arial" charset="0"/>
              </a:rPr>
              <a:t>sonrası sıcak olan ürün derhal soğutulmalıdır. Ön soğutma işlemi değişik şekillerde yapılabilir.</a:t>
            </a:r>
          </a:p>
          <a:p>
            <a:pPr marL="457200" indent="-457200" algn="just">
              <a:buFont typeface="+mj-lt"/>
              <a:buAutoNum type="arabicPeriod"/>
              <a:defRPr/>
            </a:pPr>
            <a:endParaRPr lang="tr-TR" dirty="0">
              <a:cs typeface="Arial" charset="0"/>
            </a:endParaRPr>
          </a:p>
          <a:p>
            <a:pPr marL="457200" indent="-457200" algn="just">
              <a:buFont typeface="+mj-lt"/>
              <a:buAutoNum type="arabicPeriod"/>
              <a:defRPr/>
            </a:pPr>
            <a:r>
              <a:rPr lang="tr-TR" dirty="0">
                <a:cs typeface="Arial" charset="0"/>
              </a:rPr>
              <a:t>Soğuk oda veya basınçlı hava soğutması</a:t>
            </a:r>
          </a:p>
          <a:p>
            <a:pPr marL="457200" indent="-457200" algn="just">
              <a:buFont typeface="+mj-lt"/>
              <a:buAutoNum type="arabicPeriod"/>
              <a:defRPr/>
            </a:pPr>
            <a:r>
              <a:rPr lang="tr-TR" dirty="0">
                <a:cs typeface="Arial" charset="0"/>
              </a:rPr>
              <a:t>Su ile soğutma</a:t>
            </a:r>
          </a:p>
          <a:p>
            <a:pPr marL="457200" indent="-457200" algn="just">
              <a:buFont typeface="+mj-lt"/>
              <a:buAutoNum type="arabicPeriod"/>
              <a:defRPr/>
            </a:pPr>
            <a:r>
              <a:rPr lang="tr-TR" dirty="0">
                <a:cs typeface="Arial" charset="0"/>
              </a:rPr>
              <a:t>Buz ile ön soğutma</a:t>
            </a:r>
          </a:p>
          <a:p>
            <a:pPr marL="457200" indent="-457200" algn="just">
              <a:buFont typeface="+mj-lt"/>
              <a:buAutoNum type="arabicPeriod"/>
              <a:defRPr/>
            </a:pPr>
            <a:r>
              <a:rPr lang="tr-TR" dirty="0">
                <a:cs typeface="Arial" charset="0"/>
              </a:rPr>
              <a:t>Vakum soğutma</a:t>
            </a:r>
          </a:p>
        </p:txBody>
      </p:sp>
    </p:spTree>
    <p:extLst>
      <p:ext uri="{BB962C8B-B14F-4D97-AF65-F5344CB8AC3E}">
        <p14:creationId xmlns:p14="http://schemas.microsoft.com/office/powerpoint/2010/main" val="31109286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179512" y="1556792"/>
            <a:ext cx="86596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tr-TR" sz="2800" dirty="0">
                <a:cs typeface="Arial" charset="0"/>
              </a:rPr>
              <a:t>Kabuğun hemen altında kahverengimsi ölü tabakaların oluşturduğu birkaç mm veya daha büyük ebatlarda ve derinlikteki doku içinde meydana gelen bir hastalıktır. Bu hastalıkların tadı acıdır.</a:t>
            </a:r>
          </a:p>
          <a:p>
            <a:pPr algn="just">
              <a:defRPr/>
            </a:pPr>
            <a:endParaRPr lang="tr-TR" sz="2800" dirty="0">
              <a:cs typeface="Arial" charset="0"/>
            </a:endParaRPr>
          </a:p>
          <a:p>
            <a:pPr algn="just">
              <a:defRPr/>
            </a:pPr>
            <a:r>
              <a:rPr lang="tr-TR" sz="2800" b="1" dirty="0">
                <a:cs typeface="Arial" charset="0"/>
              </a:rPr>
              <a:t>NEDENİ: </a:t>
            </a:r>
            <a:r>
              <a:rPr lang="tr-TR" sz="2800" dirty="0" err="1">
                <a:cs typeface="Arial" charset="0"/>
              </a:rPr>
              <a:t>Ca</a:t>
            </a:r>
            <a:r>
              <a:rPr lang="tr-TR" sz="2800" dirty="0">
                <a:cs typeface="Arial" charset="0"/>
              </a:rPr>
              <a:t> eksikliğinden kaynaklandığı ancak hastalık üzerine (</a:t>
            </a:r>
            <a:r>
              <a:rPr lang="tr-TR" sz="2800" dirty="0" err="1">
                <a:cs typeface="Arial" charset="0"/>
              </a:rPr>
              <a:t>K+Mg</a:t>
            </a:r>
            <a:r>
              <a:rPr lang="tr-TR" sz="2800" dirty="0">
                <a:cs typeface="Arial" charset="0"/>
              </a:rPr>
              <a:t>)/</a:t>
            </a:r>
            <a:r>
              <a:rPr lang="tr-TR" sz="2800" dirty="0" err="1">
                <a:cs typeface="Arial" charset="0"/>
              </a:rPr>
              <a:t>Ca</a:t>
            </a:r>
            <a:r>
              <a:rPr lang="tr-TR" sz="2800" dirty="0">
                <a:cs typeface="Arial" charset="0"/>
              </a:rPr>
              <a:t> oranının daha belirleyici bir rol oynadığı belirlenmiştir. Bu oran düşük olduğunda acı benek tehlikesi az, yüksek olduğunda acı benek tehlikesi fazla demektir.</a:t>
            </a:r>
          </a:p>
          <a:p>
            <a:pPr marL="0" indent="0" algn="just">
              <a:buFontTx/>
              <a:buNone/>
            </a:pPr>
            <a:endParaRPr lang="tr-TR" sz="2800" dirty="0" smtClean="0"/>
          </a:p>
          <a:p>
            <a:pPr marL="0" indent="0" algn="just">
              <a:buFontTx/>
              <a:buNone/>
            </a:pPr>
            <a:endParaRPr lang="tr-TR" sz="2800" b="1" dirty="0" smtClean="0">
              <a:solidFill>
                <a:srgbClr val="FF0000"/>
              </a:solidFill>
            </a:endParaRPr>
          </a:p>
          <a:p>
            <a:pPr marL="0" indent="0" algn="just">
              <a:buFontTx/>
              <a:buNone/>
            </a:pPr>
            <a:endParaRPr lang="tr-TR" sz="2800" dirty="0"/>
          </a:p>
        </p:txBody>
      </p:sp>
      <p:sp>
        <p:nvSpPr>
          <p:cNvPr id="3" name="Unvan 2"/>
          <p:cNvSpPr>
            <a:spLocks noGrp="1"/>
          </p:cNvSpPr>
          <p:nvPr>
            <p:ph type="title"/>
          </p:nvPr>
        </p:nvSpPr>
        <p:spPr>
          <a:xfrm>
            <a:off x="359296" y="476672"/>
            <a:ext cx="8458200" cy="715962"/>
          </a:xfrm>
        </p:spPr>
        <p:txBody>
          <a:bodyPr>
            <a:normAutofit fontScale="90000"/>
          </a:bodyPr>
          <a:lstStyle/>
          <a:p>
            <a:r>
              <a:rPr lang="tr-TR" b="1" dirty="0"/>
              <a:t>Acı Benek </a:t>
            </a:r>
            <a:br>
              <a:rPr lang="tr-TR" b="1" dirty="0"/>
            </a:br>
            <a:endParaRPr lang="tr-TR" dirty="0"/>
          </a:p>
        </p:txBody>
      </p:sp>
    </p:spTree>
    <p:extLst>
      <p:ext uri="{BB962C8B-B14F-4D97-AF65-F5344CB8AC3E}">
        <p14:creationId xmlns:p14="http://schemas.microsoft.com/office/powerpoint/2010/main" val="12422926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0788692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5600" y="1020850"/>
            <a:ext cx="8458200" cy="715962"/>
          </a:xfrm>
        </p:spPr>
        <p:txBody>
          <a:bodyPr>
            <a:normAutofit fontScale="90000"/>
          </a:bodyPr>
          <a:lstStyle/>
          <a:p>
            <a:r>
              <a:rPr lang="tr-TR" sz="3200" b="1" dirty="0">
                <a:solidFill>
                  <a:schemeClr val="tx1"/>
                </a:solidFill>
              </a:rPr>
              <a:t/>
            </a:r>
            <a:br>
              <a:rPr lang="tr-TR" sz="3200" b="1" dirty="0">
                <a:solidFill>
                  <a:schemeClr val="tx1"/>
                </a:solidFill>
              </a:rPr>
            </a:br>
            <a:endParaRPr lang="tr-TR" sz="3200" dirty="0"/>
          </a:p>
        </p:txBody>
      </p:sp>
      <p:sp>
        <p:nvSpPr>
          <p:cNvPr id="3" name="Dikdörtgen 2"/>
          <p:cNvSpPr/>
          <p:nvPr/>
        </p:nvSpPr>
        <p:spPr>
          <a:xfrm>
            <a:off x="227768" y="1196752"/>
            <a:ext cx="8660896" cy="4893647"/>
          </a:xfrm>
          <a:prstGeom prst="rect">
            <a:avLst/>
          </a:prstGeom>
        </p:spPr>
        <p:txBody>
          <a:bodyPr wrap="square">
            <a:spAutoFit/>
          </a:bodyPr>
          <a:lstStyle/>
          <a:p>
            <a:pPr algn="just">
              <a:defRPr/>
            </a:pPr>
            <a:r>
              <a:rPr lang="tr-TR" b="1" dirty="0">
                <a:solidFill>
                  <a:srgbClr val="FF0000"/>
                </a:solidFill>
                <a:cs typeface="Arial" charset="0"/>
              </a:rPr>
              <a:t>Bu Hastalığın Önlenmesi İçin Yapılması Gerekenler </a:t>
            </a:r>
          </a:p>
          <a:p>
            <a:pPr algn="just">
              <a:defRPr/>
            </a:pPr>
            <a:endParaRPr lang="tr-TR" b="1" dirty="0">
              <a:solidFill>
                <a:srgbClr val="FF0000"/>
              </a:solidFill>
              <a:cs typeface="Arial" charset="0"/>
            </a:endParaRPr>
          </a:p>
          <a:p>
            <a:pPr algn="just">
              <a:defRPr/>
            </a:pPr>
            <a:r>
              <a:rPr lang="tr-TR" dirty="0">
                <a:cs typeface="Arial" charset="0"/>
              </a:rPr>
              <a:t>1. Ağaçlarda yeterli meyve bulundurularak iri meyve oluşumunu engellemek,</a:t>
            </a:r>
          </a:p>
          <a:p>
            <a:pPr algn="just">
              <a:defRPr/>
            </a:pPr>
            <a:r>
              <a:rPr lang="tr-TR" dirty="0">
                <a:cs typeface="Arial" charset="0"/>
              </a:rPr>
              <a:t>2. Erken hasattan kaçınmak ve iri meyveleri depolamamak,</a:t>
            </a:r>
          </a:p>
          <a:p>
            <a:pPr algn="just">
              <a:defRPr/>
            </a:pPr>
            <a:r>
              <a:rPr lang="tr-TR" dirty="0">
                <a:cs typeface="Arial" charset="0"/>
              </a:rPr>
              <a:t>3. Aşırı </a:t>
            </a:r>
            <a:r>
              <a:rPr lang="tr-TR" dirty="0" err="1">
                <a:cs typeface="Arial" charset="0"/>
              </a:rPr>
              <a:t>N’lu</a:t>
            </a:r>
            <a:r>
              <a:rPr lang="tr-TR" dirty="0">
                <a:cs typeface="Arial" charset="0"/>
              </a:rPr>
              <a:t> gübrelemeden kaçınmak,</a:t>
            </a:r>
          </a:p>
          <a:p>
            <a:pPr algn="just">
              <a:defRPr/>
            </a:pPr>
            <a:r>
              <a:rPr lang="tr-TR" dirty="0">
                <a:cs typeface="Arial" charset="0"/>
              </a:rPr>
              <a:t>4. Toprağın organik maddece yeterli düzeyde olmasını sağlamak,</a:t>
            </a:r>
          </a:p>
          <a:p>
            <a:pPr algn="just">
              <a:defRPr/>
            </a:pPr>
            <a:r>
              <a:rPr lang="tr-TR" dirty="0">
                <a:cs typeface="Arial" charset="0"/>
              </a:rPr>
              <a:t>5. Hassas çeşitleri hasattan 4-5 hafta önce 3-5 kez %0.5-1’lik CaCl2 veya </a:t>
            </a:r>
            <a:r>
              <a:rPr lang="tr-TR" dirty="0" err="1">
                <a:cs typeface="Arial" charset="0"/>
              </a:rPr>
              <a:t>Ca</a:t>
            </a:r>
            <a:r>
              <a:rPr lang="tr-TR" dirty="0">
                <a:cs typeface="Arial" charset="0"/>
              </a:rPr>
              <a:t>(NO)3uygulaması yapmak,</a:t>
            </a:r>
          </a:p>
          <a:p>
            <a:pPr algn="just">
              <a:defRPr/>
            </a:pPr>
            <a:r>
              <a:rPr lang="tr-TR" dirty="0">
                <a:cs typeface="Arial" charset="0"/>
              </a:rPr>
              <a:t>6. Şüpheli meyveleri ayrı bir yere alıp hemen elden çıkarmak,</a:t>
            </a:r>
          </a:p>
          <a:p>
            <a:pPr algn="just">
              <a:defRPr/>
            </a:pPr>
            <a:r>
              <a:rPr lang="tr-TR" dirty="0">
                <a:cs typeface="Arial" charset="0"/>
              </a:rPr>
              <a:t>7. Meyveleri hemen depolayıp, istenilen sıcaklığa kadar soğutmak ve sıcaklığı muhafaza süresince sabit tutmak.</a:t>
            </a:r>
          </a:p>
        </p:txBody>
      </p:sp>
    </p:spTree>
    <p:extLst>
      <p:ext uri="{BB962C8B-B14F-4D97-AF65-F5344CB8AC3E}">
        <p14:creationId xmlns:p14="http://schemas.microsoft.com/office/powerpoint/2010/main" val="2071425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3304" y="476672"/>
            <a:ext cx="8458200" cy="715962"/>
          </a:xfrm>
        </p:spPr>
        <p:txBody>
          <a:bodyPr>
            <a:normAutofit fontScale="90000"/>
          </a:bodyPr>
          <a:lstStyle/>
          <a:p>
            <a:r>
              <a:rPr lang="tr-TR" b="1" dirty="0"/>
              <a:t>Et Kararması</a:t>
            </a:r>
            <a:br>
              <a:rPr lang="tr-TR" b="1" dirty="0"/>
            </a:br>
            <a:endParaRPr lang="tr-TR" dirty="0"/>
          </a:p>
        </p:txBody>
      </p:sp>
      <p:sp>
        <p:nvSpPr>
          <p:cNvPr id="3" name="İçerik Yer Tutucusu 2"/>
          <p:cNvSpPr>
            <a:spLocks noGrp="1"/>
          </p:cNvSpPr>
          <p:nvPr>
            <p:ph idx="1"/>
          </p:nvPr>
        </p:nvSpPr>
        <p:spPr>
          <a:xfrm>
            <a:off x="251520" y="1371600"/>
            <a:ext cx="8587680" cy="5486400"/>
          </a:xfrm>
        </p:spPr>
        <p:txBody>
          <a:bodyPr/>
          <a:lstStyle/>
          <a:p>
            <a:pPr algn="just">
              <a:defRPr/>
            </a:pPr>
            <a:r>
              <a:rPr lang="tr-TR" sz="2400" dirty="0">
                <a:cs typeface="Arial" charset="0"/>
              </a:rPr>
              <a:t>Kabuğun hemen altındaki et dokusunun kararması şeklinde kendini gösteren bir hastalıktır.</a:t>
            </a:r>
          </a:p>
          <a:p>
            <a:pPr algn="just">
              <a:defRPr/>
            </a:pPr>
            <a:endParaRPr lang="tr-TR" sz="2400" dirty="0">
              <a:cs typeface="Arial" charset="0"/>
            </a:endParaRPr>
          </a:p>
          <a:p>
            <a:pPr algn="just">
              <a:defRPr/>
            </a:pPr>
            <a:r>
              <a:rPr lang="tr-TR" sz="2400" b="1" dirty="0">
                <a:cs typeface="Arial" charset="0"/>
              </a:rPr>
              <a:t>NEDENİ: </a:t>
            </a:r>
            <a:r>
              <a:rPr lang="tr-TR" sz="2400" dirty="0">
                <a:cs typeface="Arial" charset="0"/>
              </a:rPr>
              <a:t>soğuğun etkisiyle metabolizmada meydana gelen bazı </a:t>
            </a:r>
            <a:r>
              <a:rPr lang="tr-TR" sz="2400" dirty="0" err="1">
                <a:cs typeface="Arial" charset="0"/>
              </a:rPr>
              <a:t>toksik</a:t>
            </a:r>
            <a:r>
              <a:rPr lang="tr-TR" sz="2400" dirty="0">
                <a:cs typeface="Arial" charset="0"/>
              </a:rPr>
              <a:t> maddelerin hücrelerin ölümüne yol açmasıdır. Tipik bir üşüme zararıdır.</a:t>
            </a:r>
          </a:p>
          <a:p>
            <a:endParaRPr lang="tr-TR" sz="2400" dirty="0"/>
          </a:p>
        </p:txBody>
      </p:sp>
    </p:spTree>
    <p:extLst>
      <p:ext uri="{BB962C8B-B14F-4D97-AF65-F5344CB8AC3E}">
        <p14:creationId xmlns:p14="http://schemas.microsoft.com/office/powerpoint/2010/main" val="91109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2013237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23528" y="1536174"/>
            <a:ext cx="8640960" cy="4154984"/>
          </a:xfrm>
          <a:prstGeom prst="rect">
            <a:avLst/>
          </a:prstGeom>
        </p:spPr>
        <p:txBody>
          <a:bodyPr wrap="square">
            <a:spAutoFit/>
          </a:bodyPr>
          <a:lstStyle/>
          <a:p>
            <a:pPr algn="just">
              <a:defRPr/>
            </a:pPr>
            <a:r>
              <a:rPr lang="tr-TR" b="1" dirty="0">
                <a:solidFill>
                  <a:srgbClr val="FF0000"/>
                </a:solidFill>
                <a:cs typeface="Arial" charset="0"/>
              </a:rPr>
              <a:t>Bu Hastalığın Önlenmesi İçin Yapılması Gerekenler </a:t>
            </a:r>
          </a:p>
          <a:p>
            <a:pPr algn="just">
              <a:defRPr/>
            </a:pPr>
            <a:endParaRPr lang="tr-TR" b="1" dirty="0">
              <a:solidFill>
                <a:srgbClr val="FF0000"/>
              </a:solidFill>
              <a:cs typeface="Arial" charset="0"/>
            </a:endParaRPr>
          </a:p>
          <a:p>
            <a:pPr algn="just">
              <a:defRPr/>
            </a:pPr>
            <a:r>
              <a:rPr lang="tr-TR" dirty="0">
                <a:cs typeface="Arial" charset="0"/>
              </a:rPr>
              <a:t>1. Ürünler optimum sıcaklıklarda muhafaza edilmelidirler (üşüme zararına uğramayacakları sıcaklıklarda)</a:t>
            </a:r>
          </a:p>
          <a:p>
            <a:pPr algn="just">
              <a:defRPr/>
            </a:pPr>
            <a:r>
              <a:rPr lang="tr-TR" dirty="0">
                <a:cs typeface="Arial" charset="0"/>
              </a:rPr>
              <a:t>2. Hassas çeşitlerin daha yüksek sıcaklıklarda ve özellikle kontrollü atmosferli depolarda korunmalıdır.</a:t>
            </a:r>
          </a:p>
          <a:p>
            <a:pPr algn="just">
              <a:defRPr/>
            </a:pPr>
            <a:r>
              <a:rPr lang="tr-TR" dirty="0">
                <a:cs typeface="Arial" charset="0"/>
              </a:rPr>
              <a:t>3. Aşırı olgun ve iri meyve depolanmamalıdır.</a:t>
            </a:r>
          </a:p>
          <a:p>
            <a:pPr algn="just">
              <a:defRPr/>
            </a:pPr>
            <a:r>
              <a:rPr lang="tr-TR" dirty="0">
                <a:cs typeface="Arial" charset="0"/>
              </a:rPr>
              <a:t>4. Hastalıklı ve duyarlı çeşitler ayrı depolanmalıdır.</a:t>
            </a:r>
          </a:p>
          <a:p>
            <a:pPr algn="just">
              <a:defRPr/>
            </a:pPr>
            <a:r>
              <a:rPr lang="tr-TR" dirty="0">
                <a:cs typeface="Arial" charset="0"/>
              </a:rPr>
              <a:t>5. Depolanma özelliği tam bilinmeyen meyvelerde muhafaza sırasında sık sık kontroller yapılmalı ve hastalık görüldüğü zaman meyveler hemen elden çıkarılmalıdır.</a:t>
            </a:r>
          </a:p>
        </p:txBody>
      </p:sp>
    </p:spTree>
    <p:extLst>
      <p:ext uri="{BB962C8B-B14F-4D97-AF65-F5344CB8AC3E}">
        <p14:creationId xmlns:p14="http://schemas.microsoft.com/office/powerpoint/2010/main" val="44320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txBox="1">
            <a:spLocks/>
          </p:cNvSpPr>
          <p:nvPr/>
        </p:nvSpPr>
        <p:spPr bwMode="auto">
          <a:xfrm>
            <a:off x="1987068" y="404664"/>
            <a:ext cx="7128792"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buAutoNum type="arabicPeriod"/>
              <a:defRPr/>
            </a:pPr>
            <a:r>
              <a:rPr lang="tr-TR" sz="2400" b="1" dirty="0" smtClean="0">
                <a:solidFill>
                  <a:srgbClr val="FF0000"/>
                </a:solidFill>
                <a:cs typeface="Arial" charset="0"/>
              </a:rPr>
              <a:t>Soğuk </a:t>
            </a:r>
            <a:r>
              <a:rPr lang="tr-TR" sz="2400" b="1" dirty="0">
                <a:solidFill>
                  <a:srgbClr val="FF0000"/>
                </a:solidFill>
                <a:cs typeface="Arial" charset="0"/>
              </a:rPr>
              <a:t>oda veya basınçlı hava </a:t>
            </a:r>
            <a:r>
              <a:rPr lang="tr-TR" sz="2400" b="1" dirty="0" smtClean="0">
                <a:solidFill>
                  <a:srgbClr val="FF0000"/>
                </a:solidFill>
                <a:cs typeface="Arial" charset="0"/>
              </a:rPr>
              <a:t>soğutması</a:t>
            </a:r>
          </a:p>
          <a:p>
            <a:pPr marL="0" indent="0" algn="just">
              <a:buNone/>
              <a:defRPr/>
            </a:pPr>
            <a:endParaRPr lang="tr-TR" sz="2400" b="1" dirty="0">
              <a:solidFill>
                <a:srgbClr val="FF0000"/>
              </a:solidFill>
              <a:cs typeface="Arial" charset="0"/>
            </a:endParaRPr>
          </a:p>
          <a:p>
            <a:pPr marL="0" indent="0" algn="just">
              <a:buNone/>
              <a:defRPr/>
            </a:pPr>
            <a:r>
              <a:rPr lang="tr-TR" sz="2400" dirty="0">
                <a:cs typeface="Arial" charset="0"/>
              </a:rPr>
              <a:t>Ürün daha önceden soğutulmuş bir odaya alınır. Eğer basınçlı hava kullanılırsa ön soğutma daha kısa sürede tamamlanır.</a:t>
            </a:r>
          </a:p>
          <a:p>
            <a:pPr marL="0" indent="0" algn="just">
              <a:buNone/>
            </a:pPr>
            <a:endParaRPr lang="tr-TR" altLang="tr-TR" sz="2400" dirty="0"/>
          </a:p>
        </p:txBody>
      </p:sp>
    </p:spTree>
    <p:extLst>
      <p:ext uri="{BB962C8B-B14F-4D97-AF65-F5344CB8AC3E}">
        <p14:creationId xmlns:p14="http://schemas.microsoft.com/office/powerpoint/2010/main" val="67265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Dikdörtgen 1"/>
          <p:cNvSpPr/>
          <p:nvPr/>
        </p:nvSpPr>
        <p:spPr>
          <a:xfrm>
            <a:off x="1835696" y="260648"/>
            <a:ext cx="6984776" cy="4154984"/>
          </a:xfrm>
          <a:prstGeom prst="rect">
            <a:avLst/>
          </a:prstGeom>
        </p:spPr>
        <p:txBody>
          <a:bodyPr wrap="square">
            <a:spAutoFit/>
          </a:bodyPr>
          <a:lstStyle/>
          <a:p>
            <a:pPr algn="just">
              <a:defRPr/>
            </a:pPr>
            <a:r>
              <a:rPr lang="tr-TR" b="1" dirty="0">
                <a:solidFill>
                  <a:srgbClr val="FF0000"/>
                </a:solidFill>
                <a:cs typeface="Arial" charset="0"/>
              </a:rPr>
              <a:t>2. Su ile </a:t>
            </a:r>
            <a:r>
              <a:rPr lang="tr-TR" b="1" dirty="0" smtClean="0">
                <a:solidFill>
                  <a:srgbClr val="FF0000"/>
                </a:solidFill>
                <a:cs typeface="Arial" charset="0"/>
              </a:rPr>
              <a:t>soğutma</a:t>
            </a:r>
          </a:p>
          <a:p>
            <a:pPr algn="just">
              <a:defRPr/>
            </a:pPr>
            <a:endParaRPr lang="tr-TR" b="1" dirty="0">
              <a:solidFill>
                <a:srgbClr val="FF0000"/>
              </a:solidFill>
              <a:cs typeface="Arial" charset="0"/>
            </a:endParaRPr>
          </a:p>
          <a:p>
            <a:pPr algn="just">
              <a:defRPr/>
            </a:pPr>
            <a:r>
              <a:rPr lang="tr-TR" dirty="0">
                <a:cs typeface="Arial" charset="0"/>
              </a:rPr>
              <a:t>Su havadan daha iyi bir iletkendir. Ön soğutma sırasında suya hareket verilirse daha da fazla etki sağlanır. Soğutma yığın ambarında gerçekleştirilir. Bu yöntem domates ve kavun gibi ürünler için uygundur. Fakat çileklerde yüzeydeki serbest su bozulma riskini önemli ölçüde arttırır. </a:t>
            </a:r>
          </a:p>
          <a:p>
            <a:pPr algn="just">
              <a:defRPr/>
            </a:pPr>
            <a:endParaRPr lang="tr-TR" dirty="0">
              <a:cs typeface="Arial" charset="0"/>
            </a:endParaRPr>
          </a:p>
          <a:p>
            <a:pPr algn="just">
              <a:defRPr/>
            </a:pPr>
            <a:r>
              <a:rPr lang="tr-TR" dirty="0">
                <a:cs typeface="Arial" charset="0"/>
              </a:rPr>
              <a:t>Soğutma suyuna klor ilavesi de uygulanmaktadır.</a:t>
            </a:r>
          </a:p>
          <a:p>
            <a:pPr algn="l">
              <a:defRPr/>
            </a:pPr>
            <a:endParaRPr lang="tr-TR" b="1" dirty="0">
              <a:solidFill>
                <a:srgbClr val="096713"/>
              </a:solidFill>
            </a:endParaRPr>
          </a:p>
        </p:txBody>
      </p:sp>
    </p:spTree>
    <p:extLst>
      <p:ext uri="{BB962C8B-B14F-4D97-AF65-F5344CB8AC3E}">
        <p14:creationId xmlns:p14="http://schemas.microsoft.com/office/powerpoint/2010/main" val="3390724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95601" y="1772816"/>
            <a:ext cx="8583488" cy="2308324"/>
          </a:xfrm>
          <a:prstGeom prst="rect">
            <a:avLst/>
          </a:prstGeom>
        </p:spPr>
        <p:txBody>
          <a:bodyPr wrap="square">
            <a:spAutoFit/>
          </a:bodyPr>
          <a:lstStyle/>
          <a:p>
            <a:pPr algn="just">
              <a:lnSpc>
                <a:spcPct val="150000"/>
              </a:lnSpc>
              <a:defRPr/>
            </a:pPr>
            <a:r>
              <a:rPr lang="tr-TR" b="1" dirty="0" smtClean="0">
                <a:solidFill>
                  <a:srgbClr val="FF0000"/>
                </a:solidFill>
                <a:cs typeface="Arial" charset="0"/>
              </a:rPr>
              <a:t>3. </a:t>
            </a:r>
            <a:r>
              <a:rPr lang="tr-TR" b="1" dirty="0">
                <a:solidFill>
                  <a:srgbClr val="FF0000"/>
                </a:solidFill>
                <a:cs typeface="Arial" charset="0"/>
              </a:rPr>
              <a:t>Buz ile ön </a:t>
            </a:r>
            <a:r>
              <a:rPr lang="tr-TR" b="1" dirty="0" smtClean="0">
                <a:solidFill>
                  <a:srgbClr val="FF0000"/>
                </a:solidFill>
                <a:cs typeface="Arial" charset="0"/>
              </a:rPr>
              <a:t>soğutma</a:t>
            </a:r>
            <a:endParaRPr lang="tr-TR" b="1" dirty="0">
              <a:solidFill>
                <a:srgbClr val="FF0000"/>
              </a:solidFill>
              <a:cs typeface="Arial" charset="0"/>
            </a:endParaRPr>
          </a:p>
          <a:p>
            <a:pPr algn="just">
              <a:lnSpc>
                <a:spcPct val="150000"/>
              </a:lnSpc>
              <a:defRPr/>
            </a:pPr>
            <a:r>
              <a:rPr lang="tr-TR" dirty="0">
                <a:cs typeface="Arial" charset="0"/>
              </a:rPr>
              <a:t>Bazı ürünlerde ince parçalanmış buzla da ön soğutma yapılmaktadır. Bu işlem genellikle yeşil yapraklı sebzelerin tarladan depoya taşınması sırasında gerçekleştirilir.</a:t>
            </a:r>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79867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79512" y="1196752"/>
            <a:ext cx="8712968" cy="4524315"/>
          </a:xfrm>
          <a:prstGeom prst="rect">
            <a:avLst/>
          </a:prstGeom>
          <a:noFill/>
        </p:spPr>
        <p:txBody>
          <a:bodyPr wrap="square">
            <a:spAutoFit/>
          </a:bodyPr>
          <a:lstStyle/>
          <a:p>
            <a:pPr algn="just">
              <a:defRPr/>
            </a:pPr>
            <a:endParaRPr lang="tr-TR" sz="2400" b="1" dirty="0">
              <a:latin typeface="+mn-lt"/>
              <a:cs typeface="Arial" charset="0"/>
            </a:endParaRPr>
          </a:p>
          <a:p>
            <a:pPr algn="just">
              <a:defRPr/>
            </a:pPr>
            <a:r>
              <a:rPr lang="tr-TR" sz="2400" b="1" dirty="0">
                <a:solidFill>
                  <a:srgbClr val="FF0000"/>
                </a:solidFill>
                <a:latin typeface="+mn-lt"/>
                <a:cs typeface="Arial" charset="0"/>
              </a:rPr>
              <a:t>4. Vakum </a:t>
            </a:r>
            <a:r>
              <a:rPr lang="tr-TR" sz="2400" b="1" dirty="0" smtClean="0">
                <a:solidFill>
                  <a:srgbClr val="FF0000"/>
                </a:solidFill>
                <a:latin typeface="+mn-lt"/>
                <a:cs typeface="Arial" charset="0"/>
              </a:rPr>
              <a:t>soğutma</a:t>
            </a:r>
          </a:p>
          <a:p>
            <a:pPr algn="just">
              <a:defRPr/>
            </a:pPr>
            <a:endParaRPr lang="tr-TR" sz="2400" b="1" dirty="0">
              <a:solidFill>
                <a:srgbClr val="FF0000"/>
              </a:solidFill>
              <a:latin typeface="+mn-lt"/>
              <a:cs typeface="Arial" charset="0"/>
            </a:endParaRPr>
          </a:p>
          <a:p>
            <a:pPr algn="just">
              <a:defRPr/>
            </a:pPr>
            <a:r>
              <a:rPr lang="tr-TR" sz="2400" dirty="0">
                <a:latin typeface="+mn-lt"/>
                <a:cs typeface="Arial" charset="0"/>
              </a:rPr>
              <a:t>Ürünün çevresindeki basınç düşürülerek suyun kaynama noktası da düşürülmüş olur. Suyun buharlaşması için gerekli ısı o ürünün çevresinden alınarak ürün soğutulur. </a:t>
            </a:r>
          </a:p>
          <a:p>
            <a:pPr algn="just">
              <a:defRPr/>
            </a:pPr>
            <a:endParaRPr lang="tr-TR" sz="2400" dirty="0">
              <a:latin typeface="+mn-lt"/>
              <a:cs typeface="Arial" charset="0"/>
            </a:endParaRPr>
          </a:p>
          <a:p>
            <a:pPr algn="just">
              <a:defRPr/>
            </a:pPr>
            <a:r>
              <a:rPr lang="tr-TR" sz="2400" dirty="0">
                <a:latin typeface="+mn-lt"/>
                <a:cs typeface="Arial" charset="0"/>
              </a:rPr>
              <a:t>Bu yöntem genellikle </a:t>
            </a:r>
            <a:r>
              <a:rPr lang="tr-TR" sz="2400" b="1" i="1" dirty="0">
                <a:latin typeface="+mn-lt"/>
                <a:cs typeface="Arial" charset="0"/>
              </a:rPr>
              <a:t>marul, ıspanak ve lahana gibi yapraklı sebzelerde</a:t>
            </a:r>
            <a:r>
              <a:rPr lang="tr-TR" sz="2400" dirty="0">
                <a:latin typeface="+mn-lt"/>
                <a:cs typeface="Arial" charset="0"/>
              </a:rPr>
              <a:t> başarı ile kullanılmaktadır. </a:t>
            </a:r>
          </a:p>
          <a:p>
            <a:pPr algn="just">
              <a:defRPr/>
            </a:pPr>
            <a:endParaRPr lang="tr-TR" sz="2400" dirty="0">
              <a:latin typeface="+mn-lt"/>
              <a:cs typeface="Arial" charset="0"/>
            </a:endParaRPr>
          </a:p>
          <a:p>
            <a:pPr algn="just">
              <a:defRPr/>
            </a:pPr>
            <a:r>
              <a:rPr lang="tr-TR" sz="2400" dirty="0">
                <a:latin typeface="+mn-lt"/>
                <a:cs typeface="Arial" charset="0"/>
              </a:rPr>
              <a:t>Bu uygulamada yüzeyden %3 kadar su kaybı olabilir. Ancak yüzeye su püskürtülerek bu olumsuzluk engellenebilir.</a:t>
            </a:r>
          </a:p>
        </p:txBody>
      </p:sp>
    </p:spTree>
    <p:extLst>
      <p:ext uri="{BB962C8B-B14F-4D97-AF65-F5344CB8AC3E}">
        <p14:creationId xmlns:p14="http://schemas.microsoft.com/office/powerpoint/2010/main" val="3033210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406168" y="260648"/>
            <a:ext cx="8458200" cy="715962"/>
          </a:xfrm>
        </p:spPr>
        <p:txBody>
          <a:bodyPr>
            <a:normAutofit fontScale="90000"/>
          </a:bodyPr>
          <a:lstStyle/>
          <a:p>
            <a:pPr>
              <a:lnSpc>
                <a:spcPct val="150000"/>
              </a:lnSpc>
              <a:defRPr/>
            </a:pPr>
            <a:r>
              <a:rPr lang="tr-TR" sz="3200" b="1" dirty="0" smtClean="0"/>
              <a:t>2. DEPOLAMA </a:t>
            </a:r>
            <a:r>
              <a:rPr lang="tr-TR" sz="3200" b="1" dirty="0"/>
              <a:t>ÖN İŞLEMLERİ</a:t>
            </a:r>
            <a:endParaRPr lang="tr-TR" sz="3200" dirty="0"/>
          </a:p>
        </p:txBody>
      </p:sp>
      <p:sp>
        <p:nvSpPr>
          <p:cNvPr id="3" name="İçerik Yer Tutucusu 2"/>
          <p:cNvSpPr>
            <a:spLocks noGrp="1"/>
          </p:cNvSpPr>
          <p:nvPr>
            <p:ph idx="1"/>
          </p:nvPr>
        </p:nvSpPr>
        <p:spPr>
          <a:xfrm>
            <a:off x="281280" y="1250930"/>
            <a:ext cx="8587680" cy="5486400"/>
          </a:xfrm>
        </p:spPr>
        <p:txBody>
          <a:bodyPr/>
          <a:lstStyle/>
          <a:p>
            <a:pPr marL="457200" indent="-457200" algn="just">
              <a:buFont typeface="+mj-lt"/>
              <a:buAutoNum type="arabicPeriod"/>
              <a:defRPr/>
            </a:pPr>
            <a:r>
              <a:rPr lang="es-ES" sz="2800" dirty="0">
                <a:cs typeface="Arial" charset="0"/>
              </a:rPr>
              <a:t>Yüzey kaplama veya ambalajlama </a:t>
            </a:r>
          </a:p>
          <a:p>
            <a:pPr marL="457200" indent="-457200" algn="just">
              <a:buFont typeface="+mj-lt"/>
              <a:buAutoNum type="arabicPeriod"/>
              <a:defRPr/>
            </a:pPr>
            <a:r>
              <a:rPr lang="tr-TR" sz="2800" dirty="0">
                <a:cs typeface="Arial" charset="0"/>
              </a:rPr>
              <a:t>Kök ve yumrulardaki yaraların iyileştirilmesi </a:t>
            </a:r>
          </a:p>
          <a:p>
            <a:pPr marL="457200" indent="-457200" algn="just">
              <a:buFont typeface="+mj-lt"/>
              <a:buAutoNum type="arabicPeriod"/>
              <a:defRPr/>
            </a:pPr>
            <a:r>
              <a:rPr lang="tr-TR" sz="2800" dirty="0">
                <a:cs typeface="Arial" charset="0"/>
              </a:rPr>
              <a:t>Kök sebzelerin </a:t>
            </a:r>
            <a:r>
              <a:rPr lang="tr-TR" sz="2800" dirty="0" err="1">
                <a:cs typeface="Arial" charset="0"/>
              </a:rPr>
              <a:t>dehidrasyonu</a:t>
            </a:r>
            <a:r>
              <a:rPr lang="tr-TR" sz="2800" dirty="0">
                <a:cs typeface="Arial" charset="0"/>
              </a:rPr>
              <a:t> </a:t>
            </a:r>
          </a:p>
          <a:p>
            <a:pPr marL="457200" indent="-457200" algn="just">
              <a:buFont typeface="+mj-lt"/>
              <a:buAutoNum type="arabicPeriod"/>
              <a:defRPr/>
            </a:pPr>
            <a:r>
              <a:rPr lang="tr-TR" sz="2800" dirty="0" err="1">
                <a:cs typeface="Arial" charset="0"/>
              </a:rPr>
              <a:t>Fungal</a:t>
            </a:r>
            <a:r>
              <a:rPr lang="tr-TR" sz="2800" dirty="0">
                <a:cs typeface="Arial" charset="0"/>
              </a:rPr>
              <a:t> ve bakteriyel patojenlerin kimyasal kontrolü </a:t>
            </a:r>
          </a:p>
          <a:p>
            <a:pPr marL="457200" indent="-457200" algn="just">
              <a:buFont typeface="+mj-lt"/>
              <a:buAutoNum type="arabicPeriod"/>
              <a:defRPr/>
            </a:pPr>
            <a:r>
              <a:rPr lang="tr-TR" sz="2800" dirty="0">
                <a:cs typeface="Arial" charset="0"/>
              </a:rPr>
              <a:t>Yumru ve kök sebzelerde çimlenmenin engellenmesi </a:t>
            </a:r>
          </a:p>
          <a:p>
            <a:pPr marL="457200" indent="-457200" algn="just">
              <a:buFont typeface="+mj-lt"/>
              <a:buAutoNum type="arabicPeriod"/>
              <a:defRPr/>
            </a:pPr>
            <a:r>
              <a:rPr lang="tr-TR" sz="2800" dirty="0" err="1">
                <a:cs typeface="Arial" charset="0"/>
              </a:rPr>
              <a:t>Zararlanmaları</a:t>
            </a:r>
            <a:r>
              <a:rPr lang="tr-TR" sz="2800" dirty="0">
                <a:cs typeface="Arial" charset="0"/>
              </a:rPr>
              <a:t> önlemek amacıyla kullanılan hasat sonrası kimyasalları </a:t>
            </a:r>
          </a:p>
          <a:p>
            <a:pPr marL="457200" indent="-457200" algn="just">
              <a:buFont typeface="+mj-lt"/>
              <a:buAutoNum type="arabicPeriod"/>
              <a:defRPr/>
            </a:pPr>
            <a:r>
              <a:rPr lang="tr-TR" sz="2800" dirty="0">
                <a:cs typeface="Arial" charset="0"/>
              </a:rPr>
              <a:t>Işınlama </a:t>
            </a:r>
          </a:p>
          <a:p>
            <a:endParaRPr lang="tr-TR" sz="2800" dirty="0"/>
          </a:p>
        </p:txBody>
      </p:sp>
    </p:spTree>
    <p:extLst>
      <p:ext uri="{BB962C8B-B14F-4D97-AF65-F5344CB8AC3E}">
        <p14:creationId xmlns:p14="http://schemas.microsoft.com/office/powerpoint/2010/main" val="4118452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b="1" dirty="0" smtClean="0"/>
              <a:t>1. Yüzey </a:t>
            </a:r>
            <a:r>
              <a:rPr lang="tr-TR" sz="3200" b="1" dirty="0"/>
              <a:t>kaplama veya ambalajlama </a:t>
            </a:r>
            <a:br>
              <a:rPr lang="tr-TR" sz="3200" b="1" dirty="0"/>
            </a:br>
            <a:endParaRPr lang="tr-TR" sz="3200" dirty="0"/>
          </a:p>
        </p:txBody>
      </p:sp>
      <p:sp>
        <p:nvSpPr>
          <p:cNvPr id="4" name="Metin kutusu 3"/>
          <p:cNvSpPr txBox="1"/>
          <p:nvPr/>
        </p:nvSpPr>
        <p:spPr>
          <a:xfrm>
            <a:off x="522288" y="1773238"/>
            <a:ext cx="8316912" cy="3539430"/>
          </a:xfrm>
          <a:prstGeom prst="rect">
            <a:avLst/>
          </a:prstGeom>
          <a:noFill/>
        </p:spPr>
        <p:txBody>
          <a:bodyPr wrap="square">
            <a:spAutoFit/>
          </a:bodyPr>
          <a:lstStyle/>
          <a:p>
            <a:pPr algn="just">
              <a:defRPr/>
            </a:pPr>
            <a:r>
              <a:rPr lang="es-ES" sz="2800" dirty="0">
                <a:latin typeface="+mn-lt"/>
                <a:cs typeface="Arial" charset="0"/>
              </a:rPr>
              <a:t>Kaplamaların büyük kısmı bitkisel ekstraktların türevidir.</a:t>
            </a:r>
            <a:r>
              <a:rPr lang="tr-TR" sz="2800" dirty="0">
                <a:latin typeface="+mn-lt"/>
                <a:cs typeface="Arial" charset="0"/>
              </a:rPr>
              <a:t> </a:t>
            </a:r>
            <a:r>
              <a:rPr lang="es-ES" sz="2800" dirty="0">
                <a:latin typeface="+mn-lt"/>
                <a:cs typeface="Arial" charset="0"/>
              </a:rPr>
              <a:t>Bununla beraber parafin mumu gibi petrol bazlı bileşikler de bunlara ilave edilmelidir. </a:t>
            </a:r>
            <a:endParaRPr lang="tr-TR" sz="2800" dirty="0">
              <a:latin typeface="+mn-lt"/>
              <a:cs typeface="Arial" charset="0"/>
            </a:endParaRPr>
          </a:p>
          <a:p>
            <a:pPr algn="just">
              <a:defRPr/>
            </a:pPr>
            <a:endParaRPr lang="tr-TR" sz="2800" dirty="0">
              <a:latin typeface="+mn-lt"/>
              <a:cs typeface="Arial" charset="0"/>
            </a:endParaRPr>
          </a:p>
          <a:p>
            <a:pPr algn="just">
              <a:defRPr/>
            </a:pPr>
            <a:r>
              <a:rPr lang="es-ES" sz="2800" dirty="0">
                <a:latin typeface="+mn-lt"/>
                <a:cs typeface="Arial" charset="0"/>
              </a:rPr>
              <a:t>Alternatif bir uygulama ise ürünün tek tek plastik filmlerle shrinklenmesidir. Bu amaçla yüksek yoğunluklu polietilen (HDPE) çok ince bir film oluşturabildiğinde uygundur.</a:t>
            </a:r>
            <a:endParaRPr lang="tr-TR" sz="2800" dirty="0">
              <a:latin typeface="+mn-lt"/>
              <a:cs typeface="Arial" charset="0"/>
            </a:endParaRPr>
          </a:p>
        </p:txBody>
      </p:sp>
    </p:spTree>
    <p:extLst>
      <p:ext uri="{BB962C8B-B14F-4D97-AF65-F5344CB8AC3E}">
        <p14:creationId xmlns:p14="http://schemas.microsoft.com/office/powerpoint/2010/main" val="1298880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1283</TotalTime>
  <Words>1453</Words>
  <Application>Microsoft Office PowerPoint</Application>
  <PresentationFormat>Ekran Gösterisi (4:3)</PresentationFormat>
  <Paragraphs>151</Paragraphs>
  <Slides>35</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35</vt:i4>
      </vt:variant>
    </vt:vector>
  </HeadingPairs>
  <TitlesOfParts>
    <vt:vector size="39" baseType="lpstr">
      <vt:lpstr>Arial</vt:lpstr>
      <vt:lpstr>Calibri</vt:lpstr>
      <vt:lpstr>Calibri Light</vt:lpstr>
      <vt:lpstr>Office Teması</vt:lpstr>
      <vt:lpstr>SOĞUKTA MUHAFAZA ÖNCESİ YAPILMASI GEREKEN İŞLEMLER</vt:lpstr>
      <vt:lpstr>DEPOLARDA MUHAFAZA KOŞULLARINI ETKİLEYEN FAKTÖRLER </vt:lpstr>
      <vt:lpstr>1. ÖN SOĞUTMA</vt:lpstr>
      <vt:lpstr>PowerPoint Sunusu</vt:lpstr>
      <vt:lpstr>PowerPoint Sunusu</vt:lpstr>
      <vt:lpstr>PowerPoint Sunusu</vt:lpstr>
      <vt:lpstr>PowerPoint Sunusu</vt:lpstr>
      <vt:lpstr>2. DEPOLAMA ÖN İŞLEMLERİ</vt:lpstr>
      <vt:lpstr>1. Yüzey kaplama veya ambalajlama  </vt:lpstr>
      <vt:lpstr>PowerPoint Sunusu</vt:lpstr>
      <vt:lpstr>2. Kök ve yumrulardaki yaraların iyileştirilmesi  </vt:lpstr>
      <vt:lpstr>PowerPoint Sunusu</vt:lpstr>
      <vt:lpstr>PowerPoint Sunusu</vt:lpstr>
      <vt:lpstr>PowerPoint Sunusu</vt:lpstr>
      <vt:lpstr>5. Yumru ve kök sebzelerde çimlenmenin engellenmesi   </vt:lpstr>
      <vt:lpstr>6. Zararlanmaları önlemek amacıyla kullanılan hasat sonrası kimyasalları  </vt:lpstr>
      <vt:lpstr>7. Işınlama  </vt:lpstr>
      <vt:lpstr>ÜRÜNLERDE MUHAFAZA SIRASINDA GÖRÜLEN KAYIPLAR ve ÖNLEME YOLLARI</vt:lpstr>
      <vt:lpstr>1. FİZYOLOJİK BOZULMALAR  </vt:lpstr>
      <vt:lpstr>2. FİZİKSEL BOZULMALAR  </vt:lpstr>
      <vt:lpstr>PowerPoint Sunusu</vt:lpstr>
      <vt:lpstr>PowerPoint Sunusu</vt:lpstr>
      <vt:lpstr>PowerPoint Sunusu</vt:lpstr>
      <vt:lpstr>PowerPoint Sunusu</vt:lpstr>
      <vt:lpstr>PowerPoint Sunusu</vt:lpstr>
      <vt:lpstr>3. MANTARSAL BOZULMALAR VE KÜFLENMELER </vt:lpstr>
      <vt:lpstr>PowerPoint Sunusu</vt:lpstr>
      <vt:lpstr>PowerPoint Sunusu</vt:lpstr>
      <vt:lpstr>PowerPoint Sunusu</vt:lpstr>
      <vt:lpstr>Acı Benek  </vt:lpstr>
      <vt:lpstr>PowerPoint Sunusu</vt:lpstr>
      <vt:lpstr> </vt:lpstr>
      <vt:lpstr>Et Kararması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Müdür Yardımcısı</cp:lastModifiedBy>
  <cp:revision>74</cp:revision>
  <dcterms:created xsi:type="dcterms:W3CDTF">2017-09-11T12:48:11Z</dcterms:created>
  <dcterms:modified xsi:type="dcterms:W3CDTF">2019-12-12T12:07:23Z</dcterms:modified>
</cp:coreProperties>
</file>