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25"/>
  </p:notesMasterIdLst>
  <p:sldIdLst>
    <p:sldId id="256" r:id="rId2"/>
    <p:sldId id="257" r:id="rId3"/>
    <p:sldId id="258" r:id="rId4"/>
    <p:sldId id="260" r:id="rId5"/>
    <p:sldId id="261" r:id="rId6"/>
    <p:sldId id="262" r:id="rId7"/>
    <p:sldId id="263" r:id="rId8"/>
    <p:sldId id="284" r:id="rId9"/>
    <p:sldId id="285" r:id="rId10"/>
    <p:sldId id="286" r:id="rId11"/>
    <p:sldId id="267" r:id="rId12"/>
    <p:sldId id="269" r:id="rId13"/>
    <p:sldId id="270" r:id="rId14"/>
    <p:sldId id="271" r:id="rId15"/>
    <p:sldId id="287" r:id="rId16"/>
    <p:sldId id="273" r:id="rId17"/>
    <p:sldId id="275" r:id="rId18"/>
    <p:sldId id="277" r:id="rId19"/>
    <p:sldId id="278" r:id="rId20"/>
    <p:sldId id="279" r:id="rId21"/>
    <p:sldId id="280" r:id="rId22"/>
    <p:sldId id="281" r:id="rId23"/>
    <p:sldId id="28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32" autoAdjust="0"/>
    <p:restoredTop sz="76536" autoAdjust="0"/>
  </p:normalViewPr>
  <p:slideViewPr>
    <p:cSldViewPr snapToGrid="0">
      <p:cViewPr varScale="1">
        <p:scale>
          <a:sx n="55" d="100"/>
          <a:sy n="55" d="100"/>
        </p:scale>
        <p:origin x="12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1C9F16-D638-4999-B2BF-2603FC8574B0}" type="datetimeFigureOut">
              <a:rPr lang="en-GB" smtClean="0"/>
              <a:t>29/06/2022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26F34E-5A8D-4E68-BC82-D7ABF3C7418F}" type="slidenum">
              <a:rPr lang="en-GB" smtClean="0"/>
              <a:t>‹#›</a:t>
            </a:fld>
            <a:endParaRPr lang="en-GB"/>
          </a:p>
        </p:txBody>
      </p:sp>
    </p:spTree>
    <p:extLst>
      <p:ext uri="{BB962C8B-B14F-4D97-AF65-F5344CB8AC3E}">
        <p14:creationId xmlns:p14="http://schemas.microsoft.com/office/powerpoint/2010/main" val="775217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FF0000"/>
                </a:solidFill>
                <a:effectLst/>
                <a:latin typeface="Times New Roman" panose="02020603050405020304" pitchFamily="18" charset="0"/>
                <a:ea typeface="Times New Roman" panose="02020603050405020304" pitchFamily="18" charset="0"/>
              </a:rPr>
              <a:t>Before the end of the eighteenth century, Britain was as powerful as France. This resulted from the growth of its industries and from the wealth of its large new trading empire</a:t>
            </a:r>
            <a:r>
              <a:rPr lang="tr-TR" sz="1800" dirty="0">
                <a:solidFill>
                  <a:srgbClr val="FF0000"/>
                </a:solidFill>
                <a:effectLst/>
                <a:latin typeface="Times New Roman" panose="02020603050405020304" pitchFamily="18" charset="0"/>
                <a:ea typeface="Times New Roman" panose="02020603050405020304" pitchFamily="18" charset="0"/>
              </a:rPr>
              <a:t>. </a:t>
            </a:r>
            <a:r>
              <a:rPr lang="en-GB" sz="1800" dirty="0">
                <a:solidFill>
                  <a:srgbClr val="FF0000"/>
                </a:solidFill>
                <a:effectLst/>
                <a:latin typeface="Times New Roman" panose="02020603050405020304" pitchFamily="18" charset="0"/>
                <a:ea typeface="Times New Roman" panose="02020603050405020304" pitchFamily="18" charset="0"/>
              </a:rPr>
              <a:t>Britain now had the strongest navy in the world; the navy controlled Britain's own trade routes and endangered those of its enemies.</a:t>
            </a:r>
            <a:r>
              <a:rPr lang="tr-TR" sz="1800" dirty="0">
                <a:solidFill>
                  <a:srgbClr val="FF0000"/>
                </a:solidFill>
                <a:effectLst/>
                <a:latin typeface="Times New Roman" panose="02020603050405020304" pitchFamily="18" charset="0"/>
                <a:ea typeface="Times New Roman" panose="02020603050405020304" pitchFamily="18" charset="0"/>
              </a:rPr>
              <a:t> </a:t>
            </a:r>
            <a:r>
              <a:rPr lang="en-GB" sz="1800" dirty="0">
                <a:solidFill>
                  <a:srgbClr val="FF0000"/>
                </a:solidFill>
                <a:effectLst/>
                <a:latin typeface="Times New Roman" panose="02020603050405020304" pitchFamily="18" charset="0"/>
                <a:ea typeface="Times New Roman" panose="02020603050405020304" pitchFamily="18" charset="0"/>
              </a:rPr>
              <a:t>Power belonged to the groups from which the ministers came, and their supporters in Parliament. These ministers ruled over a country which had become wealthy through trade. This wealth, or "capital," made possible both an agricultural and an industrial revolution which made Britain the most advanced economy in the world.</a:t>
            </a: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026F34E-5A8D-4E68-BC82-D7ABF3C7418F}" type="slidenum">
              <a:rPr lang="en-GB" smtClean="0"/>
              <a:t>1</a:t>
            </a:fld>
            <a:endParaRPr lang="en-GB"/>
          </a:p>
        </p:txBody>
      </p:sp>
    </p:spTree>
    <p:extLst>
      <p:ext uri="{BB962C8B-B14F-4D97-AF65-F5344CB8AC3E}">
        <p14:creationId xmlns:p14="http://schemas.microsoft.com/office/powerpoint/2010/main" val="3588161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026F34E-5A8D-4E68-BC82-D7ABF3C7418F}" type="slidenum">
              <a:rPr lang="en-GB" smtClean="0"/>
              <a:t>11</a:t>
            </a:fld>
            <a:endParaRPr lang="en-GB"/>
          </a:p>
        </p:txBody>
      </p:sp>
    </p:spTree>
    <p:extLst>
      <p:ext uri="{BB962C8B-B14F-4D97-AF65-F5344CB8AC3E}">
        <p14:creationId xmlns:p14="http://schemas.microsoft.com/office/powerpoint/2010/main" val="1383681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26F34E-5A8D-4E68-BC82-D7ABF3C7418F}" type="slidenum">
              <a:rPr lang="en-GB" smtClean="0"/>
              <a:t>13</a:t>
            </a:fld>
            <a:endParaRPr lang="en-GB"/>
          </a:p>
        </p:txBody>
      </p:sp>
    </p:spTree>
    <p:extLst>
      <p:ext uri="{BB962C8B-B14F-4D97-AF65-F5344CB8AC3E}">
        <p14:creationId xmlns:p14="http://schemas.microsoft.com/office/powerpoint/2010/main" val="3611167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E026F34E-5A8D-4E68-BC82-D7ABF3C7418F}" type="slidenum">
              <a:rPr lang="en-GB" smtClean="0"/>
              <a:t>14</a:t>
            </a:fld>
            <a:endParaRPr lang="en-GB"/>
          </a:p>
        </p:txBody>
      </p:sp>
    </p:spTree>
    <p:extLst>
      <p:ext uri="{BB962C8B-B14F-4D97-AF65-F5344CB8AC3E}">
        <p14:creationId xmlns:p14="http://schemas.microsoft.com/office/powerpoint/2010/main" val="4152492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E9ECDBA-3B29-4A77-9DAE-1E4C06D74629}" type="slidenum">
              <a:rPr lang="en-GB" smtClean="0"/>
              <a:t>15</a:t>
            </a:fld>
            <a:endParaRPr lang="en-GB"/>
          </a:p>
        </p:txBody>
      </p:sp>
    </p:spTree>
    <p:extLst>
      <p:ext uri="{BB962C8B-B14F-4D97-AF65-F5344CB8AC3E}">
        <p14:creationId xmlns:p14="http://schemas.microsoft.com/office/powerpoint/2010/main" val="1293163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026F34E-5A8D-4E68-BC82-D7ABF3C7418F}" type="slidenum">
              <a:rPr lang="en-GB" smtClean="0"/>
              <a:t>16</a:t>
            </a:fld>
            <a:endParaRPr lang="en-GB"/>
          </a:p>
        </p:txBody>
      </p:sp>
    </p:spTree>
    <p:extLst>
      <p:ext uri="{BB962C8B-B14F-4D97-AF65-F5344CB8AC3E}">
        <p14:creationId xmlns:p14="http://schemas.microsoft.com/office/powerpoint/2010/main" val="1574182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E026F34E-5A8D-4E68-BC82-D7ABF3C7418F}" type="slidenum">
              <a:rPr lang="en-GB" smtClean="0"/>
              <a:t>17</a:t>
            </a:fld>
            <a:endParaRPr lang="en-GB"/>
          </a:p>
        </p:txBody>
      </p:sp>
    </p:spTree>
    <p:extLst>
      <p:ext uri="{BB962C8B-B14F-4D97-AF65-F5344CB8AC3E}">
        <p14:creationId xmlns:p14="http://schemas.microsoft.com/office/powerpoint/2010/main" val="3243181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E026F34E-5A8D-4E68-BC82-D7ABF3C7418F}" type="slidenum">
              <a:rPr lang="en-GB" smtClean="0"/>
              <a:t>18</a:t>
            </a:fld>
            <a:endParaRPr lang="en-GB"/>
          </a:p>
        </p:txBody>
      </p:sp>
    </p:spTree>
    <p:extLst>
      <p:ext uri="{BB962C8B-B14F-4D97-AF65-F5344CB8AC3E}">
        <p14:creationId xmlns:p14="http://schemas.microsoft.com/office/powerpoint/2010/main" val="1969273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tr-TR" sz="1800" dirty="0">
                <a:effectLst/>
                <a:latin typeface="Times New Roman" panose="02020603050405020304" pitchFamily="18" charset="0"/>
                <a:ea typeface="Times New Roman" panose="02020603050405020304" pitchFamily="18" charset="0"/>
              </a:rPr>
              <a:t>* </a:t>
            </a:r>
            <a:r>
              <a:rPr lang="en-GB" sz="1800" dirty="0">
                <a:effectLst/>
                <a:latin typeface="Times New Roman" panose="02020603050405020304" pitchFamily="18" charset="0"/>
                <a:ea typeface="Times New Roman" panose="02020603050405020304" pitchFamily="18" charset="0"/>
              </a:rPr>
              <a:t>Until then steam engines had only been used for pumping, usually in coal mines.</a:t>
            </a:r>
            <a:endParaRPr lang="tr-TR"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Times New Roman" panose="02020603050405020304" pitchFamily="18" charset="0"/>
                <a:ea typeface="Times New Roman" panose="02020603050405020304" pitchFamily="18" charset="0"/>
              </a:rPr>
              <a:t>- </a:t>
            </a:r>
            <a:r>
              <a:rPr lang="en-GB" sz="1800" dirty="0">
                <a:effectLst/>
                <a:latin typeface="Times New Roman" panose="02020603050405020304" pitchFamily="18" charset="0"/>
                <a:ea typeface="Times New Roman" panose="02020603050405020304" pitchFamily="18" charset="0"/>
              </a:rPr>
              <a:t>It was a vital development because people were now no longer dependent on natural power, basic materials of the industrial revolution were cotton and woollen cloth, which were popular abroad.</a:t>
            </a:r>
            <a:endParaRPr lang="tr-TR"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Times New Roman" panose="02020603050405020304" pitchFamily="18" charset="0"/>
                <a:ea typeface="Times New Roman" panose="02020603050405020304" pitchFamily="18" charset="0"/>
              </a:rPr>
              <a:t>-- </a:t>
            </a:r>
            <a:r>
              <a:rPr lang="en-GB" sz="1800" dirty="0">
                <a:effectLst/>
                <a:latin typeface="Times New Roman" panose="02020603050405020304" pitchFamily="18" charset="0"/>
                <a:ea typeface="Times New Roman" panose="02020603050405020304" pitchFamily="18" charset="0"/>
              </a:rPr>
              <a:t>The steam engine was an important application of knowledge discovered by 17th-century scientists. The science began with Galileo, who was the first to suspect that the atmosphere had weight. The idea occurred to him when he studied the problem of draining mines, and he noticed that suction pumps would not lift water more than about 30 feet.</a:t>
            </a:r>
          </a:p>
        </p:txBody>
      </p:sp>
      <p:sp>
        <p:nvSpPr>
          <p:cNvPr id="4" name="Slide Number Placeholder 3"/>
          <p:cNvSpPr>
            <a:spLocks noGrp="1"/>
          </p:cNvSpPr>
          <p:nvPr>
            <p:ph type="sldNum" sz="quarter" idx="5"/>
          </p:nvPr>
        </p:nvSpPr>
        <p:spPr/>
        <p:txBody>
          <a:bodyPr/>
          <a:lstStyle/>
          <a:p>
            <a:fld id="{E026F34E-5A8D-4E68-BC82-D7ABF3C7418F}" type="slidenum">
              <a:rPr lang="en-GB" smtClean="0"/>
              <a:t>19</a:t>
            </a:fld>
            <a:endParaRPr lang="en-GB"/>
          </a:p>
        </p:txBody>
      </p:sp>
    </p:spTree>
    <p:extLst>
      <p:ext uri="{BB962C8B-B14F-4D97-AF65-F5344CB8AC3E}">
        <p14:creationId xmlns:p14="http://schemas.microsoft.com/office/powerpoint/2010/main" val="2990925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E026F34E-5A8D-4E68-BC82-D7ABF3C7418F}" type="slidenum">
              <a:rPr lang="en-GB" smtClean="0"/>
              <a:t>20</a:t>
            </a:fld>
            <a:endParaRPr lang="en-GB"/>
          </a:p>
        </p:txBody>
      </p:sp>
    </p:spTree>
    <p:extLst>
      <p:ext uri="{BB962C8B-B14F-4D97-AF65-F5344CB8AC3E}">
        <p14:creationId xmlns:p14="http://schemas.microsoft.com/office/powerpoint/2010/main" val="1335293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E026F34E-5A8D-4E68-BC82-D7ABF3C7418F}" type="slidenum">
              <a:rPr lang="en-GB" smtClean="0"/>
              <a:t>21</a:t>
            </a:fld>
            <a:endParaRPr lang="en-GB"/>
          </a:p>
        </p:txBody>
      </p:sp>
    </p:spTree>
    <p:extLst>
      <p:ext uri="{BB962C8B-B14F-4D97-AF65-F5344CB8AC3E}">
        <p14:creationId xmlns:p14="http://schemas.microsoft.com/office/powerpoint/2010/main" val="3324891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26F34E-5A8D-4E68-BC82-D7ABF3C7418F}" type="slidenum">
              <a:rPr lang="en-GB" smtClean="0"/>
              <a:t>2</a:t>
            </a:fld>
            <a:endParaRPr lang="en-GB"/>
          </a:p>
        </p:txBody>
      </p:sp>
    </p:spTree>
    <p:extLst>
      <p:ext uri="{BB962C8B-B14F-4D97-AF65-F5344CB8AC3E}">
        <p14:creationId xmlns:p14="http://schemas.microsoft.com/office/powerpoint/2010/main" val="2532625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26F34E-5A8D-4E68-BC82-D7ABF3C7418F}" type="slidenum">
              <a:rPr lang="en-GB" smtClean="0"/>
              <a:t>3</a:t>
            </a:fld>
            <a:endParaRPr lang="en-GB"/>
          </a:p>
        </p:txBody>
      </p:sp>
    </p:spTree>
    <p:extLst>
      <p:ext uri="{BB962C8B-B14F-4D97-AF65-F5344CB8AC3E}">
        <p14:creationId xmlns:p14="http://schemas.microsoft.com/office/powerpoint/2010/main" val="1137199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026F34E-5A8D-4E68-BC82-D7ABF3C7418F}" type="slidenum">
              <a:rPr lang="en-GB" smtClean="0"/>
              <a:t>4</a:t>
            </a:fld>
            <a:endParaRPr lang="en-GB"/>
          </a:p>
        </p:txBody>
      </p:sp>
    </p:spTree>
    <p:extLst>
      <p:ext uri="{BB962C8B-B14F-4D97-AF65-F5344CB8AC3E}">
        <p14:creationId xmlns:p14="http://schemas.microsoft.com/office/powerpoint/2010/main" val="3294816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026F34E-5A8D-4E68-BC82-D7ABF3C7418F}" type="slidenum">
              <a:rPr lang="en-GB" smtClean="0"/>
              <a:t>5</a:t>
            </a:fld>
            <a:endParaRPr lang="en-GB"/>
          </a:p>
        </p:txBody>
      </p:sp>
    </p:spTree>
    <p:extLst>
      <p:ext uri="{BB962C8B-B14F-4D97-AF65-F5344CB8AC3E}">
        <p14:creationId xmlns:p14="http://schemas.microsoft.com/office/powerpoint/2010/main" val="577985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26F34E-5A8D-4E68-BC82-D7ABF3C7418F}" type="slidenum">
              <a:rPr lang="en-GB" smtClean="0"/>
              <a:t>6</a:t>
            </a:fld>
            <a:endParaRPr lang="en-GB"/>
          </a:p>
        </p:txBody>
      </p:sp>
    </p:spTree>
    <p:extLst>
      <p:ext uri="{BB962C8B-B14F-4D97-AF65-F5344CB8AC3E}">
        <p14:creationId xmlns:p14="http://schemas.microsoft.com/office/powerpoint/2010/main" val="2149503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5"/>
          </p:nvPr>
        </p:nvSpPr>
        <p:spPr/>
        <p:txBody>
          <a:bodyPr/>
          <a:lstStyle/>
          <a:p>
            <a:fld id="{FE9ECDBA-3B29-4A77-9DAE-1E4C06D74629}" type="slidenum">
              <a:rPr lang="en-GB" smtClean="0"/>
              <a:t>8</a:t>
            </a:fld>
            <a:endParaRPr lang="en-GB"/>
          </a:p>
        </p:txBody>
      </p:sp>
    </p:spTree>
    <p:extLst>
      <p:ext uri="{BB962C8B-B14F-4D97-AF65-F5344CB8AC3E}">
        <p14:creationId xmlns:p14="http://schemas.microsoft.com/office/powerpoint/2010/main" val="1519246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E9ECDBA-3B29-4A77-9DAE-1E4C06D74629}" type="slidenum">
              <a:rPr lang="en-GB" smtClean="0"/>
              <a:t>9</a:t>
            </a:fld>
            <a:endParaRPr lang="en-GB"/>
          </a:p>
        </p:txBody>
      </p:sp>
    </p:spTree>
    <p:extLst>
      <p:ext uri="{BB962C8B-B14F-4D97-AF65-F5344CB8AC3E}">
        <p14:creationId xmlns:p14="http://schemas.microsoft.com/office/powerpoint/2010/main" val="467953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E9ECDBA-3B29-4A77-9DAE-1E4C06D74629}" type="slidenum">
              <a:rPr lang="en-GB" smtClean="0"/>
              <a:t>10</a:t>
            </a:fld>
            <a:endParaRPr lang="en-GB"/>
          </a:p>
        </p:txBody>
      </p:sp>
    </p:spTree>
    <p:extLst>
      <p:ext uri="{BB962C8B-B14F-4D97-AF65-F5344CB8AC3E}">
        <p14:creationId xmlns:p14="http://schemas.microsoft.com/office/powerpoint/2010/main" val="689760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Wednesday, June 29, 2022</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956339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Wednesday, June 29, 2022</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893331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Wednesday, June 29, 2022</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881195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Wednesday, June 29, 2022</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3958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Wednesday, June 29, 2022</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597774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Wednesday, June 29, 2022</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738272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Wednesday, June 29, 2022</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85823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Wednesday, June 29, 2022</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452237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Wednesday, June 29, 2022</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562590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Wednesday, June 29, 2022</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335449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Wednesday, June 29, 2022</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654387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900" cap="all" spc="300" baseline="0">
                <a:solidFill>
                  <a:srgbClr val="FFFFFF"/>
                </a:solidFill>
              </a:defRPr>
            </a:lvl1pPr>
          </a:lstStyle>
          <a:p>
            <a:fld id="{AE0C963C-C1DB-4AFD-9DDC-0691666BF49B}" type="datetime2">
              <a:rPr lang="en-US" smtClean="0"/>
              <a:pPr/>
              <a:t>Wednesday, June 29, 2022</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9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9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401701976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fif"/></Relationships>
</file>

<file path=ppt/slides/_rels/slide20.xml.rels><?xml version="1.0" encoding="UTF-8" standalone="yes"?>
<Relationships xmlns="http://schemas.openxmlformats.org/package/2006/relationships"><Relationship Id="rId3" Type="http://schemas.openxmlformats.org/officeDocument/2006/relationships/image" Target="../media/image21.jf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3F794D0-2982-490E-88DA-93D489750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ooden blocks stacked to create a bar graph">
            <a:extLst>
              <a:ext uri="{FF2B5EF4-FFF2-40B4-BE49-F238E27FC236}">
                <a16:creationId xmlns:a16="http://schemas.microsoft.com/office/drawing/2014/main" id="{861A8490-C9EC-4DC6-B525-2D08EA9A8724}"/>
              </a:ext>
            </a:extLst>
          </p:cNvPr>
          <p:cNvPicPr>
            <a:picLocks noChangeAspect="1"/>
          </p:cNvPicPr>
          <p:nvPr/>
        </p:nvPicPr>
        <p:blipFill rotWithShape="1">
          <a:blip r:embed="rId3"/>
          <a:srcRect t="20498" b="24685"/>
          <a:stretch/>
        </p:blipFill>
        <p:spPr>
          <a:xfrm>
            <a:off x="-2" y="10"/>
            <a:ext cx="12192002" cy="4461036"/>
          </a:xfrm>
          <a:prstGeom prst="rect">
            <a:avLst/>
          </a:prstGeom>
        </p:spPr>
      </p:pic>
      <p:sp>
        <p:nvSpPr>
          <p:cNvPr id="11" name="Rectangle 10">
            <a:extLst>
              <a:ext uri="{FF2B5EF4-FFF2-40B4-BE49-F238E27FC236}">
                <a16:creationId xmlns:a16="http://schemas.microsoft.com/office/drawing/2014/main" id="{AFD24A3D-F07A-44A9-BE55-5576292E1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460827"/>
            <a:ext cx="12192003" cy="2397392"/>
          </a:xfrm>
          <a:prstGeom prst="rect">
            <a:avLst/>
          </a:prstGeom>
          <a:gradFill>
            <a:gsLst>
              <a:gs pos="8000">
                <a:schemeClr val="accent6"/>
              </a:gs>
              <a:gs pos="86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4441C9-FD2D-4031-B5C5-67478196C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038600" y="4463553"/>
            <a:ext cx="8153401" cy="2394447"/>
          </a:xfrm>
          <a:prstGeom prst="rect">
            <a:avLst/>
          </a:prstGeom>
          <a:gradFill>
            <a:gsLst>
              <a:gs pos="0">
                <a:schemeClr val="accent5">
                  <a:lumMod val="60000"/>
                  <a:lumOff val="40000"/>
                  <a:alpha val="0"/>
                </a:schemeClr>
              </a:gs>
              <a:gs pos="99000">
                <a:schemeClr val="accent2">
                  <a:alpha val="81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BF09AEC-6E6E-418F-9974-8730F1B2B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4834054">
            <a:off x="2944145" y="2710934"/>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chemeClr val="accent6">
                  <a:alpha val="12000"/>
                </a:schemeClr>
              </a:gs>
              <a:gs pos="100000">
                <a:schemeClr val="accent6">
                  <a:lumMod val="60000"/>
                  <a:lumOff val="40000"/>
                  <a:alpha val="20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16">
            <a:extLst>
              <a:ext uri="{FF2B5EF4-FFF2-40B4-BE49-F238E27FC236}">
                <a16:creationId xmlns:a16="http://schemas.microsoft.com/office/drawing/2014/main" id="{3D9D3989-3E00-4727-914E-959DFE8FA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76701" y="4460827"/>
            <a:ext cx="8115300" cy="1945408"/>
          </a:xfrm>
          <a:prstGeom prst="rect">
            <a:avLst/>
          </a:prstGeom>
          <a:gradFill>
            <a:gsLst>
              <a:gs pos="0">
                <a:schemeClr val="accent6">
                  <a:alpha val="16000"/>
                </a:schemeClr>
              </a:gs>
              <a:gs pos="62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2950AC-C2E5-456D-8ABD-DCCEF78F0F6F}"/>
              </a:ext>
            </a:extLst>
          </p:cNvPr>
          <p:cNvSpPr>
            <a:spLocks noGrp="1"/>
          </p:cNvSpPr>
          <p:nvPr>
            <p:ph type="ctrTitle"/>
          </p:nvPr>
        </p:nvSpPr>
        <p:spPr>
          <a:xfrm>
            <a:off x="1383807" y="4611271"/>
            <a:ext cx="9436593" cy="1171556"/>
          </a:xfrm>
        </p:spPr>
        <p:txBody>
          <a:bodyPr>
            <a:normAutofit/>
          </a:bodyPr>
          <a:lstStyle/>
          <a:p>
            <a:pPr algn="l"/>
            <a:r>
              <a:rPr lang="en-GB" sz="3600" dirty="0">
                <a:solidFill>
                  <a:schemeClr val="bg1"/>
                </a:solidFill>
              </a:rPr>
              <a:t>THE EIGHTEENTH CENTUR</a:t>
            </a:r>
            <a:r>
              <a:rPr lang="tr-TR" sz="3600" dirty="0">
                <a:solidFill>
                  <a:schemeClr val="bg1"/>
                </a:solidFill>
              </a:rPr>
              <a:t>y</a:t>
            </a:r>
            <a:endParaRPr lang="en-GB" sz="3600" dirty="0">
              <a:solidFill>
                <a:schemeClr val="bg1"/>
              </a:solidFill>
            </a:endParaRPr>
          </a:p>
        </p:txBody>
      </p:sp>
      <p:sp>
        <p:nvSpPr>
          <p:cNvPr id="3" name="Subtitle 2">
            <a:extLst>
              <a:ext uri="{FF2B5EF4-FFF2-40B4-BE49-F238E27FC236}">
                <a16:creationId xmlns:a16="http://schemas.microsoft.com/office/drawing/2014/main" id="{D68D23F6-F8F2-4C2C-A4B5-4B7F891ACF39}"/>
              </a:ext>
            </a:extLst>
          </p:cNvPr>
          <p:cNvSpPr>
            <a:spLocks noGrp="1"/>
          </p:cNvSpPr>
          <p:nvPr>
            <p:ph type="subTitle" idx="1"/>
          </p:nvPr>
        </p:nvSpPr>
        <p:spPr>
          <a:xfrm>
            <a:off x="1383807" y="5783067"/>
            <a:ext cx="9825486" cy="887093"/>
          </a:xfrm>
        </p:spPr>
        <p:txBody>
          <a:bodyPr>
            <a:noAutofit/>
          </a:bodyPr>
          <a:lstStyle/>
          <a:p>
            <a:pPr algn="l"/>
            <a:r>
              <a:rPr lang="tr-TR" sz="1400" cap="none" dirty="0">
                <a:solidFill>
                  <a:schemeClr val="bg1"/>
                </a:solidFill>
                <a:latin typeface="Abadi" panose="020B0604020104020204" pitchFamily="34" charset="0"/>
              </a:rPr>
              <a:t>Dr. Funda Hay</a:t>
            </a:r>
          </a:p>
          <a:p>
            <a:pPr algn="l"/>
            <a:r>
              <a:rPr lang="tr-TR" sz="1400" cap="none" dirty="0">
                <a:solidFill>
                  <a:schemeClr val="bg1"/>
                </a:solidFill>
                <a:latin typeface="Abadi" panose="020B0604020104020204" pitchFamily="34" charset="0"/>
              </a:rPr>
              <a:t>fhay@ankara.edu.tr</a:t>
            </a:r>
            <a:endParaRPr lang="en-GB" sz="1400" cap="none" dirty="0">
              <a:solidFill>
                <a:schemeClr val="bg1"/>
              </a:solidFill>
              <a:latin typeface="Abadi" panose="020B0604020104020204" pitchFamily="34" charset="0"/>
            </a:endParaRPr>
          </a:p>
        </p:txBody>
      </p:sp>
    </p:spTree>
    <p:extLst>
      <p:ext uri="{BB962C8B-B14F-4D97-AF65-F5344CB8AC3E}">
        <p14:creationId xmlns:p14="http://schemas.microsoft.com/office/powerpoint/2010/main" val="3457161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8B66A-AE15-471F-A3C6-7D25749BA07F}"/>
              </a:ext>
            </a:extLst>
          </p:cNvPr>
          <p:cNvSpPr>
            <a:spLocks noGrp="1"/>
          </p:cNvSpPr>
          <p:nvPr>
            <p:ph type="title"/>
          </p:nvPr>
        </p:nvSpPr>
        <p:spPr>
          <a:xfrm>
            <a:off x="920151" y="5608320"/>
            <a:ext cx="10066709" cy="798412"/>
          </a:xfrm>
        </p:spPr>
        <p:txBody>
          <a:bodyPr anchor="ctr">
            <a:normAutofit/>
          </a:bodyPr>
          <a:lstStyle/>
          <a:p>
            <a:r>
              <a:rPr lang="en-GB" sz="3200" dirty="0">
                <a:solidFill>
                  <a:schemeClr val="bg1"/>
                </a:solidFill>
              </a:rPr>
              <a:t>Scotland</a:t>
            </a:r>
          </a:p>
        </p:txBody>
      </p:sp>
      <p:pic>
        <p:nvPicPr>
          <p:cNvPr id="5" name="Content Placeholder 4" descr="A picture containing text, arthropod, invertebrate, lobster&#10;&#10;Description automatically generated">
            <a:extLst>
              <a:ext uri="{FF2B5EF4-FFF2-40B4-BE49-F238E27FC236}">
                <a16:creationId xmlns:a16="http://schemas.microsoft.com/office/drawing/2014/main" id="{295007BE-C3AB-477D-BD0D-FCD410D1954A}"/>
              </a:ext>
            </a:extLst>
          </p:cNvPr>
          <p:cNvPicPr>
            <a:picLocks noChangeAspect="1"/>
          </p:cNvPicPr>
          <p:nvPr/>
        </p:nvPicPr>
        <p:blipFill rotWithShape="1">
          <a:blip r:embed="rId3">
            <a:extLst>
              <a:ext uri="{28A0092B-C50C-407E-A947-70E740481C1C}">
                <a14:useLocalDpi xmlns:a14="http://schemas.microsoft.com/office/drawing/2010/main" val="0"/>
              </a:ext>
            </a:extLst>
          </a:blip>
          <a:srcRect t="2327" b="13686"/>
          <a:stretch/>
        </p:blipFill>
        <p:spPr>
          <a:xfrm>
            <a:off x="1756575" y="173491"/>
            <a:ext cx="8888422" cy="2900112"/>
          </a:xfrm>
          <a:prstGeom prst="rect">
            <a:avLst/>
          </a:prstGeom>
        </p:spPr>
      </p:pic>
      <p:sp>
        <p:nvSpPr>
          <p:cNvPr id="9" name="Content Placeholder 8">
            <a:extLst>
              <a:ext uri="{FF2B5EF4-FFF2-40B4-BE49-F238E27FC236}">
                <a16:creationId xmlns:a16="http://schemas.microsoft.com/office/drawing/2014/main" id="{9DDC997F-317B-428D-987C-F5526663DA66}"/>
              </a:ext>
            </a:extLst>
          </p:cNvPr>
          <p:cNvSpPr>
            <a:spLocks noGrp="1"/>
          </p:cNvSpPr>
          <p:nvPr>
            <p:ph idx="1"/>
          </p:nvPr>
        </p:nvSpPr>
        <p:spPr>
          <a:xfrm>
            <a:off x="552091" y="3247094"/>
            <a:ext cx="11248845" cy="1916314"/>
          </a:xfrm>
        </p:spPr>
        <p:txBody>
          <a:bodyPr>
            <a:noAutofit/>
          </a:bodyPr>
          <a:lstStyle/>
          <a:p>
            <a:r>
              <a:rPr lang="en-GB" sz="2800" dirty="0"/>
              <a:t>Early in 1746 </a:t>
            </a:r>
            <a:r>
              <a:rPr lang="tr-TR" sz="2800" dirty="0" err="1"/>
              <a:t>the</a:t>
            </a:r>
            <a:r>
              <a:rPr lang="tr-TR" sz="2800" dirty="0"/>
              <a:t> </a:t>
            </a:r>
            <a:r>
              <a:rPr lang="tr-TR" sz="2800" dirty="0" err="1"/>
              <a:t>Jacobites</a:t>
            </a:r>
            <a:r>
              <a:rPr lang="en-GB" sz="2800" dirty="0"/>
              <a:t> were defeated by the British army</a:t>
            </a:r>
            <a:r>
              <a:rPr lang="tr-TR" sz="2800" dirty="0"/>
              <a:t>.</a:t>
            </a:r>
          </a:p>
          <a:p>
            <a:r>
              <a:rPr lang="tr-TR" sz="2800" dirty="0"/>
              <a:t>A</a:t>
            </a:r>
            <a:r>
              <a:rPr lang="en-GB" sz="2800" dirty="0"/>
              <a:t> law was passed</a:t>
            </a:r>
            <a:r>
              <a:rPr lang="tr-TR" sz="2800" dirty="0"/>
              <a:t>; t</a:t>
            </a:r>
            <a:r>
              <a:rPr lang="en-GB" sz="2800" dirty="0"/>
              <a:t>he old patterns of the kilt and the Scottish musical instrument, the bagpipe, were forbidden. </a:t>
            </a:r>
            <a:endParaRPr lang="en-US" sz="2800" dirty="0"/>
          </a:p>
        </p:txBody>
      </p:sp>
      <p:sp>
        <p:nvSpPr>
          <p:cNvPr id="13" name="TextBox 12">
            <a:extLst>
              <a:ext uri="{FF2B5EF4-FFF2-40B4-BE49-F238E27FC236}">
                <a16:creationId xmlns:a16="http://schemas.microsoft.com/office/drawing/2014/main" id="{24A6E1BA-7F61-4254-88C9-A19497FF1DA7}"/>
              </a:ext>
            </a:extLst>
          </p:cNvPr>
          <p:cNvSpPr txBox="1"/>
          <p:nvPr/>
        </p:nvSpPr>
        <p:spPr>
          <a:xfrm>
            <a:off x="10113590" y="3089566"/>
            <a:ext cx="1689886"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a:t>Travel Scotland</a:t>
            </a:r>
            <a:endParaRPr lang="en-GB" sz="900" i="1" dirty="0"/>
          </a:p>
        </p:txBody>
      </p:sp>
    </p:spTree>
    <p:extLst>
      <p:ext uri="{BB962C8B-B14F-4D97-AF65-F5344CB8AC3E}">
        <p14:creationId xmlns:p14="http://schemas.microsoft.com/office/powerpoint/2010/main" val="115814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chemeClr val="accent2"/>
              </a:gs>
              <a:gs pos="100000">
                <a:schemeClr val="accent6">
                  <a:lumMod val="75000"/>
                  <a:alpha val="8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5">
                  <a:alpha val="35000"/>
                </a:schemeClr>
              </a:gs>
              <a:gs pos="100000">
                <a:schemeClr val="accent6">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city&#10;&#10;Description automatically generated">
            <a:extLst>
              <a:ext uri="{FF2B5EF4-FFF2-40B4-BE49-F238E27FC236}">
                <a16:creationId xmlns:a16="http://schemas.microsoft.com/office/drawing/2014/main" id="{947B1FF8-B14D-4385-AF8F-35185F456F3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11" r="1" b="1"/>
          <a:stretch/>
        </p:blipFill>
        <p:spPr>
          <a:xfrm>
            <a:off x="4038599" y="10"/>
            <a:ext cx="8160026" cy="6875809"/>
          </a:xfrm>
          <a:prstGeom prst="rect">
            <a:avLst/>
          </a:prstGeom>
        </p:spPr>
      </p:pic>
      <p:sp>
        <p:nvSpPr>
          <p:cNvPr id="20" name="Freeform: Shape 19">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C96CB19-F4A2-4D7B-A827-B462C0CB6560}"/>
              </a:ext>
            </a:extLst>
          </p:cNvPr>
          <p:cNvSpPr>
            <a:spLocks noGrp="1"/>
          </p:cNvSpPr>
          <p:nvPr>
            <p:ph type="title"/>
          </p:nvPr>
        </p:nvSpPr>
        <p:spPr>
          <a:xfrm>
            <a:off x="546432" y="2376654"/>
            <a:ext cx="3077044" cy="2104692"/>
          </a:xfrm>
        </p:spPr>
        <p:txBody>
          <a:bodyPr vert="horz" lIns="0" tIns="0" rIns="0" bIns="0" rtlCol="0" anchor="t">
            <a:normAutofit/>
          </a:bodyPr>
          <a:lstStyle/>
          <a:p>
            <a:pPr algn="r"/>
            <a:r>
              <a:rPr lang="en-US" sz="3200" spc="750" dirty="0">
                <a:solidFill>
                  <a:schemeClr val="bg1"/>
                </a:solidFill>
              </a:rPr>
              <a:t>LIFE IN TOWN AND COUNTRY</a:t>
            </a:r>
          </a:p>
        </p:txBody>
      </p:sp>
      <p:sp>
        <p:nvSpPr>
          <p:cNvPr id="11" name="TextBox 10">
            <a:extLst>
              <a:ext uri="{FF2B5EF4-FFF2-40B4-BE49-F238E27FC236}">
                <a16:creationId xmlns:a16="http://schemas.microsoft.com/office/drawing/2014/main" id="{3AD1CD84-BD92-4DD0-B12E-4449D7866DE3}"/>
              </a:ext>
            </a:extLst>
          </p:cNvPr>
          <p:cNvSpPr txBox="1"/>
          <p:nvPr/>
        </p:nvSpPr>
        <p:spPr>
          <a:xfrm>
            <a:off x="10634737" y="127426"/>
            <a:ext cx="1375698"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Pinterest</a:t>
            </a:r>
            <a:endParaRPr lang="en-GB" sz="900" i="1" dirty="0"/>
          </a:p>
        </p:txBody>
      </p:sp>
    </p:spTree>
    <p:extLst>
      <p:ext uri="{BB962C8B-B14F-4D97-AF65-F5344CB8AC3E}">
        <p14:creationId xmlns:p14="http://schemas.microsoft.com/office/powerpoint/2010/main" val="1531697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3DF2A8-1B9B-4CEE-8A1B-2A1CB5407FA7}"/>
              </a:ext>
            </a:extLst>
          </p:cNvPr>
          <p:cNvSpPr>
            <a:spLocks noGrp="1"/>
          </p:cNvSpPr>
          <p:nvPr>
            <p:ph idx="1"/>
          </p:nvPr>
        </p:nvSpPr>
        <p:spPr>
          <a:xfrm>
            <a:off x="1036608" y="1836823"/>
            <a:ext cx="10118784" cy="3184354"/>
          </a:xfrm>
        </p:spPr>
        <p:txBody>
          <a:bodyPr>
            <a:normAutofit/>
          </a:bodyPr>
          <a:lstStyle/>
          <a:p>
            <a:r>
              <a:rPr lang="en-GB" sz="2800" dirty="0"/>
              <a:t>There were four main classes of people in eighteenth-century towns:</a:t>
            </a:r>
          </a:p>
          <a:p>
            <a:pPr marL="1371600" lvl="2" indent="-457200">
              <a:buFont typeface="+mj-lt"/>
              <a:buAutoNum type="alphaLcParenR"/>
            </a:pPr>
            <a:r>
              <a:rPr lang="en-GB" sz="2800" dirty="0"/>
              <a:t>the wealthy merchants;</a:t>
            </a:r>
          </a:p>
          <a:p>
            <a:pPr marL="1371600" lvl="2" indent="-457200">
              <a:buFont typeface="+mj-lt"/>
              <a:buAutoNum type="alphaLcParenR"/>
            </a:pPr>
            <a:r>
              <a:rPr lang="tr-TR" sz="2800" dirty="0"/>
              <a:t>t</a:t>
            </a:r>
            <a:r>
              <a:rPr lang="en-GB" sz="2800" dirty="0"/>
              <a:t>he ordinary merchants and traders;</a:t>
            </a:r>
          </a:p>
          <a:p>
            <a:pPr marL="1371600" lvl="2" indent="-457200">
              <a:buFont typeface="+mj-lt"/>
              <a:buAutoNum type="alphaLcParenR"/>
            </a:pPr>
            <a:r>
              <a:rPr lang="en-GB" sz="2800" dirty="0"/>
              <a:t>the skilled craftsmen;</a:t>
            </a:r>
          </a:p>
          <a:p>
            <a:pPr marL="1371600" lvl="2" indent="-457200">
              <a:buFont typeface="+mj-lt"/>
              <a:buAutoNum type="alphaLcParenR"/>
            </a:pPr>
            <a:r>
              <a:rPr lang="en-GB" sz="2800" dirty="0"/>
              <a:t>the large number of workers </a:t>
            </a:r>
          </a:p>
        </p:txBody>
      </p:sp>
    </p:spTree>
    <p:extLst>
      <p:ext uri="{BB962C8B-B14F-4D97-AF65-F5344CB8AC3E}">
        <p14:creationId xmlns:p14="http://schemas.microsoft.com/office/powerpoint/2010/main" val="4013693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3CBB9B1-7B7D-4BA1-A1AF-572168B395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person, skirt, dancer&#10;&#10;Description automatically generated">
            <a:extLst>
              <a:ext uri="{FF2B5EF4-FFF2-40B4-BE49-F238E27FC236}">
                <a16:creationId xmlns:a16="http://schemas.microsoft.com/office/drawing/2014/main" id="{AB12EAF8-3B6A-4EE6-BB91-CC7B25AA7982}"/>
              </a:ext>
            </a:extLst>
          </p:cNvPr>
          <p:cNvPicPr>
            <a:picLocks noChangeAspect="1"/>
          </p:cNvPicPr>
          <p:nvPr/>
        </p:nvPicPr>
        <p:blipFill rotWithShape="1">
          <a:blip r:embed="rId3">
            <a:extLst>
              <a:ext uri="{28A0092B-C50C-407E-A947-70E740481C1C}">
                <a14:useLocalDpi xmlns:a14="http://schemas.microsoft.com/office/drawing/2010/main" val="0"/>
              </a:ext>
            </a:extLst>
          </a:blip>
          <a:srcRect l="15975" r="2976" b="-2"/>
          <a:stretch/>
        </p:blipFill>
        <p:spPr>
          <a:xfrm>
            <a:off x="20" y="431"/>
            <a:ext cx="8115280" cy="6408311"/>
          </a:xfrm>
          <a:prstGeom prst="rect">
            <a:avLst/>
          </a:prstGeom>
        </p:spPr>
      </p:pic>
      <p:sp>
        <p:nvSpPr>
          <p:cNvPr id="9" name="Content Placeholder 8">
            <a:extLst>
              <a:ext uri="{FF2B5EF4-FFF2-40B4-BE49-F238E27FC236}">
                <a16:creationId xmlns:a16="http://schemas.microsoft.com/office/drawing/2014/main" id="{0D8F247B-4951-4C0A-BD32-97CA100DD74B}"/>
              </a:ext>
            </a:extLst>
          </p:cNvPr>
          <p:cNvSpPr>
            <a:spLocks noGrp="1"/>
          </p:cNvSpPr>
          <p:nvPr>
            <p:ph idx="1"/>
          </p:nvPr>
        </p:nvSpPr>
        <p:spPr>
          <a:xfrm>
            <a:off x="8664989" y="1034299"/>
            <a:ext cx="3153200" cy="4400343"/>
          </a:xfrm>
        </p:spPr>
        <p:txBody>
          <a:bodyPr>
            <a:noAutofit/>
          </a:bodyPr>
          <a:lstStyle/>
          <a:p>
            <a:r>
              <a:rPr lang="en-US" sz="2200" dirty="0"/>
              <a:t>Women</a:t>
            </a:r>
            <a:r>
              <a:rPr lang="tr-TR" sz="2200" dirty="0"/>
              <a:t> </a:t>
            </a:r>
            <a:r>
              <a:rPr lang="en-GB" sz="2200" dirty="0"/>
              <a:t>were only allowed to amuse themselves. Girls continued to be victims of the parents' desire to make them match the popular idea of feminine beauty of slim bodies, tight waists and a pale appearance.</a:t>
            </a:r>
            <a:endParaRPr lang="en-US" sz="2200" dirty="0"/>
          </a:p>
        </p:txBody>
      </p:sp>
      <p:sp>
        <p:nvSpPr>
          <p:cNvPr id="14" name="Rectangle 13">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49257"/>
          </a:xfrm>
          <a:prstGeom prst="rect">
            <a:avLst/>
          </a:prstGeom>
          <a:gradFill>
            <a:gsLst>
              <a:gs pos="34000">
                <a:schemeClr val="accent4">
                  <a:alpha val="73000"/>
                </a:schemeClr>
              </a:gs>
              <a:gs pos="100000">
                <a:schemeClr val="accent5">
                  <a:alpha val="89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314"/>
            <a:ext cx="8115300" cy="449258"/>
          </a:xfrm>
          <a:prstGeom prst="rect">
            <a:avLst/>
          </a:prstGeom>
          <a:gradFill>
            <a:gsLst>
              <a:gs pos="22000">
                <a:schemeClr val="accent5">
                  <a:lumMod val="60000"/>
                  <a:lumOff val="40000"/>
                  <a:alpha val="55000"/>
                </a:schemeClr>
              </a:gs>
              <a:gs pos="99000">
                <a:schemeClr val="accent2"/>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97EC35C-C0B7-4330-B59D-8AF6C5D6974A}"/>
              </a:ext>
            </a:extLst>
          </p:cNvPr>
          <p:cNvSpPr txBox="1"/>
          <p:nvPr/>
        </p:nvSpPr>
        <p:spPr>
          <a:xfrm>
            <a:off x="6622584" y="6407888"/>
            <a:ext cx="1492716"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WordPress</a:t>
            </a:r>
            <a:endParaRPr lang="en-GB" sz="900" i="1" dirty="0"/>
          </a:p>
        </p:txBody>
      </p:sp>
    </p:spTree>
    <p:extLst>
      <p:ext uri="{BB962C8B-B14F-4D97-AF65-F5344CB8AC3E}">
        <p14:creationId xmlns:p14="http://schemas.microsoft.com/office/powerpoint/2010/main" val="125196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3CBB9B1-7B7D-4BA1-A1AF-572168B395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grass, outdoor, field, group&#10;&#10;Description automatically generated">
            <a:extLst>
              <a:ext uri="{FF2B5EF4-FFF2-40B4-BE49-F238E27FC236}">
                <a16:creationId xmlns:a16="http://schemas.microsoft.com/office/drawing/2014/main" id="{E31C3A43-795A-498A-AB6A-2C3705AA049B}"/>
              </a:ext>
            </a:extLst>
          </p:cNvPr>
          <p:cNvPicPr>
            <a:picLocks noChangeAspect="1"/>
          </p:cNvPicPr>
          <p:nvPr/>
        </p:nvPicPr>
        <p:blipFill rotWithShape="1">
          <a:blip r:embed="rId3">
            <a:extLst>
              <a:ext uri="{28A0092B-C50C-407E-A947-70E740481C1C}">
                <a14:useLocalDpi xmlns:a14="http://schemas.microsoft.com/office/drawing/2010/main" val="0"/>
              </a:ext>
            </a:extLst>
          </a:blip>
          <a:srcRect l="11988" r="2216"/>
          <a:stretch/>
        </p:blipFill>
        <p:spPr>
          <a:xfrm>
            <a:off x="20" y="431"/>
            <a:ext cx="8115280" cy="6408311"/>
          </a:xfrm>
          <a:prstGeom prst="rect">
            <a:avLst/>
          </a:prstGeom>
        </p:spPr>
      </p:pic>
      <p:sp>
        <p:nvSpPr>
          <p:cNvPr id="9" name="Content Placeholder 8">
            <a:extLst>
              <a:ext uri="{FF2B5EF4-FFF2-40B4-BE49-F238E27FC236}">
                <a16:creationId xmlns:a16="http://schemas.microsoft.com/office/drawing/2014/main" id="{3B8B1270-B909-45BA-978B-4722902298EA}"/>
              </a:ext>
            </a:extLst>
          </p:cNvPr>
          <p:cNvSpPr>
            <a:spLocks noGrp="1"/>
          </p:cNvSpPr>
          <p:nvPr>
            <p:ph idx="1"/>
          </p:nvPr>
        </p:nvSpPr>
        <p:spPr>
          <a:xfrm>
            <a:off x="8647737" y="1590887"/>
            <a:ext cx="3135947" cy="3676226"/>
          </a:xfrm>
        </p:spPr>
        <p:txBody>
          <a:bodyPr>
            <a:normAutofit/>
          </a:bodyPr>
          <a:lstStyle/>
          <a:p>
            <a:r>
              <a:rPr lang="en-GB" dirty="0"/>
              <a:t>Each village stood in the middle of three or four large fields, and the villagers together decided what to grow</a:t>
            </a:r>
            <a:r>
              <a:rPr lang="tr-TR" dirty="0"/>
              <a:t>.</a:t>
            </a:r>
          </a:p>
          <a:p>
            <a:r>
              <a:rPr lang="en-GB" dirty="0"/>
              <a:t>During the eighteenth century most of this land was enclosed. </a:t>
            </a:r>
            <a:endParaRPr lang="en-US" dirty="0"/>
          </a:p>
        </p:txBody>
      </p:sp>
      <p:sp>
        <p:nvSpPr>
          <p:cNvPr id="14" name="Rectangle 13">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49257"/>
          </a:xfrm>
          <a:prstGeom prst="rect">
            <a:avLst/>
          </a:prstGeom>
          <a:gradFill>
            <a:gsLst>
              <a:gs pos="34000">
                <a:schemeClr val="accent4">
                  <a:alpha val="73000"/>
                </a:schemeClr>
              </a:gs>
              <a:gs pos="100000">
                <a:schemeClr val="accent5">
                  <a:alpha val="89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314"/>
            <a:ext cx="8115300" cy="449258"/>
          </a:xfrm>
          <a:prstGeom prst="rect">
            <a:avLst/>
          </a:prstGeom>
          <a:gradFill>
            <a:gsLst>
              <a:gs pos="22000">
                <a:schemeClr val="accent5">
                  <a:lumMod val="60000"/>
                  <a:lumOff val="40000"/>
                  <a:alpha val="55000"/>
                </a:schemeClr>
              </a:gs>
              <a:gs pos="99000">
                <a:schemeClr val="accent2"/>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7680247-7727-41BB-A380-63210EC1EDE0}"/>
              </a:ext>
            </a:extLst>
          </p:cNvPr>
          <p:cNvSpPr txBox="1"/>
          <p:nvPr/>
        </p:nvSpPr>
        <p:spPr>
          <a:xfrm>
            <a:off x="6282747" y="6407888"/>
            <a:ext cx="1832553"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The</a:t>
            </a:r>
            <a:r>
              <a:rPr lang="tr-TR" sz="900" i="1" dirty="0"/>
              <a:t> </a:t>
            </a:r>
            <a:r>
              <a:rPr lang="tr-TR" sz="900" i="1" dirty="0" err="1"/>
              <a:t>Craven</a:t>
            </a:r>
            <a:r>
              <a:rPr lang="tr-TR" sz="900" i="1" dirty="0"/>
              <a:t> </a:t>
            </a:r>
            <a:r>
              <a:rPr lang="tr-TR" sz="900" i="1" dirty="0" err="1"/>
              <a:t>Herald</a:t>
            </a:r>
            <a:endParaRPr lang="en-GB" sz="900" i="1" dirty="0"/>
          </a:p>
        </p:txBody>
      </p:sp>
    </p:spTree>
    <p:extLst>
      <p:ext uri="{BB962C8B-B14F-4D97-AF65-F5344CB8AC3E}">
        <p14:creationId xmlns:p14="http://schemas.microsoft.com/office/powerpoint/2010/main" val="918505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8">
            <a:extLst>
              <a:ext uri="{FF2B5EF4-FFF2-40B4-BE49-F238E27FC236}">
                <a16:creationId xmlns:a16="http://schemas.microsoft.com/office/drawing/2014/main" id="{4631D96F-7091-4CFD-B4E0-4B451F7DA44A}"/>
              </a:ext>
            </a:extLst>
          </p:cNvPr>
          <p:cNvSpPr>
            <a:spLocks noGrp="1"/>
          </p:cNvSpPr>
          <p:nvPr>
            <p:ph idx="1"/>
          </p:nvPr>
        </p:nvSpPr>
        <p:spPr>
          <a:xfrm>
            <a:off x="498371" y="1983416"/>
            <a:ext cx="5469802" cy="2013147"/>
          </a:xfrm>
        </p:spPr>
        <p:txBody>
          <a:bodyPr anchor="t">
            <a:noAutofit/>
          </a:bodyPr>
          <a:lstStyle/>
          <a:p>
            <a:r>
              <a:rPr lang="en-GB" sz="2800" dirty="0"/>
              <a:t>a "seed drill," a machine for sowing corn seed in straight lines and at fixed intervals, was invented.</a:t>
            </a:r>
            <a:endParaRPr lang="tr-TR" sz="2800" dirty="0"/>
          </a:p>
        </p:txBody>
      </p:sp>
      <p:pic>
        <p:nvPicPr>
          <p:cNvPr id="5" name="Content Placeholder 4" descr="A picture containing text, transport, horse&#10;&#10;Description automatically generated">
            <a:extLst>
              <a:ext uri="{FF2B5EF4-FFF2-40B4-BE49-F238E27FC236}">
                <a16:creationId xmlns:a16="http://schemas.microsoft.com/office/drawing/2014/main" id="{E2E4A81B-392A-475E-816D-613398053433}"/>
              </a:ext>
            </a:extLst>
          </p:cNvPr>
          <p:cNvPicPr>
            <a:picLocks noChangeAspect="1"/>
          </p:cNvPicPr>
          <p:nvPr/>
        </p:nvPicPr>
        <p:blipFill rotWithShape="1">
          <a:blip r:embed="rId3">
            <a:extLst>
              <a:ext uri="{28A0092B-C50C-407E-A947-70E740481C1C}">
                <a14:useLocalDpi xmlns:a14="http://schemas.microsoft.com/office/drawing/2010/main" val="0"/>
              </a:ext>
            </a:extLst>
          </a:blip>
          <a:srcRect b="14154"/>
          <a:stretch/>
        </p:blipFill>
        <p:spPr>
          <a:xfrm>
            <a:off x="6223828" y="1714522"/>
            <a:ext cx="5636029" cy="2552205"/>
          </a:xfrm>
          <a:prstGeom prst="rect">
            <a:avLst/>
          </a:prstGeom>
        </p:spPr>
      </p:pic>
      <p:sp>
        <p:nvSpPr>
          <p:cNvPr id="7" name="TextBox 6">
            <a:extLst>
              <a:ext uri="{FF2B5EF4-FFF2-40B4-BE49-F238E27FC236}">
                <a16:creationId xmlns:a16="http://schemas.microsoft.com/office/drawing/2014/main" id="{8322806D-2F96-44CB-9985-5D037B069E11}"/>
              </a:ext>
            </a:extLst>
          </p:cNvPr>
          <p:cNvSpPr txBox="1"/>
          <p:nvPr/>
        </p:nvSpPr>
        <p:spPr>
          <a:xfrm>
            <a:off x="10367141" y="4388588"/>
            <a:ext cx="1279517"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Alamy</a:t>
            </a:r>
            <a:endParaRPr lang="en-GB" sz="900" i="1" dirty="0"/>
          </a:p>
        </p:txBody>
      </p:sp>
    </p:spTree>
    <p:extLst>
      <p:ext uri="{BB962C8B-B14F-4D97-AF65-F5344CB8AC3E}">
        <p14:creationId xmlns:p14="http://schemas.microsoft.com/office/powerpoint/2010/main" val="1296853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BB02F283-AD3D-43EB-8EB3-EEABE7B68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7267ACD-C9FA-48F7-BA90-C05046F4E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74922"/>
            <a:ext cx="12198726" cy="1606049"/>
          </a:xfrm>
          <a:prstGeom prst="rect">
            <a:avLst/>
          </a:prstGeom>
          <a:gradFill>
            <a:gsLst>
              <a:gs pos="0">
                <a:schemeClr val="accent5">
                  <a:alpha val="83000"/>
                </a:schemeClr>
              </a:gs>
              <a:gs pos="100000">
                <a:schemeClr val="accent4">
                  <a:alpha val="74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17AA8-C417-4F74-9F1B-EAD82A19B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270744" y="1998314"/>
            <a:ext cx="1605188" cy="8160125"/>
          </a:xfrm>
          <a:prstGeom prst="rect">
            <a:avLst/>
          </a:prstGeom>
          <a:gradFill>
            <a:gsLst>
              <a:gs pos="5000">
                <a:schemeClr val="accent2">
                  <a:alpha val="68000"/>
                </a:schemeClr>
              </a:gs>
              <a:gs pos="100000">
                <a:schemeClr val="accent5">
                  <a:alpha val="4300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79F9CB9-0076-49F5-845A-C97CCFC163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2413" y="2532510"/>
            <a:ext cx="1605189" cy="7090015"/>
          </a:xfrm>
          <a:prstGeom prst="rect">
            <a:avLst/>
          </a:prstGeom>
          <a:gradFill>
            <a:gsLst>
              <a:gs pos="42000">
                <a:schemeClr val="accent4">
                  <a:alpha val="0"/>
                </a:schemeClr>
              </a:gs>
              <a:gs pos="99000">
                <a:schemeClr val="accent6">
                  <a:alpha val="48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0567348B-D4F9-4978-8FB4-D4031CD133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930450" y="5273748"/>
            <a:ext cx="7275001" cy="1150514"/>
          </a:xfrm>
          <a:prstGeom prst="rect">
            <a:avLst/>
          </a:prstGeom>
          <a:gradFill>
            <a:gsLst>
              <a:gs pos="0">
                <a:schemeClr val="accent5">
                  <a:alpha val="37000"/>
                </a:schemeClr>
              </a:gs>
              <a:gs pos="56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old, black, vintage&#10;&#10;Description automatically generated">
            <a:extLst>
              <a:ext uri="{FF2B5EF4-FFF2-40B4-BE49-F238E27FC236}">
                <a16:creationId xmlns:a16="http://schemas.microsoft.com/office/drawing/2014/main" id="{7898E861-CCCC-46E5-AC98-B405CD5979D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3925" y="1195810"/>
            <a:ext cx="11270875" cy="2930427"/>
          </a:xfrm>
          <a:prstGeom prst="rect">
            <a:avLst/>
          </a:prstGeom>
        </p:spPr>
      </p:pic>
      <p:sp>
        <p:nvSpPr>
          <p:cNvPr id="11" name="TextBox 10">
            <a:extLst>
              <a:ext uri="{FF2B5EF4-FFF2-40B4-BE49-F238E27FC236}">
                <a16:creationId xmlns:a16="http://schemas.microsoft.com/office/drawing/2014/main" id="{A5850E08-DCC0-47FF-8871-C5BF3EF06D02}"/>
              </a:ext>
            </a:extLst>
          </p:cNvPr>
          <p:cNvSpPr txBox="1"/>
          <p:nvPr/>
        </p:nvSpPr>
        <p:spPr>
          <a:xfrm>
            <a:off x="9820493" y="4227475"/>
            <a:ext cx="1914307"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Federation</a:t>
            </a:r>
            <a:r>
              <a:rPr lang="tr-TR" sz="900" i="1" dirty="0"/>
              <a:t> of </a:t>
            </a:r>
            <a:r>
              <a:rPr lang="tr-TR" sz="900" i="1" dirty="0" err="1"/>
              <a:t>Bakers</a:t>
            </a:r>
            <a:endParaRPr lang="en-GB" sz="900" i="1" dirty="0"/>
          </a:p>
        </p:txBody>
      </p:sp>
    </p:spTree>
    <p:extLst>
      <p:ext uri="{BB962C8B-B14F-4D97-AF65-F5344CB8AC3E}">
        <p14:creationId xmlns:p14="http://schemas.microsoft.com/office/powerpoint/2010/main" val="3655104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1DBC8414-BE7E-4B6C-A114-B2C3795C8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3806" y="1153804"/>
            <a:ext cx="6346209" cy="4038601"/>
          </a:xfrm>
          <a:prstGeom prst="rect">
            <a:avLst/>
          </a:prstGeom>
          <a:gradFill>
            <a:gsLst>
              <a:gs pos="0">
                <a:schemeClr val="accent5">
                  <a:lumMod val="60000"/>
                  <a:lumOff val="40000"/>
                  <a:alpha val="0"/>
                </a:schemeClr>
              </a:gs>
              <a:gs pos="99000">
                <a:schemeClr val="accent2">
                  <a:alpha val="92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9574" y="3578975"/>
            <a:ext cx="2502407" cy="4055644"/>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E6E822A-8BCF-432C-83E6-BBE821476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13000">
                <a:schemeClr val="accent4">
                  <a:lumMod val="20000"/>
                  <a:lumOff val="80000"/>
                  <a:alpha val="200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B5A2143-9E88-4751-9EDE-2F87580D1EA3}"/>
              </a:ext>
            </a:extLst>
          </p:cNvPr>
          <p:cNvSpPr>
            <a:spLocks noGrp="1"/>
          </p:cNvSpPr>
          <p:nvPr>
            <p:ph type="title"/>
          </p:nvPr>
        </p:nvSpPr>
        <p:spPr>
          <a:xfrm>
            <a:off x="474243" y="2380555"/>
            <a:ext cx="3236613" cy="1585097"/>
          </a:xfrm>
        </p:spPr>
        <p:txBody>
          <a:bodyPr vert="horz" lIns="0" tIns="0" rIns="0" bIns="0" rtlCol="0" anchor="b">
            <a:normAutofit/>
          </a:bodyPr>
          <a:lstStyle/>
          <a:p>
            <a:pPr algn="r"/>
            <a:r>
              <a:rPr lang="en-US" sz="3000" spc="750" dirty="0">
                <a:solidFill>
                  <a:schemeClr val="bg1"/>
                </a:solidFill>
              </a:rPr>
              <a:t>INDUSTRIAL REVOLUTION</a:t>
            </a:r>
          </a:p>
        </p:txBody>
      </p:sp>
      <p:pic>
        <p:nvPicPr>
          <p:cNvPr id="5" name="Content Placeholder 4" descr="An aerial view of a city&#10;&#10;Description automatically generated with medium confidence">
            <a:extLst>
              <a:ext uri="{FF2B5EF4-FFF2-40B4-BE49-F238E27FC236}">
                <a16:creationId xmlns:a16="http://schemas.microsoft.com/office/drawing/2014/main" id="{C3D64217-93FA-4A3E-AE48-014518CB0B2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03619" y="1430834"/>
            <a:ext cx="7214138" cy="4003846"/>
          </a:xfrm>
          <a:prstGeom prst="rect">
            <a:avLst/>
          </a:prstGeom>
        </p:spPr>
      </p:pic>
      <p:sp>
        <p:nvSpPr>
          <p:cNvPr id="11" name="TextBox 10">
            <a:extLst>
              <a:ext uri="{FF2B5EF4-FFF2-40B4-BE49-F238E27FC236}">
                <a16:creationId xmlns:a16="http://schemas.microsoft.com/office/drawing/2014/main" id="{9442B20C-FD6C-49FC-9B18-C32597ED1A0A}"/>
              </a:ext>
            </a:extLst>
          </p:cNvPr>
          <p:cNvSpPr txBox="1"/>
          <p:nvPr/>
        </p:nvSpPr>
        <p:spPr>
          <a:xfrm>
            <a:off x="9693493" y="5571491"/>
            <a:ext cx="2132315"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Merchanst</a:t>
            </a:r>
            <a:r>
              <a:rPr lang="tr-TR" sz="900" i="1" dirty="0"/>
              <a:t> </a:t>
            </a:r>
            <a:r>
              <a:rPr lang="tr-TR" sz="900" i="1" dirty="0" err="1"/>
              <a:t>and</a:t>
            </a:r>
            <a:r>
              <a:rPr lang="tr-TR" sz="900" i="1" dirty="0"/>
              <a:t> </a:t>
            </a:r>
            <a:r>
              <a:rPr lang="tr-TR" sz="900" i="1" dirty="0" err="1"/>
              <a:t>Mechanics</a:t>
            </a:r>
            <a:endParaRPr lang="en-GB" sz="900" i="1" dirty="0"/>
          </a:p>
        </p:txBody>
      </p:sp>
    </p:spTree>
    <p:extLst>
      <p:ext uri="{BB962C8B-B14F-4D97-AF65-F5344CB8AC3E}">
        <p14:creationId xmlns:p14="http://schemas.microsoft.com/office/powerpoint/2010/main" val="26210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3CBB9B1-7B7D-4BA1-A1AF-572168B395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19697-18FA-4393-B2FE-892CC77065A6}"/>
              </a:ext>
            </a:extLst>
          </p:cNvPr>
          <p:cNvSpPr>
            <a:spLocks noGrp="1"/>
          </p:cNvSpPr>
          <p:nvPr>
            <p:ph type="title"/>
          </p:nvPr>
        </p:nvSpPr>
        <p:spPr>
          <a:xfrm>
            <a:off x="8607845" y="574656"/>
            <a:ext cx="3091607" cy="649342"/>
          </a:xfrm>
        </p:spPr>
        <p:txBody>
          <a:bodyPr anchor="b">
            <a:normAutofit/>
          </a:bodyPr>
          <a:lstStyle/>
          <a:p>
            <a:r>
              <a:rPr lang="en-GB" sz="2800" dirty="0"/>
              <a:t>Iron:</a:t>
            </a:r>
          </a:p>
        </p:txBody>
      </p:sp>
      <p:pic>
        <p:nvPicPr>
          <p:cNvPr id="5" name="Content Placeholder 4" descr="A picture containing text, outdoor, old&#10;&#10;Description automatically generated">
            <a:extLst>
              <a:ext uri="{FF2B5EF4-FFF2-40B4-BE49-F238E27FC236}">
                <a16:creationId xmlns:a16="http://schemas.microsoft.com/office/drawing/2014/main" id="{3FE5DEA5-755D-4A5C-ABA9-126C894BEE81}"/>
              </a:ext>
            </a:extLst>
          </p:cNvPr>
          <p:cNvPicPr>
            <a:picLocks noChangeAspect="1"/>
          </p:cNvPicPr>
          <p:nvPr/>
        </p:nvPicPr>
        <p:blipFill rotWithShape="1">
          <a:blip r:embed="rId3">
            <a:extLst>
              <a:ext uri="{28A0092B-C50C-407E-A947-70E740481C1C}">
                <a14:useLocalDpi xmlns:a14="http://schemas.microsoft.com/office/drawing/2010/main" val="0"/>
              </a:ext>
            </a:extLst>
          </a:blip>
          <a:srcRect l="11200" r="9652" b="-1"/>
          <a:stretch/>
        </p:blipFill>
        <p:spPr>
          <a:xfrm>
            <a:off x="20" y="431"/>
            <a:ext cx="8115280" cy="6408311"/>
          </a:xfrm>
          <a:prstGeom prst="rect">
            <a:avLst/>
          </a:prstGeom>
        </p:spPr>
      </p:pic>
      <p:sp>
        <p:nvSpPr>
          <p:cNvPr id="9" name="Content Placeholder 8">
            <a:extLst>
              <a:ext uri="{FF2B5EF4-FFF2-40B4-BE49-F238E27FC236}">
                <a16:creationId xmlns:a16="http://schemas.microsoft.com/office/drawing/2014/main" id="{358DCF16-ED5A-4720-94A2-20CB83B224A6}"/>
              </a:ext>
            </a:extLst>
          </p:cNvPr>
          <p:cNvSpPr>
            <a:spLocks noGrp="1"/>
          </p:cNvSpPr>
          <p:nvPr>
            <p:ph idx="1"/>
          </p:nvPr>
        </p:nvSpPr>
        <p:spPr>
          <a:xfrm>
            <a:off x="8454603" y="1534494"/>
            <a:ext cx="3493557" cy="4484690"/>
          </a:xfrm>
        </p:spPr>
        <p:txBody>
          <a:bodyPr>
            <a:noAutofit/>
          </a:bodyPr>
          <a:lstStyle/>
          <a:p>
            <a:r>
              <a:rPr lang="en-GB" sz="2600" dirty="0"/>
              <a:t>John Wilkinson, a man with a total belief in iron</a:t>
            </a:r>
            <a:r>
              <a:rPr lang="tr-TR" sz="2600" dirty="0"/>
              <a:t>, </a:t>
            </a:r>
            <a:r>
              <a:rPr lang="en-GB" sz="2600" dirty="0"/>
              <a:t>built the largest ironworks in the country.</a:t>
            </a:r>
            <a:endParaRPr lang="tr-TR" sz="2600" dirty="0"/>
          </a:p>
          <a:p>
            <a:r>
              <a:rPr lang="en-GB" sz="2600" dirty="0"/>
              <a:t>He built the world's first iron bridge, over the River Severn, in 1779. </a:t>
            </a:r>
            <a:endParaRPr lang="en-US" sz="2600" dirty="0"/>
          </a:p>
        </p:txBody>
      </p:sp>
      <p:sp>
        <p:nvSpPr>
          <p:cNvPr id="14" name="Rectangle 13">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49257"/>
          </a:xfrm>
          <a:prstGeom prst="rect">
            <a:avLst/>
          </a:prstGeom>
          <a:gradFill>
            <a:gsLst>
              <a:gs pos="34000">
                <a:schemeClr val="accent4">
                  <a:alpha val="73000"/>
                </a:schemeClr>
              </a:gs>
              <a:gs pos="100000">
                <a:schemeClr val="accent5">
                  <a:alpha val="89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314"/>
            <a:ext cx="8115300" cy="449258"/>
          </a:xfrm>
          <a:prstGeom prst="rect">
            <a:avLst/>
          </a:prstGeom>
          <a:gradFill>
            <a:gsLst>
              <a:gs pos="22000">
                <a:schemeClr val="accent5">
                  <a:lumMod val="60000"/>
                  <a:lumOff val="40000"/>
                  <a:alpha val="55000"/>
                </a:schemeClr>
              </a:gs>
              <a:gs pos="99000">
                <a:schemeClr val="accent2"/>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5AEE4CF-0338-4D1F-991A-C01A5DCC2C01}"/>
              </a:ext>
            </a:extLst>
          </p:cNvPr>
          <p:cNvSpPr txBox="1"/>
          <p:nvPr/>
        </p:nvSpPr>
        <p:spPr>
          <a:xfrm>
            <a:off x="6544037" y="6511325"/>
            <a:ext cx="1481496"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ThoughtCo</a:t>
            </a:r>
            <a:endParaRPr lang="en-GB" sz="900" i="1" dirty="0"/>
          </a:p>
        </p:txBody>
      </p:sp>
    </p:spTree>
    <p:extLst>
      <p:ext uri="{BB962C8B-B14F-4D97-AF65-F5344CB8AC3E}">
        <p14:creationId xmlns:p14="http://schemas.microsoft.com/office/powerpoint/2010/main" val="3035345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1">
            <a:extLst>
              <a:ext uri="{FF2B5EF4-FFF2-40B4-BE49-F238E27FC236}">
                <a16:creationId xmlns:a16="http://schemas.microsoft.com/office/drawing/2014/main" id="{93DAF4AA-9270-40B5-B73C-B11B9A92F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C6CE68-A9C6-4158-B736-CD43E36103F4}"/>
              </a:ext>
            </a:extLst>
          </p:cNvPr>
          <p:cNvSpPr>
            <a:spLocks noGrp="1"/>
          </p:cNvSpPr>
          <p:nvPr>
            <p:ph type="title"/>
          </p:nvPr>
        </p:nvSpPr>
        <p:spPr>
          <a:xfrm>
            <a:off x="945503" y="1385225"/>
            <a:ext cx="5327375" cy="720581"/>
          </a:xfrm>
        </p:spPr>
        <p:txBody>
          <a:bodyPr anchor="b">
            <a:normAutofit/>
          </a:bodyPr>
          <a:lstStyle/>
          <a:p>
            <a:r>
              <a:rPr lang="en-GB" dirty="0"/>
              <a:t>Steam</a:t>
            </a:r>
            <a:r>
              <a:rPr lang="tr-TR" dirty="0"/>
              <a:t>:</a:t>
            </a:r>
            <a:endParaRPr lang="en-GB" dirty="0"/>
          </a:p>
        </p:txBody>
      </p:sp>
      <p:sp>
        <p:nvSpPr>
          <p:cNvPr id="20" name="Content Placeholder 8">
            <a:extLst>
              <a:ext uri="{FF2B5EF4-FFF2-40B4-BE49-F238E27FC236}">
                <a16:creationId xmlns:a16="http://schemas.microsoft.com/office/drawing/2014/main" id="{6AC1E9E7-61A8-4404-9893-BA24D3CD39D9}"/>
              </a:ext>
            </a:extLst>
          </p:cNvPr>
          <p:cNvSpPr>
            <a:spLocks noGrp="1"/>
          </p:cNvSpPr>
          <p:nvPr>
            <p:ph idx="1"/>
          </p:nvPr>
        </p:nvSpPr>
        <p:spPr>
          <a:xfrm>
            <a:off x="579104" y="2738042"/>
            <a:ext cx="6142233" cy="2600338"/>
          </a:xfrm>
        </p:spPr>
        <p:txBody>
          <a:bodyPr>
            <a:noAutofit/>
          </a:bodyPr>
          <a:lstStyle/>
          <a:p>
            <a:r>
              <a:rPr lang="tr-TR" sz="2600" dirty="0"/>
              <a:t>I</a:t>
            </a:r>
            <a:r>
              <a:rPr lang="en-GB" sz="2600" dirty="0"/>
              <a:t>n 1781 Watt produced an engine with a turning motion, made of iron and steel.</a:t>
            </a:r>
            <a:endParaRPr lang="tr-TR" sz="2600" dirty="0"/>
          </a:p>
          <a:p>
            <a:r>
              <a:rPr lang="en-GB" sz="2600" dirty="0"/>
              <a:t>The invention—and perfection—of the steam engine was closely connected to the Scientific Revolution. </a:t>
            </a:r>
            <a:endParaRPr lang="en-US" sz="2600" dirty="0"/>
          </a:p>
        </p:txBody>
      </p:sp>
      <p:sp>
        <p:nvSpPr>
          <p:cNvPr id="21" name="Rectangle 13">
            <a:extLst>
              <a:ext uri="{FF2B5EF4-FFF2-40B4-BE49-F238E27FC236}">
                <a16:creationId xmlns:a16="http://schemas.microsoft.com/office/drawing/2014/main" id="{31D5E60A-D6B1-4F21-A993-313958AF0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15300" y="-4"/>
            <a:ext cx="4076699" cy="6858003"/>
          </a:xfrm>
          <a:prstGeom prst="rect">
            <a:avLst/>
          </a:prstGeom>
          <a:gradFill>
            <a:gsLst>
              <a:gs pos="8000">
                <a:schemeClr val="accent6"/>
              </a:gs>
              <a:gs pos="100000">
                <a:schemeClr val="accent5">
                  <a:alpha val="9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5">
            <a:extLst>
              <a:ext uri="{FF2B5EF4-FFF2-40B4-BE49-F238E27FC236}">
                <a16:creationId xmlns:a16="http://schemas.microsoft.com/office/drawing/2014/main" id="{5B7BB16B-E108-4C64-97D5-7AC67CC5E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724863" y="1390436"/>
            <a:ext cx="6857572" cy="4076700"/>
          </a:xfrm>
          <a:prstGeom prst="rect">
            <a:avLst/>
          </a:prstGeom>
          <a:gradFill>
            <a:gsLst>
              <a:gs pos="0">
                <a:schemeClr val="accent4">
                  <a:alpha val="13000"/>
                </a:schemeClr>
              </a:gs>
              <a:gs pos="99000">
                <a:schemeClr val="accent2">
                  <a:alpha val="5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5F6A003-4671-4F7B-A12E-2946D61E4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785110" y="1451112"/>
            <a:ext cx="6858001" cy="3955771"/>
          </a:xfrm>
          <a:prstGeom prst="rect">
            <a:avLst/>
          </a:prstGeom>
          <a:gradFill>
            <a:gsLst>
              <a:gs pos="0">
                <a:schemeClr val="accent6">
                  <a:alpha val="0"/>
                </a:schemeClr>
              </a:gs>
              <a:gs pos="72000">
                <a:schemeClr val="tx2">
                  <a:lumMod val="75000"/>
                  <a:lumOff val="25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picture containing text&#10;&#10;Description automatically generated">
            <a:extLst>
              <a:ext uri="{FF2B5EF4-FFF2-40B4-BE49-F238E27FC236}">
                <a16:creationId xmlns:a16="http://schemas.microsoft.com/office/drawing/2014/main" id="{95590C1C-EC8A-4EE3-8B64-D3E17C852A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796" y="1028699"/>
            <a:ext cx="4076701" cy="3510108"/>
          </a:xfrm>
          <a:prstGeom prst="rect">
            <a:avLst/>
          </a:prstGeom>
        </p:spPr>
      </p:pic>
      <p:sp>
        <p:nvSpPr>
          <p:cNvPr id="9" name="TextBox 8">
            <a:extLst>
              <a:ext uri="{FF2B5EF4-FFF2-40B4-BE49-F238E27FC236}">
                <a16:creationId xmlns:a16="http://schemas.microsoft.com/office/drawing/2014/main" id="{9BC166A0-5DE1-44A7-A1B9-9E6DF097B063}"/>
              </a:ext>
            </a:extLst>
          </p:cNvPr>
          <p:cNvSpPr txBox="1"/>
          <p:nvPr/>
        </p:nvSpPr>
        <p:spPr>
          <a:xfrm>
            <a:off x="9782122" y="4538807"/>
            <a:ext cx="1492716"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WordPress</a:t>
            </a:r>
            <a:endParaRPr lang="en-GB" sz="900" i="1" dirty="0"/>
          </a:p>
        </p:txBody>
      </p:sp>
    </p:spTree>
    <p:extLst>
      <p:ext uri="{BB962C8B-B14F-4D97-AF65-F5344CB8AC3E}">
        <p14:creationId xmlns:p14="http://schemas.microsoft.com/office/powerpoint/2010/main" val="3322118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C27D15-4895-4B33-B43F-19AE83C7E7E1}"/>
              </a:ext>
            </a:extLst>
          </p:cNvPr>
          <p:cNvSpPr>
            <a:spLocks noGrp="1"/>
          </p:cNvSpPr>
          <p:nvPr>
            <p:ph type="title"/>
          </p:nvPr>
        </p:nvSpPr>
        <p:spPr>
          <a:xfrm>
            <a:off x="1371601" y="637220"/>
            <a:ext cx="6743698" cy="894262"/>
          </a:xfrm>
        </p:spPr>
        <p:txBody>
          <a:bodyPr>
            <a:normAutofit/>
          </a:bodyPr>
          <a:lstStyle/>
          <a:p>
            <a:r>
              <a:rPr lang="en-GB" dirty="0"/>
              <a:t>Politics and </a:t>
            </a:r>
            <a:r>
              <a:rPr lang="en-GB" dirty="0" err="1"/>
              <a:t>financ</a:t>
            </a:r>
            <a:r>
              <a:rPr lang="tr-TR" dirty="0"/>
              <a:t>E</a:t>
            </a:r>
            <a:endParaRPr lang="en-GB" dirty="0"/>
          </a:p>
        </p:txBody>
      </p:sp>
      <p:sp>
        <p:nvSpPr>
          <p:cNvPr id="3" name="Content Placeholder 2">
            <a:extLst>
              <a:ext uri="{FF2B5EF4-FFF2-40B4-BE49-F238E27FC236}">
                <a16:creationId xmlns:a16="http://schemas.microsoft.com/office/drawing/2014/main" id="{442BC79E-8A38-41DD-A9D3-70517075232C}"/>
              </a:ext>
            </a:extLst>
          </p:cNvPr>
          <p:cNvSpPr>
            <a:spLocks noGrp="1"/>
          </p:cNvSpPr>
          <p:nvPr>
            <p:ph idx="1"/>
          </p:nvPr>
        </p:nvSpPr>
        <p:spPr>
          <a:xfrm>
            <a:off x="1371601" y="2168702"/>
            <a:ext cx="6743700" cy="3461155"/>
          </a:xfrm>
        </p:spPr>
        <p:txBody>
          <a:bodyPr>
            <a:normAutofit/>
          </a:bodyPr>
          <a:lstStyle/>
          <a:p>
            <a:r>
              <a:rPr lang="en-GB" sz="2800" dirty="0"/>
              <a:t>When Queen Anne</a:t>
            </a:r>
            <a:r>
              <a:rPr lang="tr-TR" sz="2800" dirty="0"/>
              <a:t> </a:t>
            </a:r>
            <a:r>
              <a:rPr lang="en-GB" sz="2800" dirty="0"/>
              <a:t>died in 1714, the Protestant ruler of Hanover, George</a:t>
            </a:r>
            <a:r>
              <a:rPr lang="tr-TR" sz="2800" dirty="0"/>
              <a:t> </a:t>
            </a:r>
            <a:r>
              <a:rPr lang="en-GB" sz="2800" dirty="0" err="1"/>
              <a:t>bec</a:t>
            </a:r>
            <a:r>
              <a:rPr lang="tr-TR" sz="2800" dirty="0"/>
              <a:t>a</a:t>
            </a:r>
            <a:r>
              <a:rPr lang="en-GB" sz="2800" dirty="0"/>
              <a:t>me king</a:t>
            </a:r>
            <a:r>
              <a:rPr lang="tr-TR" sz="2800" dirty="0"/>
              <a:t>.</a:t>
            </a:r>
          </a:p>
          <a:p>
            <a:r>
              <a:rPr lang="en-GB" sz="2800" dirty="0"/>
              <a:t>Robert Walpole</a:t>
            </a:r>
            <a:r>
              <a:rPr lang="tr-TR" sz="2800" dirty="0"/>
              <a:t> </a:t>
            </a:r>
            <a:r>
              <a:rPr lang="en-GB" sz="2800" dirty="0"/>
              <a:t>remained the greatest political leader for over twenty years.</a:t>
            </a:r>
          </a:p>
        </p:txBody>
      </p:sp>
      <p:pic>
        <p:nvPicPr>
          <p:cNvPr id="7" name="Picture 6" descr="A portrait of a person&#10;&#10;Description automatically generated with medium confidence">
            <a:extLst>
              <a:ext uri="{FF2B5EF4-FFF2-40B4-BE49-F238E27FC236}">
                <a16:creationId xmlns:a16="http://schemas.microsoft.com/office/drawing/2014/main" id="{63DB569C-E5B4-47E7-BF38-296B50488C1D}"/>
              </a:ext>
            </a:extLst>
          </p:cNvPr>
          <p:cNvPicPr>
            <a:picLocks noChangeAspect="1"/>
          </p:cNvPicPr>
          <p:nvPr/>
        </p:nvPicPr>
        <p:blipFill rotWithShape="1">
          <a:blip r:embed="rId3">
            <a:extLst>
              <a:ext uri="{28A0092B-C50C-407E-A947-70E740481C1C}">
                <a14:useLocalDpi xmlns:a14="http://schemas.microsoft.com/office/drawing/2010/main" val="0"/>
              </a:ext>
            </a:extLst>
          </a:blip>
          <a:srcRect r="-3" b="16664"/>
          <a:stretch/>
        </p:blipFill>
        <p:spPr>
          <a:xfrm>
            <a:off x="8878294" y="516835"/>
            <a:ext cx="2592126" cy="2592126"/>
          </a:xfrm>
          <a:custGeom>
            <a:avLst/>
            <a:gdLst/>
            <a:ahLst/>
            <a:cxnLst/>
            <a:rect l="l" t="t" r="r" b="b"/>
            <a:pathLst>
              <a:path w="2592126" h="2592126">
                <a:moveTo>
                  <a:pt x="1296063" y="0"/>
                </a:moveTo>
                <a:cubicBezTo>
                  <a:pt x="2011859" y="0"/>
                  <a:pt x="2592126" y="580267"/>
                  <a:pt x="2592126" y="1296063"/>
                </a:cubicBezTo>
                <a:cubicBezTo>
                  <a:pt x="2592126" y="2011859"/>
                  <a:pt x="2011859" y="2592126"/>
                  <a:pt x="1296063" y="2592126"/>
                </a:cubicBezTo>
                <a:cubicBezTo>
                  <a:pt x="580267" y="2592126"/>
                  <a:pt x="0" y="2011859"/>
                  <a:pt x="0" y="1296063"/>
                </a:cubicBezTo>
                <a:cubicBezTo>
                  <a:pt x="0" y="580267"/>
                  <a:pt x="580267" y="0"/>
                  <a:pt x="1296063" y="0"/>
                </a:cubicBezTo>
                <a:close/>
              </a:path>
            </a:pathLst>
          </a:custGeom>
        </p:spPr>
      </p:pic>
      <p:pic>
        <p:nvPicPr>
          <p:cNvPr id="5" name="Picture 4" descr="A person with long hair&#10;&#10;Description automatically generated with low confidence">
            <a:extLst>
              <a:ext uri="{FF2B5EF4-FFF2-40B4-BE49-F238E27FC236}">
                <a16:creationId xmlns:a16="http://schemas.microsoft.com/office/drawing/2014/main" id="{C236B447-5AA8-4105-8738-818866B5C991}"/>
              </a:ext>
            </a:extLst>
          </p:cNvPr>
          <p:cNvPicPr>
            <a:picLocks noChangeAspect="1"/>
          </p:cNvPicPr>
          <p:nvPr/>
        </p:nvPicPr>
        <p:blipFill rotWithShape="1">
          <a:blip r:embed="rId4">
            <a:extLst>
              <a:ext uri="{28A0092B-C50C-407E-A947-70E740481C1C}">
                <a14:useLocalDpi xmlns:a14="http://schemas.microsoft.com/office/drawing/2010/main" val="0"/>
              </a:ext>
            </a:extLst>
          </a:blip>
          <a:srcRect l="14909" r="18548" b="3"/>
          <a:stretch/>
        </p:blipFill>
        <p:spPr>
          <a:xfrm>
            <a:off x="8878294" y="3376365"/>
            <a:ext cx="2592126" cy="2592126"/>
          </a:xfrm>
          <a:custGeom>
            <a:avLst/>
            <a:gdLst/>
            <a:ahLst/>
            <a:cxnLst/>
            <a:rect l="l" t="t" r="r" b="b"/>
            <a:pathLst>
              <a:path w="2592126" h="2592126">
                <a:moveTo>
                  <a:pt x="1296063" y="0"/>
                </a:moveTo>
                <a:cubicBezTo>
                  <a:pt x="2011859" y="0"/>
                  <a:pt x="2592126" y="580267"/>
                  <a:pt x="2592126" y="1296063"/>
                </a:cubicBezTo>
                <a:cubicBezTo>
                  <a:pt x="2592126" y="2011859"/>
                  <a:pt x="2011859" y="2592126"/>
                  <a:pt x="1296063" y="2592126"/>
                </a:cubicBezTo>
                <a:cubicBezTo>
                  <a:pt x="580267" y="2592126"/>
                  <a:pt x="0" y="2011859"/>
                  <a:pt x="0" y="1296063"/>
                </a:cubicBezTo>
                <a:cubicBezTo>
                  <a:pt x="0" y="580267"/>
                  <a:pt x="580267" y="0"/>
                  <a:pt x="1296063" y="0"/>
                </a:cubicBezTo>
                <a:close/>
              </a:path>
            </a:pathLst>
          </a:custGeom>
        </p:spPr>
      </p:pic>
      <p:sp>
        <p:nvSpPr>
          <p:cNvPr id="21" name="Rectangle 20">
            <a:extLst>
              <a:ext uri="{FF2B5EF4-FFF2-40B4-BE49-F238E27FC236}">
                <a16:creationId xmlns:a16="http://schemas.microsoft.com/office/drawing/2014/main" id="{693CD2E6-B09F-43E9-9259-B606BD9C2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5367AB5-418C-4245-B83E-713F45B25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7822884-0EEB-40A1-8789-A668752F66C0}"/>
              </a:ext>
            </a:extLst>
          </p:cNvPr>
          <p:cNvSpPr txBox="1"/>
          <p:nvPr/>
        </p:nvSpPr>
        <p:spPr>
          <a:xfrm>
            <a:off x="10958805" y="331742"/>
            <a:ext cx="1023229" cy="369332"/>
          </a:xfrm>
          <a:prstGeom prst="rect">
            <a:avLst/>
          </a:prstGeom>
          <a:noFill/>
        </p:spPr>
        <p:txBody>
          <a:bodyPr wrap="none" rtlCol="0">
            <a:spAutoFit/>
          </a:bodyPr>
          <a:lstStyle/>
          <a:p>
            <a:r>
              <a:rPr lang="tr-TR" dirty="0"/>
              <a:t>George I</a:t>
            </a:r>
            <a:endParaRPr lang="en-GB" dirty="0"/>
          </a:p>
        </p:txBody>
      </p:sp>
      <p:sp>
        <p:nvSpPr>
          <p:cNvPr id="15" name="TextBox 14">
            <a:extLst>
              <a:ext uri="{FF2B5EF4-FFF2-40B4-BE49-F238E27FC236}">
                <a16:creationId xmlns:a16="http://schemas.microsoft.com/office/drawing/2014/main" id="{6605D1A3-F8AF-4B40-AA32-86C963ED9747}"/>
              </a:ext>
            </a:extLst>
          </p:cNvPr>
          <p:cNvSpPr txBox="1"/>
          <p:nvPr/>
        </p:nvSpPr>
        <p:spPr>
          <a:xfrm>
            <a:off x="10531672" y="5917085"/>
            <a:ext cx="1660326" cy="369332"/>
          </a:xfrm>
          <a:prstGeom prst="rect">
            <a:avLst/>
          </a:prstGeom>
          <a:noFill/>
        </p:spPr>
        <p:txBody>
          <a:bodyPr wrap="none" rtlCol="0">
            <a:spAutoFit/>
          </a:bodyPr>
          <a:lstStyle/>
          <a:p>
            <a:r>
              <a:rPr lang="en-GB" sz="1800" dirty="0"/>
              <a:t>Robert Walpole</a:t>
            </a:r>
            <a:endParaRPr lang="en-GB" dirty="0"/>
          </a:p>
        </p:txBody>
      </p:sp>
      <p:sp>
        <p:nvSpPr>
          <p:cNvPr id="4" name="TextBox 3">
            <a:extLst>
              <a:ext uri="{FF2B5EF4-FFF2-40B4-BE49-F238E27FC236}">
                <a16:creationId xmlns:a16="http://schemas.microsoft.com/office/drawing/2014/main" id="{8B949718-1632-4654-BA51-C6D72F569B7C}"/>
              </a:ext>
            </a:extLst>
          </p:cNvPr>
          <p:cNvSpPr txBox="1"/>
          <p:nvPr/>
        </p:nvSpPr>
        <p:spPr>
          <a:xfrm>
            <a:off x="9491737" y="216326"/>
            <a:ext cx="1467068"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Wikipedia</a:t>
            </a:r>
            <a:endParaRPr lang="en-GB" sz="900" i="1" dirty="0"/>
          </a:p>
        </p:txBody>
      </p:sp>
      <p:sp>
        <p:nvSpPr>
          <p:cNvPr id="12" name="TextBox 11">
            <a:extLst>
              <a:ext uri="{FF2B5EF4-FFF2-40B4-BE49-F238E27FC236}">
                <a16:creationId xmlns:a16="http://schemas.microsoft.com/office/drawing/2014/main" id="{1F3DDECC-9CBF-4666-925C-635B0A89AA80}"/>
              </a:ext>
            </a:extLst>
          </p:cNvPr>
          <p:cNvSpPr txBox="1"/>
          <p:nvPr/>
        </p:nvSpPr>
        <p:spPr>
          <a:xfrm>
            <a:off x="8488096" y="6042572"/>
            <a:ext cx="2007281"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History</a:t>
            </a:r>
            <a:r>
              <a:rPr lang="tr-TR" sz="900" i="1" dirty="0"/>
              <a:t> of </a:t>
            </a:r>
            <a:r>
              <a:rPr lang="tr-TR" sz="900" i="1" dirty="0" err="1"/>
              <a:t>Government</a:t>
            </a:r>
            <a:endParaRPr lang="en-GB" sz="900" i="1" dirty="0"/>
          </a:p>
        </p:txBody>
      </p:sp>
    </p:spTree>
    <p:extLst>
      <p:ext uri="{BB962C8B-B14F-4D97-AF65-F5344CB8AC3E}">
        <p14:creationId xmlns:p14="http://schemas.microsoft.com/office/powerpoint/2010/main" val="829508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AD064B-E9B0-4B04-8A2C-D38790CF1629}"/>
              </a:ext>
            </a:extLst>
          </p:cNvPr>
          <p:cNvSpPr>
            <a:spLocks noGrp="1"/>
          </p:cNvSpPr>
          <p:nvPr>
            <p:ph type="title"/>
          </p:nvPr>
        </p:nvSpPr>
        <p:spPr>
          <a:xfrm>
            <a:off x="5784899" y="918640"/>
            <a:ext cx="5398915" cy="841149"/>
          </a:xfrm>
        </p:spPr>
        <p:txBody>
          <a:bodyPr anchor="t">
            <a:normAutofit/>
          </a:bodyPr>
          <a:lstStyle/>
          <a:p>
            <a:r>
              <a:rPr lang="en-GB" dirty="0"/>
              <a:t>Cotton</a:t>
            </a:r>
            <a:r>
              <a:rPr lang="tr-TR" dirty="0"/>
              <a:t>:</a:t>
            </a:r>
            <a:endParaRPr lang="en-GB" dirty="0"/>
          </a:p>
        </p:txBody>
      </p:sp>
      <p:pic>
        <p:nvPicPr>
          <p:cNvPr id="5" name="Content Placeholder 4" descr="A group of people in a room&#10;&#10;Description automatically generated with low confidence">
            <a:extLst>
              <a:ext uri="{FF2B5EF4-FFF2-40B4-BE49-F238E27FC236}">
                <a16:creationId xmlns:a16="http://schemas.microsoft.com/office/drawing/2014/main" id="{221F302E-7C19-4DFC-B172-2AF368AB2120}"/>
              </a:ext>
            </a:extLst>
          </p:cNvPr>
          <p:cNvPicPr>
            <a:picLocks noChangeAspect="1"/>
          </p:cNvPicPr>
          <p:nvPr/>
        </p:nvPicPr>
        <p:blipFill rotWithShape="1">
          <a:blip r:embed="rId3">
            <a:extLst>
              <a:ext uri="{28A0092B-C50C-407E-A947-70E740481C1C}">
                <a14:useLocalDpi xmlns:a14="http://schemas.microsoft.com/office/drawing/2010/main" val="0"/>
              </a:ext>
            </a:extLst>
          </a:blip>
          <a:srcRect l="13217" r="21555" b="2"/>
          <a:stretch/>
        </p:blipFill>
        <p:spPr>
          <a:xfrm>
            <a:off x="840603" y="1031315"/>
            <a:ext cx="3876165" cy="4338170"/>
          </a:xfrm>
          <a:prstGeom prst="rect">
            <a:avLst/>
          </a:prstGeom>
        </p:spPr>
      </p:pic>
      <p:sp>
        <p:nvSpPr>
          <p:cNvPr id="9" name="Content Placeholder 8">
            <a:extLst>
              <a:ext uri="{FF2B5EF4-FFF2-40B4-BE49-F238E27FC236}">
                <a16:creationId xmlns:a16="http://schemas.microsoft.com/office/drawing/2014/main" id="{9BCB883F-C622-4AF8-9743-3396EAE1E09A}"/>
              </a:ext>
            </a:extLst>
          </p:cNvPr>
          <p:cNvSpPr>
            <a:spLocks noGrp="1"/>
          </p:cNvSpPr>
          <p:nvPr>
            <p:ph idx="1"/>
          </p:nvPr>
        </p:nvSpPr>
        <p:spPr>
          <a:xfrm>
            <a:off x="5367590" y="1973315"/>
            <a:ext cx="6416093" cy="3729171"/>
          </a:xfrm>
        </p:spPr>
        <p:txBody>
          <a:bodyPr anchor="t">
            <a:noAutofit/>
          </a:bodyPr>
          <a:lstStyle/>
          <a:p>
            <a:r>
              <a:rPr lang="en-GB" dirty="0"/>
              <a:t>Merchants brought raw cotton to women who spun it on wheels in their cottages in return for wages.</a:t>
            </a:r>
            <a:endParaRPr lang="tr-TR" dirty="0"/>
          </a:p>
          <a:p>
            <a:r>
              <a:rPr lang="en-GB" dirty="0"/>
              <a:t>In 1764 a spinning machine was invented which could do the work of several hand spinners, and other improved machines were made shortly after. </a:t>
            </a:r>
            <a:endParaRPr lang="tr-TR" dirty="0"/>
          </a:p>
          <a:p>
            <a:r>
              <a:rPr lang="en-GB" dirty="0"/>
              <a:t>In 1785 a power machine for weaving revolutionised cloth-making.</a:t>
            </a:r>
            <a:endParaRPr lang="en-US" dirty="0"/>
          </a:p>
        </p:txBody>
      </p:sp>
      <p:sp>
        <p:nvSpPr>
          <p:cNvPr id="14" name="Rectangle 13">
            <a:extLst>
              <a:ext uri="{FF2B5EF4-FFF2-40B4-BE49-F238E27FC236}">
                <a16:creationId xmlns:a16="http://schemas.microsoft.com/office/drawing/2014/main" id="{57279BCC-714F-432D-B1E1-DD2CF7507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678D00-BED9-4B8A-8AE6-A1050EE5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4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3533193-67FA-4B17-B402-CEDBE78A160D}"/>
              </a:ext>
            </a:extLst>
          </p:cNvPr>
          <p:cNvSpPr txBox="1"/>
          <p:nvPr/>
        </p:nvSpPr>
        <p:spPr>
          <a:xfrm>
            <a:off x="840603" y="5471654"/>
            <a:ext cx="1688283"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a:t>British </a:t>
            </a:r>
            <a:r>
              <a:rPr lang="tr-TR" sz="900" i="1" dirty="0" err="1"/>
              <a:t>Heritage</a:t>
            </a:r>
            <a:endParaRPr lang="en-GB" sz="900" i="1" dirty="0"/>
          </a:p>
        </p:txBody>
      </p:sp>
    </p:spTree>
    <p:extLst>
      <p:ext uri="{BB962C8B-B14F-4D97-AF65-F5344CB8AC3E}">
        <p14:creationId xmlns:p14="http://schemas.microsoft.com/office/powerpoint/2010/main" val="1729394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A96985-DEAC-46A0-B70E-39A7B867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8F7DC0D-FB41-40DE-9A2A-1621F2F269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257371"/>
            <a:ext cx="12192001" cy="1600201"/>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C56B1E5-8C40-4B38-9E01-086401F40D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477235" y="4347947"/>
            <a:ext cx="1602951" cy="3416298"/>
          </a:xfrm>
          <a:prstGeom prst="rect">
            <a:avLst/>
          </a:prstGeom>
          <a:gradFill>
            <a:gsLst>
              <a:gs pos="45000">
                <a:schemeClr val="accent4">
                  <a:alpha val="0"/>
                </a:schemeClr>
              </a:gs>
              <a:gs pos="99000">
                <a:schemeClr val="accent6">
                  <a:alpha val="33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73BF372-AF59-4E6A-B507-99714F0DD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756575" y="5257371"/>
            <a:ext cx="10440504" cy="114660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E51228A-E070-4CBB-B003-E1F8EB0AF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5257371"/>
            <a:ext cx="7187949" cy="1600198"/>
          </a:xfrm>
          <a:prstGeom prst="rect">
            <a:avLst/>
          </a:prstGeom>
          <a:gradFill>
            <a:gsLst>
              <a:gs pos="0">
                <a:schemeClr val="accent5">
                  <a:alpha val="21000"/>
                </a:schemeClr>
              </a:gs>
              <a:gs pos="99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61AB5B3-299F-402C-A990-BCBB37FE0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995425" y="2267026"/>
            <a:ext cx="1589874" cy="7570564"/>
          </a:xfrm>
          <a:prstGeom prst="rect">
            <a:avLst/>
          </a:prstGeom>
          <a:gradFill>
            <a:gsLst>
              <a:gs pos="16000">
                <a:schemeClr val="accent4">
                  <a:alpha val="0"/>
                </a:schemeClr>
              </a:gs>
              <a:gs pos="99000">
                <a:schemeClr val="accent4">
                  <a:alpha val="39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0CEE6E3-70B6-4693-8985-3413141EE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228" y="5257371"/>
            <a:ext cx="8129852" cy="1594273"/>
          </a:xfrm>
          <a:prstGeom prst="rect">
            <a:avLst/>
          </a:prstGeom>
          <a:gradFill>
            <a:gsLst>
              <a:gs pos="22000">
                <a:schemeClr val="accent2">
                  <a:alpha val="6000"/>
                </a:schemeClr>
              </a:gs>
              <a:gs pos="99000">
                <a:schemeClr val="accent2">
                  <a:alpha val="6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78EE08-E320-41EC-8E69-46FFBB9B8324}"/>
              </a:ext>
            </a:extLst>
          </p:cNvPr>
          <p:cNvSpPr>
            <a:spLocks noGrp="1"/>
          </p:cNvSpPr>
          <p:nvPr>
            <p:ph type="title"/>
          </p:nvPr>
        </p:nvSpPr>
        <p:spPr>
          <a:xfrm>
            <a:off x="920151" y="5608320"/>
            <a:ext cx="10066709" cy="798412"/>
          </a:xfrm>
        </p:spPr>
        <p:txBody>
          <a:bodyPr anchor="ctr">
            <a:normAutofit/>
          </a:bodyPr>
          <a:lstStyle/>
          <a:p>
            <a:r>
              <a:rPr lang="en-GB" sz="3200">
                <a:solidFill>
                  <a:schemeClr val="bg1"/>
                </a:solidFill>
              </a:rPr>
              <a:t>Ceramics</a:t>
            </a:r>
            <a:r>
              <a:rPr lang="tr-TR" sz="3200">
                <a:solidFill>
                  <a:schemeClr val="bg1"/>
                </a:solidFill>
              </a:rPr>
              <a:t>:</a:t>
            </a:r>
            <a:endParaRPr lang="en-GB" sz="3200">
              <a:solidFill>
                <a:schemeClr val="bg1"/>
              </a:solidFill>
            </a:endParaRPr>
          </a:p>
        </p:txBody>
      </p:sp>
      <p:pic>
        <p:nvPicPr>
          <p:cNvPr id="5" name="Content Placeholder 4" descr="A picture containing cup, indoor, painted, pot&#10;&#10;Description automatically generated">
            <a:extLst>
              <a:ext uri="{FF2B5EF4-FFF2-40B4-BE49-F238E27FC236}">
                <a16:creationId xmlns:a16="http://schemas.microsoft.com/office/drawing/2014/main" id="{933F1A55-EAF4-4383-832F-B39487280D95}"/>
              </a:ext>
            </a:extLst>
          </p:cNvPr>
          <p:cNvPicPr>
            <a:picLocks noChangeAspect="1"/>
          </p:cNvPicPr>
          <p:nvPr/>
        </p:nvPicPr>
        <p:blipFill rotWithShape="1">
          <a:blip r:embed="rId3">
            <a:extLst>
              <a:ext uri="{28A0092B-C50C-407E-A947-70E740481C1C}">
                <a14:useLocalDpi xmlns:a14="http://schemas.microsoft.com/office/drawing/2010/main" val="0"/>
              </a:ext>
            </a:extLst>
          </a:blip>
          <a:srcRect t="3482" b="6932"/>
          <a:stretch/>
        </p:blipFill>
        <p:spPr>
          <a:xfrm>
            <a:off x="1371600" y="-3970"/>
            <a:ext cx="9448800" cy="3174287"/>
          </a:xfrm>
          <a:prstGeom prst="rect">
            <a:avLst/>
          </a:prstGeom>
        </p:spPr>
      </p:pic>
      <p:sp>
        <p:nvSpPr>
          <p:cNvPr id="9" name="Content Placeholder 8">
            <a:extLst>
              <a:ext uri="{FF2B5EF4-FFF2-40B4-BE49-F238E27FC236}">
                <a16:creationId xmlns:a16="http://schemas.microsoft.com/office/drawing/2014/main" id="{14FA7C8D-8878-46C0-A47E-A1A5BEF0D7CD}"/>
              </a:ext>
            </a:extLst>
          </p:cNvPr>
          <p:cNvSpPr>
            <a:spLocks noGrp="1"/>
          </p:cNvSpPr>
          <p:nvPr>
            <p:ph idx="1"/>
          </p:nvPr>
        </p:nvSpPr>
        <p:spPr>
          <a:xfrm>
            <a:off x="1371600" y="3521266"/>
            <a:ext cx="9448800" cy="1345374"/>
          </a:xfrm>
        </p:spPr>
        <p:txBody>
          <a:bodyPr>
            <a:noAutofit/>
          </a:bodyPr>
          <a:lstStyle/>
          <a:p>
            <a:r>
              <a:rPr lang="en-GB" sz="2600" dirty="0"/>
              <a:t>In the Midlands, factories using locally found clay began to develop very quickly and produced fine quality plates, cups and other china goods. </a:t>
            </a:r>
            <a:endParaRPr lang="en-US" sz="2600" dirty="0"/>
          </a:p>
        </p:txBody>
      </p:sp>
      <p:sp>
        <p:nvSpPr>
          <p:cNvPr id="13" name="TextBox 12">
            <a:extLst>
              <a:ext uri="{FF2B5EF4-FFF2-40B4-BE49-F238E27FC236}">
                <a16:creationId xmlns:a16="http://schemas.microsoft.com/office/drawing/2014/main" id="{D83CC896-2364-49F8-AB99-568A1A6E57C7}"/>
              </a:ext>
            </a:extLst>
          </p:cNvPr>
          <p:cNvSpPr txBox="1"/>
          <p:nvPr/>
        </p:nvSpPr>
        <p:spPr>
          <a:xfrm>
            <a:off x="332422" y="3114959"/>
            <a:ext cx="2068195"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a:t>English </a:t>
            </a:r>
            <a:r>
              <a:rPr lang="tr-TR" sz="900" i="1" dirty="0" err="1"/>
              <a:t>Porcelain</a:t>
            </a:r>
            <a:r>
              <a:rPr lang="tr-TR" sz="900" i="1" dirty="0"/>
              <a:t> Online</a:t>
            </a:r>
            <a:endParaRPr lang="en-GB" sz="900" i="1" dirty="0"/>
          </a:p>
        </p:txBody>
      </p:sp>
    </p:spTree>
    <p:extLst>
      <p:ext uri="{BB962C8B-B14F-4D97-AF65-F5344CB8AC3E}">
        <p14:creationId xmlns:p14="http://schemas.microsoft.com/office/powerpoint/2010/main" val="4230366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4D896123-1B32-4CB1-B2ED-E34BBC26B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3B623D70-D9A8-44BE-BECE-4DFAC21021BE}"/>
              </a:ext>
            </a:extLst>
          </p:cNvPr>
          <p:cNvPicPr>
            <a:picLocks noChangeAspect="1"/>
          </p:cNvPicPr>
          <p:nvPr/>
        </p:nvPicPr>
        <p:blipFill rotWithShape="1">
          <a:blip r:embed="rId2">
            <a:extLst>
              <a:ext uri="{28A0092B-C50C-407E-A947-70E740481C1C}">
                <a14:useLocalDpi xmlns:a14="http://schemas.microsoft.com/office/drawing/2010/main" val="0"/>
              </a:ext>
            </a:extLst>
          </a:blip>
          <a:srcRect t="423" b="9216"/>
          <a:stretch/>
        </p:blipFill>
        <p:spPr>
          <a:xfrm>
            <a:off x="-6" y="113825"/>
            <a:ext cx="12191980" cy="6857990"/>
          </a:xfrm>
          <a:prstGeom prst="rect">
            <a:avLst/>
          </a:prstGeom>
        </p:spPr>
      </p:pic>
      <p:sp>
        <p:nvSpPr>
          <p:cNvPr id="16" name="Rectangle 15">
            <a:extLst>
              <a:ext uri="{FF2B5EF4-FFF2-40B4-BE49-F238E27FC236}">
                <a16:creationId xmlns:a16="http://schemas.microsoft.com/office/drawing/2014/main" id="{54F04D94-5D02-443B-801E-0CAC1D4E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6400372"/>
            <a:ext cx="12192000" cy="456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57DA40C-10B8-4678-8433-AA03ED65E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C3F528-1214-4B7F-86D0-B2506AFF4EB3}"/>
              </a:ext>
            </a:extLst>
          </p:cNvPr>
          <p:cNvSpPr>
            <a:spLocks noGrp="1"/>
          </p:cNvSpPr>
          <p:nvPr>
            <p:ph type="title"/>
          </p:nvPr>
        </p:nvSpPr>
        <p:spPr>
          <a:xfrm>
            <a:off x="751114" y="1577340"/>
            <a:ext cx="5344886" cy="3105693"/>
          </a:xfrm>
        </p:spPr>
        <p:txBody>
          <a:bodyPr vert="horz" lIns="0" tIns="0" rIns="0" bIns="0" rtlCol="0" anchor="b">
            <a:normAutofit/>
          </a:bodyPr>
          <a:lstStyle/>
          <a:p>
            <a:r>
              <a:rPr lang="en-US" sz="4000" spc="750" dirty="0">
                <a:solidFill>
                  <a:schemeClr val="bg1"/>
                </a:solidFill>
              </a:rPr>
              <a:t>Why was</a:t>
            </a:r>
            <a:r>
              <a:rPr lang="tr-TR" sz="4000" spc="750" dirty="0">
                <a:solidFill>
                  <a:schemeClr val="bg1"/>
                </a:solidFill>
              </a:rPr>
              <a:t> </a:t>
            </a:r>
            <a:r>
              <a:rPr lang="en-US" sz="4000" spc="750" dirty="0">
                <a:solidFill>
                  <a:schemeClr val="bg1"/>
                </a:solidFill>
              </a:rPr>
              <a:t>the Industrial Revolution British?</a:t>
            </a:r>
          </a:p>
        </p:txBody>
      </p:sp>
      <p:sp>
        <p:nvSpPr>
          <p:cNvPr id="20" name="Rectangle 19">
            <a:extLst>
              <a:ext uri="{FF2B5EF4-FFF2-40B4-BE49-F238E27FC236}">
                <a16:creationId xmlns:a16="http://schemas.microsoft.com/office/drawing/2014/main" id="{6FF3D9AA-2746-40BA-A174-3C45EA458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0BF160C-EC5F-45F5-9B8D-197AFA37B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010E5BA-CE07-44FF-96B3-50C32946F2CC}"/>
              </a:ext>
            </a:extLst>
          </p:cNvPr>
          <p:cNvSpPr txBox="1"/>
          <p:nvPr/>
        </p:nvSpPr>
        <p:spPr>
          <a:xfrm>
            <a:off x="9902955" y="6510899"/>
            <a:ext cx="2114681"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Springer's</a:t>
            </a:r>
            <a:r>
              <a:rPr lang="tr-TR" sz="900" i="1" dirty="0"/>
              <a:t> World </a:t>
            </a:r>
            <a:r>
              <a:rPr lang="tr-TR" sz="900" i="1" dirty="0" err="1"/>
              <a:t>History</a:t>
            </a:r>
            <a:endParaRPr lang="en-GB" sz="900" i="1" dirty="0"/>
          </a:p>
        </p:txBody>
      </p:sp>
    </p:spTree>
    <p:extLst>
      <p:ext uri="{BB962C8B-B14F-4D97-AF65-F5344CB8AC3E}">
        <p14:creationId xmlns:p14="http://schemas.microsoft.com/office/powerpoint/2010/main" val="584059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2CC1A-88A8-45F9-889C-C9A861F87372}"/>
              </a:ext>
            </a:extLst>
          </p:cNvPr>
          <p:cNvSpPr>
            <a:spLocks noGrp="1"/>
          </p:cNvSpPr>
          <p:nvPr>
            <p:ph type="title"/>
          </p:nvPr>
        </p:nvSpPr>
        <p:spPr/>
        <p:txBody>
          <a:bodyPr/>
          <a:lstStyle/>
          <a:p>
            <a:r>
              <a:rPr lang="en-GB" dirty="0"/>
              <a:t>Bibliography</a:t>
            </a:r>
          </a:p>
        </p:txBody>
      </p:sp>
      <p:sp>
        <p:nvSpPr>
          <p:cNvPr id="3" name="Content Placeholder 2">
            <a:extLst>
              <a:ext uri="{FF2B5EF4-FFF2-40B4-BE49-F238E27FC236}">
                <a16:creationId xmlns:a16="http://schemas.microsoft.com/office/drawing/2014/main" id="{F8A19D3C-DF4D-43CF-9758-78219B5A7BF9}"/>
              </a:ext>
            </a:extLst>
          </p:cNvPr>
          <p:cNvSpPr>
            <a:spLocks noGrp="1"/>
          </p:cNvSpPr>
          <p:nvPr>
            <p:ph idx="1"/>
          </p:nvPr>
        </p:nvSpPr>
        <p:spPr>
          <a:xfrm>
            <a:off x="574231" y="2560838"/>
            <a:ext cx="11043537" cy="2960068"/>
          </a:xfrm>
        </p:spPr>
        <p:txBody>
          <a:bodyPr/>
          <a:lstStyle/>
          <a:p>
            <a:r>
              <a:rPr lang="en-GB" dirty="0"/>
              <a:t>Allen, Robert, C. </a:t>
            </a:r>
            <a:r>
              <a:rPr lang="en-GB" i="1" dirty="0"/>
              <a:t>The Industrial Revolution: A Very Short Introduction</a:t>
            </a:r>
            <a:r>
              <a:rPr lang="en-GB" dirty="0"/>
              <a:t>. Oxford UP, 2017.</a:t>
            </a:r>
          </a:p>
          <a:p>
            <a:r>
              <a:rPr lang="en-GB" dirty="0"/>
              <a:t>McDowall, David. </a:t>
            </a:r>
            <a:r>
              <a:rPr lang="en-GB" i="1" dirty="0"/>
              <a:t>An Illustrated History of Britain</a:t>
            </a:r>
            <a:r>
              <a:rPr lang="en-GB" dirty="0"/>
              <a:t>. Longman, 1989.</a:t>
            </a:r>
          </a:p>
          <a:p>
            <a:r>
              <a:rPr lang="en-GB" dirty="0"/>
              <a:t>Porter, Roy. </a:t>
            </a:r>
            <a:r>
              <a:rPr lang="en-GB" i="1" dirty="0"/>
              <a:t>English Society in the Eighteenth Century</a:t>
            </a:r>
            <a:r>
              <a:rPr lang="en-GB" dirty="0"/>
              <a:t>. Revised edition. Penguin Books, 1991.</a:t>
            </a:r>
          </a:p>
        </p:txBody>
      </p:sp>
    </p:spTree>
    <p:extLst>
      <p:ext uri="{BB962C8B-B14F-4D97-AF65-F5344CB8AC3E}">
        <p14:creationId xmlns:p14="http://schemas.microsoft.com/office/powerpoint/2010/main" val="702697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D6A2A3-F101-46F7-8B6F-1C699CAFE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BAA95B-5E77-40DB-B93A-7B0D6BC26417}"/>
              </a:ext>
            </a:extLst>
          </p:cNvPr>
          <p:cNvSpPr>
            <a:spLocks noGrp="1"/>
          </p:cNvSpPr>
          <p:nvPr>
            <p:ph idx="1"/>
          </p:nvPr>
        </p:nvSpPr>
        <p:spPr>
          <a:xfrm>
            <a:off x="635970" y="1526275"/>
            <a:ext cx="4911392" cy="3583940"/>
          </a:xfrm>
        </p:spPr>
        <p:txBody>
          <a:bodyPr anchor="t">
            <a:normAutofit/>
          </a:bodyPr>
          <a:lstStyle/>
          <a:p>
            <a:r>
              <a:rPr lang="en-GB" sz="2600" dirty="0"/>
              <a:t>In 1694, a group of financiers decided to establish a bank, and the government agreed to borrow from it alone.</a:t>
            </a:r>
            <a:endParaRPr lang="tr-TR" sz="2600" dirty="0"/>
          </a:p>
          <a:p>
            <a:r>
              <a:rPr lang="en-GB" sz="2600" dirty="0"/>
              <a:t>The new bank, called the Bank of England, had authority to raise money by printing "bank notes." </a:t>
            </a:r>
          </a:p>
        </p:txBody>
      </p:sp>
      <p:pic>
        <p:nvPicPr>
          <p:cNvPr id="5" name="Picture 4" descr="Engineering drawing&#10;&#10;Description automatically generated">
            <a:extLst>
              <a:ext uri="{FF2B5EF4-FFF2-40B4-BE49-F238E27FC236}">
                <a16:creationId xmlns:a16="http://schemas.microsoft.com/office/drawing/2014/main" id="{5D96443F-3AB8-489A-9104-467232731C90}"/>
              </a:ext>
            </a:extLst>
          </p:cNvPr>
          <p:cNvPicPr>
            <a:picLocks noChangeAspect="1"/>
          </p:cNvPicPr>
          <p:nvPr/>
        </p:nvPicPr>
        <p:blipFill rotWithShape="1">
          <a:blip r:embed="rId3">
            <a:extLst>
              <a:ext uri="{28A0092B-C50C-407E-A947-70E740481C1C}">
                <a14:useLocalDpi xmlns:a14="http://schemas.microsoft.com/office/drawing/2010/main" val="0"/>
              </a:ext>
            </a:extLst>
          </a:blip>
          <a:srcRect b="9259"/>
          <a:stretch/>
        </p:blipFill>
        <p:spPr>
          <a:xfrm>
            <a:off x="6644639" y="1276560"/>
            <a:ext cx="5090161" cy="3833655"/>
          </a:xfrm>
          <a:prstGeom prst="rect">
            <a:avLst/>
          </a:prstGeom>
        </p:spPr>
      </p:pic>
      <p:sp>
        <p:nvSpPr>
          <p:cNvPr id="12" name="Rectangle 11">
            <a:extLst>
              <a:ext uri="{FF2B5EF4-FFF2-40B4-BE49-F238E27FC236}">
                <a16:creationId xmlns:a16="http://schemas.microsoft.com/office/drawing/2014/main" id="{529E760E-527D-4053-A309-F2BDE1250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6400800"/>
            <a:ext cx="12191999" cy="457198"/>
          </a:xfrm>
          <a:prstGeom prst="rect">
            <a:avLst/>
          </a:prstGeom>
          <a:gradFill>
            <a:gsLst>
              <a:gs pos="0">
                <a:schemeClr val="accent2"/>
              </a:gs>
              <a:gs pos="100000">
                <a:schemeClr val="accent6">
                  <a:lumMod val="75000"/>
                  <a:alpha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153D448-4ED1-429A-A28C-8316DE7CA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8"/>
            <a:ext cx="8153396" cy="448831"/>
          </a:xfrm>
          <a:prstGeom prst="rect">
            <a:avLst/>
          </a:prstGeom>
          <a:gradFill>
            <a:gsLst>
              <a:gs pos="0">
                <a:schemeClr val="accent5">
                  <a:alpha val="5000"/>
                </a:schemeClr>
              </a:gs>
              <a:gs pos="99000">
                <a:schemeClr val="accent5">
                  <a:alpha val="72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8C2BB3F-25D0-43D5-B4E0-FD12C37BBDEC}"/>
              </a:ext>
            </a:extLst>
          </p:cNvPr>
          <p:cNvSpPr txBox="1"/>
          <p:nvPr/>
        </p:nvSpPr>
        <p:spPr>
          <a:xfrm>
            <a:off x="10455283" y="5110215"/>
            <a:ext cx="1279517"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Alamy</a:t>
            </a:r>
            <a:endParaRPr lang="en-GB" sz="900" i="1" dirty="0"/>
          </a:p>
        </p:txBody>
      </p:sp>
    </p:spTree>
    <p:extLst>
      <p:ext uri="{BB962C8B-B14F-4D97-AF65-F5344CB8AC3E}">
        <p14:creationId xmlns:p14="http://schemas.microsoft.com/office/powerpoint/2010/main" val="1483747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people sitting in a room&#10;&#10;Description automatically generated with low confidence">
            <a:extLst>
              <a:ext uri="{FF2B5EF4-FFF2-40B4-BE49-F238E27FC236}">
                <a16:creationId xmlns:a16="http://schemas.microsoft.com/office/drawing/2014/main" id="{2BE0240C-7E5A-4465-9577-C442BC1BFFB1}"/>
              </a:ext>
            </a:extLst>
          </p:cNvPr>
          <p:cNvPicPr>
            <a:picLocks noChangeAspect="1"/>
          </p:cNvPicPr>
          <p:nvPr/>
        </p:nvPicPr>
        <p:blipFill rotWithShape="1">
          <a:blip r:embed="rId3">
            <a:extLst>
              <a:ext uri="{28A0092B-C50C-407E-A947-70E740481C1C}">
                <a14:useLocalDpi xmlns:a14="http://schemas.microsoft.com/office/drawing/2010/main" val="0"/>
              </a:ext>
            </a:extLst>
          </a:blip>
          <a:srcRect l="16586" r="26230" b="2"/>
          <a:stretch/>
        </p:blipFill>
        <p:spPr>
          <a:xfrm>
            <a:off x="596900" y="942200"/>
            <a:ext cx="4269865" cy="4778796"/>
          </a:xfrm>
          <a:prstGeom prst="rect">
            <a:avLst/>
          </a:prstGeom>
        </p:spPr>
      </p:pic>
      <p:sp>
        <p:nvSpPr>
          <p:cNvPr id="9" name="Content Placeholder 8">
            <a:extLst>
              <a:ext uri="{FF2B5EF4-FFF2-40B4-BE49-F238E27FC236}">
                <a16:creationId xmlns:a16="http://schemas.microsoft.com/office/drawing/2014/main" id="{E8D4520F-C0BD-4783-8BA7-F232BE42C540}"/>
              </a:ext>
            </a:extLst>
          </p:cNvPr>
          <p:cNvSpPr>
            <a:spLocks noGrp="1"/>
          </p:cNvSpPr>
          <p:nvPr>
            <p:ph idx="1"/>
          </p:nvPr>
        </p:nvSpPr>
        <p:spPr>
          <a:xfrm>
            <a:off x="5571241" y="767751"/>
            <a:ext cx="6297282" cy="4865297"/>
          </a:xfrm>
        </p:spPr>
        <p:txBody>
          <a:bodyPr anchor="t">
            <a:normAutofit/>
          </a:bodyPr>
          <a:lstStyle/>
          <a:p>
            <a:r>
              <a:rPr lang="en-US" dirty="0"/>
              <a:t>Walpole developed </a:t>
            </a:r>
            <a:r>
              <a:rPr lang="tr-TR" dirty="0" err="1"/>
              <a:t>the</a:t>
            </a:r>
            <a:r>
              <a:rPr lang="tr-TR" dirty="0"/>
              <a:t> idea of «</a:t>
            </a:r>
            <a:r>
              <a:rPr lang="tr-TR" dirty="0" err="1"/>
              <a:t>Cabinet</a:t>
            </a:r>
            <a:r>
              <a:rPr lang="tr-TR" dirty="0"/>
              <a:t>» </a:t>
            </a:r>
            <a:r>
              <a:rPr lang="tr-TR" dirty="0" err="1"/>
              <a:t>whose</a:t>
            </a:r>
            <a:r>
              <a:rPr lang="tr-TR" dirty="0"/>
              <a:t> </a:t>
            </a:r>
            <a:r>
              <a:rPr lang="tr-TR" dirty="0" err="1"/>
              <a:t>members</a:t>
            </a:r>
            <a:r>
              <a:rPr lang="tr-TR" dirty="0"/>
              <a:t> </a:t>
            </a:r>
            <a:r>
              <a:rPr lang="en-GB" dirty="0"/>
              <a:t>were together responsible for policy decisions.</a:t>
            </a:r>
            <a:endParaRPr lang="tr-TR" dirty="0"/>
          </a:p>
          <a:p>
            <a:r>
              <a:rPr lang="en-GB" dirty="0"/>
              <a:t>The limits to monarchy were these: </a:t>
            </a:r>
          </a:p>
          <a:p>
            <a:pPr marL="900000" lvl="2"/>
            <a:r>
              <a:rPr lang="en-GB" sz="2400" dirty="0"/>
              <a:t>the king could not be a Catholic.</a:t>
            </a:r>
          </a:p>
          <a:p>
            <a:pPr marL="900000" lvl="2"/>
            <a:r>
              <a:rPr lang="en-GB" sz="2400" dirty="0"/>
              <a:t>the king could not remove or change laws.</a:t>
            </a:r>
          </a:p>
          <a:p>
            <a:pPr marL="900000" lvl="2"/>
            <a:r>
              <a:rPr lang="en-GB" sz="2400" dirty="0"/>
              <a:t>the king was dependent on Parliament for his financial income and for his army.</a:t>
            </a:r>
            <a:endParaRPr lang="tr-TR" sz="2400" dirty="0"/>
          </a:p>
          <a:p>
            <a:pPr marL="900000" lvl="2"/>
            <a:r>
              <a:rPr lang="en-GB" sz="2400" dirty="0"/>
              <a:t>The king was supposed to "choose" his ministers. </a:t>
            </a:r>
          </a:p>
        </p:txBody>
      </p:sp>
      <p:sp>
        <p:nvSpPr>
          <p:cNvPr id="14" name="Rectangle 13">
            <a:extLst>
              <a:ext uri="{FF2B5EF4-FFF2-40B4-BE49-F238E27FC236}">
                <a16:creationId xmlns:a16="http://schemas.microsoft.com/office/drawing/2014/main" id="{57279BCC-714F-432D-B1E1-DD2CF7507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678D00-BED9-4B8A-8AE6-A1050EE5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4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C13D9C5-9D66-47B1-ACAC-3963682409B0}"/>
              </a:ext>
            </a:extLst>
          </p:cNvPr>
          <p:cNvSpPr txBox="1"/>
          <p:nvPr/>
        </p:nvSpPr>
        <p:spPr>
          <a:xfrm>
            <a:off x="495300" y="652335"/>
            <a:ext cx="1467068"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Wikipedia</a:t>
            </a:r>
            <a:endParaRPr lang="en-GB" sz="900" i="1" dirty="0"/>
          </a:p>
        </p:txBody>
      </p:sp>
    </p:spTree>
    <p:extLst>
      <p:ext uri="{BB962C8B-B14F-4D97-AF65-F5344CB8AC3E}">
        <p14:creationId xmlns:p14="http://schemas.microsoft.com/office/powerpoint/2010/main" val="796874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DE2C2FD-E004-4D9F-8114-036DC61BD3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ap&#10;&#10;Description automatically generated">
            <a:extLst>
              <a:ext uri="{FF2B5EF4-FFF2-40B4-BE49-F238E27FC236}">
                <a16:creationId xmlns:a16="http://schemas.microsoft.com/office/drawing/2014/main" id="{9B7FF584-230F-4A9D-87DE-C009C54D372B}"/>
              </a:ext>
            </a:extLst>
          </p:cNvPr>
          <p:cNvPicPr>
            <a:picLocks noChangeAspect="1"/>
          </p:cNvPicPr>
          <p:nvPr/>
        </p:nvPicPr>
        <p:blipFill rotWithShape="1">
          <a:blip r:embed="rId3">
            <a:extLst>
              <a:ext uri="{28A0092B-C50C-407E-A947-70E740481C1C}">
                <a14:useLocalDpi xmlns:a14="http://schemas.microsoft.com/office/drawing/2010/main" val="0"/>
              </a:ext>
            </a:extLst>
          </a:blip>
          <a:srcRect t="21310" r="2" b="16279"/>
          <a:stretch/>
        </p:blipFill>
        <p:spPr>
          <a:xfrm>
            <a:off x="6463132" y="565640"/>
            <a:ext cx="4553509" cy="2294862"/>
          </a:xfrm>
          <a:prstGeom prst="rect">
            <a:avLst/>
          </a:prstGeom>
        </p:spPr>
      </p:pic>
      <p:pic>
        <p:nvPicPr>
          <p:cNvPr id="5" name="Content Placeholder 4" descr="Map&#10;&#10;Description automatically generated">
            <a:extLst>
              <a:ext uri="{FF2B5EF4-FFF2-40B4-BE49-F238E27FC236}">
                <a16:creationId xmlns:a16="http://schemas.microsoft.com/office/drawing/2014/main" id="{DC28DD33-D64B-4A32-87FC-E8874BDE44EF}"/>
              </a:ext>
            </a:extLst>
          </p:cNvPr>
          <p:cNvPicPr>
            <a:picLocks noChangeAspect="1"/>
          </p:cNvPicPr>
          <p:nvPr/>
        </p:nvPicPr>
        <p:blipFill rotWithShape="1">
          <a:blip r:embed="rId4">
            <a:extLst>
              <a:ext uri="{28A0092B-C50C-407E-A947-70E740481C1C}">
                <a14:useLocalDpi xmlns:a14="http://schemas.microsoft.com/office/drawing/2010/main" val="0"/>
              </a:ext>
            </a:extLst>
          </a:blip>
          <a:srcRect r="33803" b="2"/>
          <a:stretch/>
        </p:blipFill>
        <p:spPr>
          <a:xfrm>
            <a:off x="1175359" y="565640"/>
            <a:ext cx="4568884" cy="2294862"/>
          </a:xfrm>
          <a:prstGeom prst="rect">
            <a:avLst/>
          </a:prstGeom>
        </p:spPr>
      </p:pic>
      <p:sp>
        <p:nvSpPr>
          <p:cNvPr id="22" name="Content Placeholder 21">
            <a:extLst>
              <a:ext uri="{FF2B5EF4-FFF2-40B4-BE49-F238E27FC236}">
                <a16:creationId xmlns:a16="http://schemas.microsoft.com/office/drawing/2014/main" id="{BA7156E1-CB12-4614-871C-23BD749B5F8F}"/>
              </a:ext>
            </a:extLst>
          </p:cNvPr>
          <p:cNvSpPr>
            <a:spLocks noGrp="1"/>
          </p:cNvSpPr>
          <p:nvPr>
            <p:ph idx="1"/>
          </p:nvPr>
        </p:nvSpPr>
        <p:spPr>
          <a:xfrm>
            <a:off x="921234" y="3490840"/>
            <a:ext cx="10349532" cy="2472851"/>
          </a:xfrm>
        </p:spPr>
        <p:txBody>
          <a:bodyPr>
            <a:noAutofit/>
          </a:bodyPr>
          <a:lstStyle/>
          <a:p>
            <a:r>
              <a:rPr lang="en-GB" dirty="0"/>
              <a:t>the West Indies were the most profitable part of Britain's new empire.</a:t>
            </a:r>
            <a:endParaRPr lang="tr-TR" dirty="0"/>
          </a:p>
          <a:p>
            <a:r>
              <a:rPr lang="en-GB" dirty="0"/>
              <a:t>British-made knives, swords and cloth were taken to West Africa and exchanged for slaves.</a:t>
            </a:r>
            <a:endParaRPr lang="tr-TR" dirty="0"/>
          </a:p>
          <a:p>
            <a:r>
              <a:rPr lang="en-GB" dirty="0"/>
              <a:t>These were taken to the West Indies, and the ships returned to Britain carrying sugar which had been grown by slaves. </a:t>
            </a:r>
            <a:endParaRPr lang="en-US" dirty="0"/>
          </a:p>
        </p:txBody>
      </p:sp>
      <p:sp>
        <p:nvSpPr>
          <p:cNvPr id="27" name="Rectangle 26">
            <a:extLst>
              <a:ext uri="{FF2B5EF4-FFF2-40B4-BE49-F238E27FC236}">
                <a16:creationId xmlns:a16="http://schemas.microsoft.com/office/drawing/2014/main" id="{8FC204CD-18A5-4523-8283-B1288474E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95C168E-B52D-46FA-9CE0-8C2650473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60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B5DAE5D-1D88-4B27-A76C-63E85F4E4004}"/>
              </a:ext>
            </a:extLst>
          </p:cNvPr>
          <p:cNvSpPr txBox="1"/>
          <p:nvPr/>
        </p:nvSpPr>
        <p:spPr>
          <a:xfrm>
            <a:off x="1175359" y="2993580"/>
            <a:ext cx="1803699"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Linda</a:t>
            </a:r>
            <a:r>
              <a:rPr lang="tr-TR" sz="900" i="1" dirty="0"/>
              <a:t> Lee </a:t>
            </a:r>
            <a:r>
              <a:rPr lang="tr-TR" sz="900" i="1" dirty="0" err="1"/>
              <a:t>Graham</a:t>
            </a:r>
            <a:endParaRPr lang="en-GB" sz="900" i="1" dirty="0"/>
          </a:p>
        </p:txBody>
      </p:sp>
      <p:sp>
        <p:nvSpPr>
          <p:cNvPr id="9" name="TextBox 8">
            <a:extLst>
              <a:ext uri="{FF2B5EF4-FFF2-40B4-BE49-F238E27FC236}">
                <a16:creationId xmlns:a16="http://schemas.microsoft.com/office/drawing/2014/main" id="{372DBFB4-9DD2-46D9-A297-6698EF703121}"/>
              </a:ext>
            </a:extLst>
          </p:cNvPr>
          <p:cNvSpPr txBox="1"/>
          <p:nvPr/>
        </p:nvSpPr>
        <p:spPr>
          <a:xfrm>
            <a:off x="9549573" y="3011378"/>
            <a:ext cx="1467068"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Wikipedia</a:t>
            </a:r>
            <a:endParaRPr lang="en-GB" sz="900" i="1" dirty="0"/>
          </a:p>
        </p:txBody>
      </p:sp>
    </p:spTree>
    <p:extLst>
      <p:ext uri="{BB962C8B-B14F-4D97-AF65-F5344CB8AC3E}">
        <p14:creationId xmlns:p14="http://schemas.microsoft.com/office/powerpoint/2010/main" val="1213416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3DAF4AA-9270-40B5-B73C-B11B9A92F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3EA6A71C-2A92-4EA5-8374-2BE0F969A77F}"/>
              </a:ext>
            </a:extLst>
          </p:cNvPr>
          <p:cNvSpPr>
            <a:spLocks noGrp="1"/>
          </p:cNvSpPr>
          <p:nvPr>
            <p:ph idx="1"/>
          </p:nvPr>
        </p:nvSpPr>
        <p:spPr>
          <a:xfrm>
            <a:off x="661638" y="2224453"/>
            <a:ext cx="6051401" cy="1995855"/>
          </a:xfrm>
        </p:spPr>
        <p:txBody>
          <a:bodyPr>
            <a:noAutofit/>
          </a:bodyPr>
          <a:lstStyle/>
          <a:p>
            <a:r>
              <a:rPr lang="en-GB" sz="2800" dirty="0"/>
              <a:t>"Conversation" clubs met in different towns to discuss.</a:t>
            </a:r>
            <a:endParaRPr lang="tr-TR" sz="2800" dirty="0"/>
          </a:p>
          <a:p>
            <a:r>
              <a:rPr lang="en-GB" sz="2800" dirty="0"/>
              <a:t>The </a:t>
            </a:r>
            <a:r>
              <a:rPr lang="en-GB" sz="2800" b="1" dirty="0"/>
              <a:t>age of public opinion </a:t>
            </a:r>
            <a:r>
              <a:rPr lang="en-GB" sz="2800" dirty="0"/>
              <a:t>arrived.</a:t>
            </a:r>
            <a:endParaRPr lang="en-US" sz="2800" dirty="0"/>
          </a:p>
        </p:txBody>
      </p:sp>
      <p:sp>
        <p:nvSpPr>
          <p:cNvPr id="14" name="Rectangle 13">
            <a:extLst>
              <a:ext uri="{FF2B5EF4-FFF2-40B4-BE49-F238E27FC236}">
                <a16:creationId xmlns:a16="http://schemas.microsoft.com/office/drawing/2014/main" id="{31D5E60A-D6B1-4F21-A993-313958AF0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15300" y="-4"/>
            <a:ext cx="4076699" cy="6858003"/>
          </a:xfrm>
          <a:prstGeom prst="rect">
            <a:avLst/>
          </a:prstGeom>
          <a:gradFill>
            <a:gsLst>
              <a:gs pos="8000">
                <a:schemeClr val="accent6"/>
              </a:gs>
              <a:gs pos="100000">
                <a:schemeClr val="accent5">
                  <a:alpha val="9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7BB16B-E108-4C64-97D5-7AC67CC5E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724863" y="1390436"/>
            <a:ext cx="6857572" cy="4076700"/>
          </a:xfrm>
          <a:prstGeom prst="rect">
            <a:avLst/>
          </a:prstGeom>
          <a:gradFill>
            <a:gsLst>
              <a:gs pos="0">
                <a:schemeClr val="accent4">
                  <a:alpha val="13000"/>
                </a:schemeClr>
              </a:gs>
              <a:gs pos="99000">
                <a:schemeClr val="accent2">
                  <a:alpha val="5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5F6A003-4671-4F7B-A12E-2946D61E4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785110" y="1451112"/>
            <a:ext cx="6858001" cy="3955771"/>
          </a:xfrm>
          <a:prstGeom prst="rect">
            <a:avLst/>
          </a:prstGeom>
          <a:gradFill>
            <a:gsLst>
              <a:gs pos="0">
                <a:schemeClr val="accent6">
                  <a:alpha val="0"/>
                </a:schemeClr>
              </a:gs>
              <a:gs pos="72000">
                <a:schemeClr val="tx2">
                  <a:lumMod val="75000"/>
                  <a:lumOff val="25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picture containing text&#10;&#10;Description automatically generated">
            <a:extLst>
              <a:ext uri="{FF2B5EF4-FFF2-40B4-BE49-F238E27FC236}">
                <a16:creationId xmlns:a16="http://schemas.microsoft.com/office/drawing/2014/main" id="{6159D2CC-F3F3-4393-B2CF-D4021B6536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8538" y="1028699"/>
            <a:ext cx="3587959" cy="4852111"/>
          </a:xfrm>
          <a:prstGeom prst="rect">
            <a:avLst/>
          </a:prstGeom>
        </p:spPr>
      </p:pic>
      <p:sp>
        <p:nvSpPr>
          <p:cNvPr id="8" name="TextBox 7">
            <a:extLst>
              <a:ext uri="{FF2B5EF4-FFF2-40B4-BE49-F238E27FC236}">
                <a16:creationId xmlns:a16="http://schemas.microsoft.com/office/drawing/2014/main" id="{99B247D4-99A7-456E-8614-139F0FD80DA5}"/>
              </a:ext>
            </a:extLst>
          </p:cNvPr>
          <p:cNvSpPr txBox="1"/>
          <p:nvPr/>
        </p:nvSpPr>
        <p:spPr>
          <a:xfrm>
            <a:off x="9779429" y="746358"/>
            <a:ext cx="1467068"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Wikipedia</a:t>
            </a:r>
            <a:endParaRPr lang="en-GB" sz="900" i="1" dirty="0"/>
          </a:p>
        </p:txBody>
      </p:sp>
    </p:spTree>
    <p:extLst>
      <p:ext uri="{BB962C8B-B14F-4D97-AF65-F5344CB8AC3E}">
        <p14:creationId xmlns:p14="http://schemas.microsoft.com/office/powerpoint/2010/main" val="1255890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1DBC8414-BE7E-4B6C-A114-B2C3795C8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3806" y="1153804"/>
            <a:ext cx="6346209" cy="4038601"/>
          </a:xfrm>
          <a:prstGeom prst="rect">
            <a:avLst/>
          </a:prstGeom>
          <a:gradFill>
            <a:gsLst>
              <a:gs pos="0">
                <a:schemeClr val="accent5">
                  <a:lumMod val="60000"/>
                  <a:lumOff val="40000"/>
                  <a:alpha val="0"/>
                </a:schemeClr>
              </a:gs>
              <a:gs pos="99000">
                <a:schemeClr val="accent2">
                  <a:alpha val="92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9574" y="3578975"/>
            <a:ext cx="2502407" cy="4055644"/>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E6E822A-8BCF-432C-83E6-BBE821476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13000">
                <a:schemeClr val="accent4">
                  <a:lumMod val="20000"/>
                  <a:lumOff val="80000"/>
                  <a:alpha val="200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FFD7ED9-CEE9-4AA8-8670-FFB157D0BEA0}"/>
              </a:ext>
            </a:extLst>
          </p:cNvPr>
          <p:cNvSpPr>
            <a:spLocks noGrp="1"/>
          </p:cNvSpPr>
          <p:nvPr>
            <p:ph type="title"/>
          </p:nvPr>
        </p:nvSpPr>
        <p:spPr>
          <a:xfrm>
            <a:off x="474243" y="1725905"/>
            <a:ext cx="3236613" cy="3406187"/>
          </a:xfrm>
        </p:spPr>
        <p:txBody>
          <a:bodyPr vert="horz" lIns="0" tIns="0" rIns="0" bIns="0" rtlCol="0" anchor="b">
            <a:normAutofit/>
          </a:bodyPr>
          <a:lstStyle/>
          <a:p>
            <a:pPr algn="r"/>
            <a:r>
              <a:rPr lang="en-US" sz="3200" spc="750" dirty="0">
                <a:solidFill>
                  <a:schemeClr val="bg1"/>
                </a:solidFill>
              </a:rPr>
              <a:t>Radicalism and the loss of the American colonies</a:t>
            </a:r>
          </a:p>
        </p:txBody>
      </p:sp>
      <p:pic>
        <p:nvPicPr>
          <p:cNvPr id="5" name="Content Placeholder 4" descr="A picture containing text&#10;&#10;Description automatically generated">
            <a:extLst>
              <a:ext uri="{FF2B5EF4-FFF2-40B4-BE49-F238E27FC236}">
                <a16:creationId xmlns:a16="http://schemas.microsoft.com/office/drawing/2014/main" id="{37CD3584-394B-4551-8039-F188B07AE9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03619" y="871738"/>
            <a:ext cx="7214138" cy="5122037"/>
          </a:xfrm>
          <a:prstGeom prst="rect">
            <a:avLst/>
          </a:prstGeom>
        </p:spPr>
      </p:pic>
      <p:sp>
        <p:nvSpPr>
          <p:cNvPr id="11" name="TextBox 10">
            <a:extLst>
              <a:ext uri="{FF2B5EF4-FFF2-40B4-BE49-F238E27FC236}">
                <a16:creationId xmlns:a16="http://schemas.microsoft.com/office/drawing/2014/main" id="{07624446-A292-4D8E-9C48-531BD1EC1FAC}"/>
              </a:ext>
            </a:extLst>
          </p:cNvPr>
          <p:cNvSpPr txBox="1"/>
          <p:nvPr/>
        </p:nvSpPr>
        <p:spPr>
          <a:xfrm>
            <a:off x="10228520" y="991026"/>
            <a:ext cx="1467068"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Wikipedia</a:t>
            </a:r>
            <a:endParaRPr lang="en-GB" sz="900" i="1" dirty="0"/>
          </a:p>
        </p:txBody>
      </p:sp>
    </p:spTree>
    <p:extLst>
      <p:ext uri="{BB962C8B-B14F-4D97-AF65-F5344CB8AC3E}">
        <p14:creationId xmlns:p14="http://schemas.microsoft.com/office/powerpoint/2010/main" val="2017734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ainting of a group of people holding flags&#10;&#10;Description automatically generated with low confidence">
            <a:extLst>
              <a:ext uri="{FF2B5EF4-FFF2-40B4-BE49-F238E27FC236}">
                <a16:creationId xmlns:a16="http://schemas.microsoft.com/office/drawing/2014/main" id="{DD74FD0C-A749-40BB-A56F-C44AD72B22B3}"/>
              </a:ext>
            </a:extLst>
          </p:cNvPr>
          <p:cNvPicPr>
            <a:picLocks noChangeAspect="1"/>
          </p:cNvPicPr>
          <p:nvPr/>
        </p:nvPicPr>
        <p:blipFill rotWithShape="1">
          <a:blip r:embed="rId3">
            <a:extLst>
              <a:ext uri="{28A0092B-C50C-407E-A947-70E740481C1C}">
                <a14:useLocalDpi xmlns:a14="http://schemas.microsoft.com/office/drawing/2010/main" val="0"/>
              </a:ext>
            </a:extLst>
          </a:blip>
          <a:srcRect t="20698" b="9670"/>
          <a:stretch/>
        </p:blipFill>
        <p:spPr>
          <a:xfrm>
            <a:off x="20" y="432"/>
            <a:ext cx="12191980" cy="4244759"/>
          </a:xfrm>
          <a:prstGeom prst="rect">
            <a:avLst/>
          </a:prstGeom>
        </p:spPr>
      </p:pic>
      <p:sp>
        <p:nvSpPr>
          <p:cNvPr id="3" name="Content Placeholder 2">
            <a:extLst>
              <a:ext uri="{FF2B5EF4-FFF2-40B4-BE49-F238E27FC236}">
                <a16:creationId xmlns:a16="http://schemas.microsoft.com/office/drawing/2014/main" id="{0CD71821-9FEC-4C54-8DB5-944FEE9EB400}"/>
              </a:ext>
            </a:extLst>
          </p:cNvPr>
          <p:cNvSpPr>
            <a:spLocks noGrp="1"/>
          </p:cNvSpPr>
          <p:nvPr>
            <p:ph idx="1"/>
          </p:nvPr>
        </p:nvSpPr>
        <p:spPr>
          <a:xfrm>
            <a:off x="671944" y="4417698"/>
            <a:ext cx="11049001" cy="1588247"/>
          </a:xfrm>
        </p:spPr>
        <p:txBody>
          <a:bodyPr>
            <a:noAutofit/>
          </a:bodyPr>
          <a:lstStyle/>
          <a:p>
            <a:pPr>
              <a:lnSpc>
                <a:spcPct val="110000"/>
              </a:lnSpc>
            </a:pPr>
            <a:r>
              <a:rPr lang="en-GB" sz="2600" dirty="0"/>
              <a:t>In 1773 a group of colonists at the port of Boston threw a shipload of tea into the sea rather than pay tax on it. The event became known as "the Boston </a:t>
            </a:r>
            <a:r>
              <a:rPr lang="en-GB" sz="2600" dirty="0" err="1"/>
              <a:t>Teapartv</a:t>
            </a:r>
            <a:r>
              <a:rPr lang="en-GB" sz="2600" dirty="0"/>
              <a:t>." </a:t>
            </a:r>
            <a:endParaRPr lang="tr-TR" sz="2600" dirty="0"/>
          </a:p>
          <a:p>
            <a:pPr>
              <a:lnSpc>
                <a:spcPct val="110000"/>
              </a:lnSpc>
            </a:pPr>
            <a:r>
              <a:rPr lang="en-GB" sz="2600" dirty="0"/>
              <a:t>The American War of Independence had begun</a:t>
            </a:r>
            <a:r>
              <a:rPr lang="tr-TR" sz="2600" dirty="0"/>
              <a:t> (1775 - 1783)</a:t>
            </a:r>
            <a:r>
              <a:rPr lang="en-GB" sz="2600" dirty="0"/>
              <a:t>.</a:t>
            </a:r>
            <a:endParaRPr lang="tr-TR" sz="2600" dirty="0"/>
          </a:p>
        </p:txBody>
      </p:sp>
      <p:sp>
        <p:nvSpPr>
          <p:cNvPr id="5" name="TextBox 4">
            <a:extLst>
              <a:ext uri="{FF2B5EF4-FFF2-40B4-BE49-F238E27FC236}">
                <a16:creationId xmlns:a16="http://schemas.microsoft.com/office/drawing/2014/main" id="{9B98BD11-D300-4008-9149-F643094E0598}"/>
              </a:ext>
            </a:extLst>
          </p:cNvPr>
          <p:cNvSpPr txBox="1"/>
          <p:nvPr/>
        </p:nvSpPr>
        <p:spPr>
          <a:xfrm>
            <a:off x="10307782" y="145473"/>
            <a:ext cx="1649811" cy="230832"/>
          </a:xfrm>
          <a:prstGeom prst="rect">
            <a:avLst/>
          </a:prstGeom>
          <a:noFill/>
        </p:spPr>
        <p:txBody>
          <a:bodyPr wrap="none" rtlCol="0">
            <a:spAutoFit/>
          </a:bodyPr>
          <a:lstStyle/>
          <a:p>
            <a:r>
              <a:rPr lang="tr-TR" sz="900" dirty="0" err="1">
                <a:solidFill>
                  <a:schemeClr val="bg1"/>
                </a:solidFill>
              </a:rPr>
              <a:t>From</a:t>
            </a:r>
            <a:r>
              <a:rPr lang="tr-TR" sz="900" dirty="0">
                <a:solidFill>
                  <a:schemeClr val="bg1"/>
                </a:solidFill>
              </a:rPr>
              <a:t> </a:t>
            </a:r>
            <a:r>
              <a:rPr lang="tr-TR" sz="900" dirty="0" err="1">
                <a:solidFill>
                  <a:schemeClr val="bg1"/>
                </a:solidFill>
              </a:rPr>
              <a:t>the</a:t>
            </a:r>
            <a:r>
              <a:rPr lang="tr-TR" sz="900" dirty="0">
                <a:solidFill>
                  <a:schemeClr val="bg1"/>
                </a:solidFill>
              </a:rPr>
              <a:t> </a:t>
            </a:r>
            <a:r>
              <a:rPr lang="tr-TR" sz="900" dirty="0" err="1">
                <a:solidFill>
                  <a:schemeClr val="bg1"/>
                </a:solidFill>
              </a:rPr>
              <a:t>website</a:t>
            </a:r>
            <a:r>
              <a:rPr lang="tr-TR" sz="900" dirty="0">
                <a:solidFill>
                  <a:schemeClr val="bg1"/>
                </a:solidFill>
              </a:rPr>
              <a:t> </a:t>
            </a:r>
            <a:r>
              <a:rPr lang="tr-TR" sz="900" i="1" dirty="0" err="1">
                <a:solidFill>
                  <a:schemeClr val="bg1"/>
                </a:solidFill>
              </a:rPr>
              <a:t>National</a:t>
            </a:r>
            <a:r>
              <a:rPr lang="tr-TR" sz="900" i="1" dirty="0">
                <a:solidFill>
                  <a:schemeClr val="bg1"/>
                </a:solidFill>
              </a:rPr>
              <a:t> </a:t>
            </a:r>
            <a:r>
              <a:rPr lang="tr-TR" sz="900" i="1" dirty="0" err="1">
                <a:solidFill>
                  <a:schemeClr val="bg1"/>
                </a:solidFill>
              </a:rPr>
              <a:t>Army</a:t>
            </a:r>
            <a:endParaRPr lang="en-GB" sz="900" dirty="0">
              <a:solidFill>
                <a:schemeClr val="bg1"/>
              </a:solidFill>
            </a:endParaRPr>
          </a:p>
        </p:txBody>
      </p:sp>
    </p:spTree>
    <p:extLst>
      <p:ext uri="{BB962C8B-B14F-4D97-AF65-F5344CB8AC3E}">
        <p14:creationId xmlns:p14="http://schemas.microsoft.com/office/powerpoint/2010/main" val="217205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6551-1BD1-4DC2-B474-7361FDCBFC1C}"/>
              </a:ext>
            </a:extLst>
          </p:cNvPr>
          <p:cNvSpPr>
            <a:spLocks noGrp="1"/>
          </p:cNvSpPr>
          <p:nvPr>
            <p:ph type="title"/>
          </p:nvPr>
        </p:nvSpPr>
        <p:spPr>
          <a:xfrm>
            <a:off x="765872" y="814100"/>
            <a:ext cx="4350870" cy="734507"/>
          </a:xfrm>
        </p:spPr>
        <p:txBody>
          <a:bodyPr vert="horz" lIns="0" tIns="0" rIns="0" bIns="0" rtlCol="0" anchor="t">
            <a:normAutofit/>
          </a:bodyPr>
          <a:lstStyle/>
          <a:p>
            <a:r>
              <a:rPr lang="en-US" sz="4000" spc="750" dirty="0"/>
              <a:t>Ireland</a:t>
            </a:r>
          </a:p>
        </p:txBody>
      </p:sp>
      <p:pic>
        <p:nvPicPr>
          <p:cNvPr id="5" name="Content Placeholder 4" descr="A picture containing outdoor, line&#10;&#10;Description automatically generated">
            <a:extLst>
              <a:ext uri="{FF2B5EF4-FFF2-40B4-BE49-F238E27FC236}">
                <a16:creationId xmlns:a16="http://schemas.microsoft.com/office/drawing/2014/main" id="{7BB4EFC4-BB61-4A7D-89A5-77C832392F9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3936" r="30008"/>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
        <p:nvSpPr>
          <p:cNvPr id="6" name="TextBox 5">
            <a:extLst>
              <a:ext uri="{FF2B5EF4-FFF2-40B4-BE49-F238E27FC236}">
                <a16:creationId xmlns:a16="http://schemas.microsoft.com/office/drawing/2014/main" id="{14494DB7-FCBF-4E5E-9FCF-AC2D80C3977E}"/>
              </a:ext>
            </a:extLst>
          </p:cNvPr>
          <p:cNvSpPr txBox="1"/>
          <p:nvPr/>
        </p:nvSpPr>
        <p:spPr>
          <a:xfrm>
            <a:off x="634095" y="1905506"/>
            <a:ext cx="5233306" cy="3046988"/>
          </a:xfrm>
          <a:prstGeom prst="rect">
            <a:avLst/>
          </a:prstGeom>
          <a:noFill/>
        </p:spPr>
        <p:txBody>
          <a:bodyPr wrap="square" rtlCol="0">
            <a:spAutoFit/>
          </a:bodyPr>
          <a:lstStyle/>
          <a:p>
            <a:pPr marL="285750" indent="-285750">
              <a:buFont typeface="Arial" panose="020B0604020202020204" pitchFamily="34" charset="0"/>
              <a:buChar char="•"/>
            </a:pPr>
            <a:r>
              <a:rPr lang="en-GB" sz="2400" dirty="0"/>
              <a:t>By the 1770s </a:t>
            </a:r>
            <a:r>
              <a:rPr lang="tr-TR" sz="2400" dirty="0"/>
              <a:t> </a:t>
            </a:r>
            <a:r>
              <a:rPr lang="en-GB" sz="2400" dirty="0"/>
              <a:t>some of the worst laws against Catholics were removed. </a:t>
            </a:r>
            <a:endParaRPr lang="tr-TR" sz="2400" dirty="0"/>
          </a:p>
          <a:p>
            <a:pPr marL="285750" indent="-285750">
              <a:buFont typeface="Arial" panose="020B0604020202020204" pitchFamily="34" charset="0"/>
              <a:buChar char="•"/>
            </a:pPr>
            <a:r>
              <a:rPr lang="en-GB" sz="2400" dirty="0"/>
              <a:t>Protestants formed the first "Orange Lodges," societies which were against any freedom for the Catholics.</a:t>
            </a:r>
            <a:endParaRPr lang="tr-TR" sz="2400" dirty="0"/>
          </a:p>
          <a:p>
            <a:pPr marL="285750" indent="-285750">
              <a:buFont typeface="Arial" panose="020B0604020202020204" pitchFamily="34" charset="0"/>
              <a:buChar char="•"/>
            </a:pPr>
            <a:r>
              <a:rPr lang="en-GB" sz="2400" dirty="0"/>
              <a:t>In order to increase British control</a:t>
            </a:r>
            <a:r>
              <a:rPr lang="tr-TR" sz="2400" dirty="0"/>
              <a:t>,</a:t>
            </a:r>
            <a:r>
              <a:rPr lang="en-GB" sz="2400" dirty="0"/>
              <a:t> Ireland was united with Britain in 1801, and the Dublin parliament closed.</a:t>
            </a:r>
          </a:p>
        </p:txBody>
      </p:sp>
      <p:sp>
        <p:nvSpPr>
          <p:cNvPr id="11" name="TextBox 10">
            <a:extLst>
              <a:ext uri="{FF2B5EF4-FFF2-40B4-BE49-F238E27FC236}">
                <a16:creationId xmlns:a16="http://schemas.microsoft.com/office/drawing/2014/main" id="{CD7727A9-ED71-4FAD-A966-06978FEF1D2D}"/>
              </a:ext>
            </a:extLst>
          </p:cNvPr>
          <p:cNvSpPr txBox="1"/>
          <p:nvPr/>
        </p:nvSpPr>
        <p:spPr>
          <a:xfrm>
            <a:off x="9613693" y="1089302"/>
            <a:ext cx="1467068"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Wikipedia</a:t>
            </a:r>
            <a:endParaRPr lang="en-GB" sz="900" i="1" dirty="0"/>
          </a:p>
        </p:txBody>
      </p:sp>
    </p:spTree>
    <p:extLst>
      <p:ext uri="{BB962C8B-B14F-4D97-AF65-F5344CB8AC3E}">
        <p14:creationId xmlns:p14="http://schemas.microsoft.com/office/powerpoint/2010/main" val="471837848"/>
      </p:ext>
    </p:extLst>
  </p:cSld>
  <p:clrMapOvr>
    <a:masterClrMapping/>
  </p:clrMapOvr>
</p:sld>
</file>

<file path=ppt/theme/theme1.xml><?xml version="1.0" encoding="utf-8"?>
<a:theme xmlns:a="http://schemas.openxmlformats.org/drawingml/2006/main" name="GradientRiseVTI">
  <a:themeElements>
    <a:clrScheme name="AnalogousFromDarkSeedLeftStep">
      <a:dk1>
        <a:srgbClr val="000000"/>
      </a:dk1>
      <a:lt1>
        <a:srgbClr val="FFFFFF"/>
      </a:lt1>
      <a:dk2>
        <a:srgbClr val="30241B"/>
      </a:dk2>
      <a:lt2>
        <a:srgbClr val="F2F0F3"/>
      </a:lt2>
      <a:accent1>
        <a:srgbClr val="63B32C"/>
      </a:accent1>
      <a:accent2>
        <a:srgbClr val="92AA1F"/>
      </a:accent2>
      <a:accent3>
        <a:srgbClr val="BE9C2F"/>
      </a:accent3>
      <a:accent4>
        <a:srgbClr val="C85C24"/>
      </a:accent4>
      <a:accent5>
        <a:srgbClr val="DA3642"/>
      </a:accent5>
      <a:accent6>
        <a:srgbClr val="C82475"/>
      </a:accent6>
      <a:hlink>
        <a:srgbClr val="C04E43"/>
      </a:hlink>
      <a:folHlink>
        <a:srgbClr val="7F7F7F"/>
      </a:folHlink>
    </a:clrScheme>
    <a:fontScheme name="Avenir">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TotalTime>
  <Words>1089</Words>
  <Application>Microsoft Office PowerPoint</Application>
  <PresentationFormat>Widescreen</PresentationFormat>
  <Paragraphs>104</Paragraphs>
  <Slides>23</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Abadi</vt:lpstr>
      <vt:lpstr>Arial</vt:lpstr>
      <vt:lpstr>Calibri</vt:lpstr>
      <vt:lpstr>Times New Roman</vt:lpstr>
      <vt:lpstr>Tw Cen MT</vt:lpstr>
      <vt:lpstr>GradientRiseVTI</vt:lpstr>
      <vt:lpstr>THE EIGHTEENTH CENTURy</vt:lpstr>
      <vt:lpstr>Politics and financE</vt:lpstr>
      <vt:lpstr>PowerPoint Presentation</vt:lpstr>
      <vt:lpstr>PowerPoint Presentation</vt:lpstr>
      <vt:lpstr>PowerPoint Presentation</vt:lpstr>
      <vt:lpstr>PowerPoint Presentation</vt:lpstr>
      <vt:lpstr>Radicalism and the loss of the American colonies</vt:lpstr>
      <vt:lpstr>PowerPoint Presentation</vt:lpstr>
      <vt:lpstr>Ireland</vt:lpstr>
      <vt:lpstr>Scotland</vt:lpstr>
      <vt:lpstr>LIFE IN TOWN AND COUNTRY</vt:lpstr>
      <vt:lpstr>PowerPoint Presentation</vt:lpstr>
      <vt:lpstr>PowerPoint Presentation</vt:lpstr>
      <vt:lpstr>PowerPoint Presentation</vt:lpstr>
      <vt:lpstr>PowerPoint Presentation</vt:lpstr>
      <vt:lpstr>PowerPoint Presentation</vt:lpstr>
      <vt:lpstr>INDUSTRIAL REVOLUTION</vt:lpstr>
      <vt:lpstr>Iron:</vt:lpstr>
      <vt:lpstr>Steam:</vt:lpstr>
      <vt:lpstr>Cotton:</vt:lpstr>
      <vt:lpstr>Ceramics:</vt:lpstr>
      <vt:lpstr>Why was the Industrial Revolution British?</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EIGHTEENTH CENTURy</dc:title>
  <dc:creator>Author</dc:creator>
  <cp:lastModifiedBy>Author</cp:lastModifiedBy>
  <cp:revision>75</cp:revision>
  <dcterms:created xsi:type="dcterms:W3CDTF">2021-04-20T17:34:29Z</dcterms:created>
  <dcterms:modified xsi:type="dcterms:W3CDTF">2022-06-28T22:13:51Z</dcterms:modified>
</cp:coreProperties>
</file>