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59" r:id="rId4"/>
    <p:sldId id="260" r:id="rId5"/>
    <p:sldId id="264" r:id="rId6"/>
    <p:sldId id="265" r:id="rId7"/>
    <p:sldId id="257" r:id="rId8"/>
    <p:sldId id="261" r:id="rId9"/>
    <p:sldId id="263" r:id="rId10"/>
    <p:sldId id="266" r:id="rId11"/>
    <p:sldId id="280" r:id="rId12"/>
    <p:sldId id="269" r:id="rId13"/>
    <p:sldId id="271" r:id="rId14"/>
    <p:sldId id="273" r:id="rId15"/>
    <p:sldId id="274" r:id="rId16"/>
    <p:sldId id="275" r:id="rId17"/>
    <p:sldId id="267" r:id="rId18"/>
    <p:sldId id="272" r:id="rId19"/>
    <p:sldId id="282" r:id="rId20"/>
    <p:sldId id="283" r:id="rId21"/>
    <p:sldId id="284" r:id="rId22"/>
    <p:sldId id="288" r:id="rId23"/>
    <p:sldId id="277" r:id="rId24"/>
    <p:sldId id="287" r:id="rId25"/>
    <p:sldId id="286" r:id="rId26"/>
    <p:sldId id="268" r:id="rId27"/>
    <p:sldId id="285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02" autoAdjust="0"/>
  </p:normalViewPr>
  <p:slideViewPr>
    <p:cSldViewPr>
      <p:cViewPr varScale="1">
        <p:scale>
          <a:sx n="88" d="100"/>
          <a:sy n="88" d="100"/>
        </p:scale>
        <p:origin x="-16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31373-AA74-4249-9E9F-E32AF9617C60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19C5-0D95-4A6B-ADE6-D0A8587BC5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716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r-TR" dirty="0" smtClean="0"/>
              <a:t>Biogenesis and release of extracellular vesicles.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dirty="0" smtClean="0"/>
              <a:t>Extracellular vesicles can be broadly classified into 3 main classes: (a) </a:t>
            </a:r>
            <a:r>
              <a:rPr lang="en-US" altLang="tr-TR" dirty="0" err="1" smtClean="0"/>
              <a:t>Microvesicles</a:t>
            </a:r>
            <a:r>
              <a:rPr lang="en-US" altLang="tr-TR" dirty="0" smtClean="0"/>
              <a:t>/</a:t>
            </a:r>
            <a:r>
              <a:rPr lang="en-US" altLang="tr-TR" dirty="0" err="1" smtClean="0"/>
              <a:t>microparticles</a:t>
            </a:r>
            <a:r>
              <a:rPr lang="en-US" altLang="tr-TR" dirty="0" smtClean="0"/>
              <a:t>/</a:t>
            </a:r>
            <a:r>
              <a:rPr lang="en-US" altLang="tr-TR" dirty="0" err="1" smtClean="0"/>
              <a:t>ectosomes</a:t>
            </a:r>
            <a:r>
              <a:rPr lang="en-US" altLang="tr-TR" dirty="0" smtClean="0"/>
              <a:t> that are produced by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dirty="0" smtClean="0"/>
              <a:t>outward budding and fission of the plasma membrane; (b) Exosomes that are formed within the endosomal network and released upon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dirty="0" smtClean="0"/>
              <a:t>fusion of multi-vesicular bodies with the plasma membrane; and (c) Apoptotic bodies are released as blebs of cells undergoing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dirty="0" smtClean="0"/>
              <a:t>apoptosis. Lower organisms, such as bacteria and parasites, are also able to secrete EVs. Outer membrane vesicles (OVM) are formed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dirty="0" smtClean="0"/>
              <a:t>by outward bulging of the outer membrane of gram-negative bacteria. </a:t>
            </a:r>
            <a:r>
              <a:rPr lang="en-US" altLang="tr-TR" dirty="0" err="1" smtClean="0"/>
              <a:t>EEearly</a:t>
            </a:r>
            <a:r>
              <a:rPr lang="en-US" altLang="tr-TR" dirty="0" smtClean="0"/>
              <a:t> endosome; </a:t>
            </a:r>
            <a:r>
              <a:rPr lang="en-US" altLang="tr-TR" dirty="0" err="1" smtClean="0"/>
              <a:t>MVBmulti</a:t>
            </a:r>
            <a:r>
              <a:rPr lang="en-US" altLang="tr-TR" dirty="0" smtClean="0"/>
              <a:t>-vesicular body;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err="1" smtClean="0"/>
              <a:t>ILVintraluminal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vesicles</a:t>
            </a:r>
            <a:r>
              <a:rPr lang="tr-TR" altLang="tr-TR" dirty="0" smtClean="0"/>
              <a:t>; </a:t>
            </a:r>
            <a:r>
              <a:rPr lang="tr-TR" altLang="tr-TR" dirty="0" err="1" smtClean="0"/>
              <a:t>NNucleus</a:t>
            </a:r>
            <a:r>
              <a:rPr lang="tr-TR" altLang="tr-TR" dirty="0" smtClean="0"/>
              <a:t>; </a:t>
            </a:r>
            <a:r>
              <a:rPr lang="tr-TR" altLang="tr-TR" dirty="0" err="1" smtClean="0"/>
              <a:t>OMouter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membrane</a:t>
            </a:r>
            <a:r>
              <a:rPr lang="tr-TR" altLang="tr-TR" dirty="0" smtClean="0"/>
              <a:t>; </a:t>
            </a:r>
            <a:r>
              <a:rPr lang="tr-TR" altLang="tr-TR" dirty="0" err="1" smtClean="0"/>
              <a:t>Ppperiplasm</a:t>
            </a:r>
            <a:r>
              <a:rPr lang="tr-TR" altLang="tr-TR" dirty="0" smtClean="0"/>
              <a:t>; </a:t>
            </a:r>
            <a:r>
              <a:rPr lang="tr-TR" altLang="tr-TR" dirty="0" err="1" smtClean="0"/>
              <a:t>IMinner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membrane</a:t>
            </a:r>
            <a:r>
              <a:rPr lang="tr-TR" altLang="tr-TR" dirty="0" smtClean="0"/>
              <a:t>; </a:t>
            </a:r>
            <a:r>
              <a:rPr lang="tr-TR" altLang="tr-TR" dirty="0" err="1" smtClean="0"/>
              <a:t>nnucleoid</a:t>
            </a:r>
            <a:r>
              <a:rPr lang="tr-TR" altLang="tr-TR" dirty="0" smtClean="0"/>
              <a:t>; </a:t>
            </a:r>
            <a:r>
              <a:rPr lang="tr-TR" altLang="tr-TR" dirty="0" err="1" smtClean="0"/>
              <a:t>Fflagella</a:t>
            </a:r>
            <a:r>
              <a:rPr lang="tr-TR" altLang="tr-TR" dirty="0" smtClean="0"/>
              <a:t>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6A8DA2-1193-441E-BB4F-256A72C2C901}" type="slidenum">
              <a:rPr lang="tr-TR" altLang="tr-TR"/>
              <a:pPr eaLnBrk="1" hangingPunct="1"/>
              <a:t>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70132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789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altLang="tr-TR" sz="1300" b="1" smtClean="0">
                <a:latin typeface="Arial" panose="020B0604020202020204" pitchFamily="34" charset="0"/>
                <a:ea typeface="msgothic" charset="0"/>
                <a:cs typeface="msgothic" charset="0"/>
              </a:rPr>
              <a:t>Exocytosis of MVEs releases exosomes containing transferrin receptor.</a:t>
            </a:r>
            <a:r>
              <a:rPr lang="en-GB" altLang="tr-TR" smtClean="0">
                <a:latin typeface="Arial" panose="020B0604020202020204" pitchFamily="34" charset="0"/>
                <a:ea typeface="msgothic" charset="0"/>
                <a:cs typeface="msgothic" charset="0"/>
              </a:rPr>
              <a:t> (left) View of an MVE from a fixed reticulocyte sparsely labeled with AuTf. The apparent fusion of the MVE and the plasma membrane may represent incipient MVE exocytosis. Bar, 100 nm. (right) View of MVE exocytosis in a reticulocyte labeled with AuTf, quick frozen without prior fixation, and freeze substituted. Bar, 200 nm. Figure and legend adapted from Harding et al. (1983).</a:t>
            </a:r>
          </a:p>
        </p:txBody>
      </p:sp>
    </p:spTree>
    <p:extLst>
      <p:ext uri="{BB962C8B-B14F-4D97-AF65-F5344CB8AC3E}">
        <p14:creationId xmlns:p14="http://schemas.microsoft.com/office/powerpoint/2010/main" xmlns="" val="294815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096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altLang="tr-TR" sz="1300" b="1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Schematic of protein and RNA transfer by EVs.</a:t>
            </a:r>
            <a:r>
              <a:rPr lang="en-GB" altLang="tr-T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Membrane-associated (triangles) and </a:t>
            </a:r>
            <a:r>
              <a:rPr lang="en-GB" altLang="tr-T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transmembrane</a:t>
            </a:r>
            <a:r>
              <a:rPr lang="en-GB" altLang="tr-T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proteins (rectangles) and RNAs (curved symbols) are selectively incorporated into the ILV of MVEs or into MVs budding from the plasma membrane. MVEs fuse with the plasma membrane to release </a:t>
            </a:r>
            <a:r>
              <a:rPr lang="en-GB" altLang="tr-T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exosomes</a:t>
            </a:r>
            <a:r>
              <a:rPr lang="en-GB" altLang="tr-T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into the extracellular milieu. MVs and </a:t>
            </a:r>
            <a:r>
              <a:rPr lang="en-GB" altLang="tr-T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exosomes</a:t>
            </a:r>
            <a:r>
              <a:rPr lang="en-GB" altLang="tr-T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may dock at the plasma membrane of a target cell (1). Bound vesicles may either fuse directly with the plasma membrane (2) or be </a:t>
            </a:r>
            <a:r>
              <a:rPr lang="en-GB" altLang="tr-T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endocytosed</a:t>
            </a:r>
            <a:r>
              <a:rPr lang="en-GB" altLang="tr-T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(3). </a:t>
            </a:r>
            <a:r>
              <a:rPr lang="en-GB" altLang="tr-T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Endocytosed</a:t>
            </a:r>
            <a:r>
              <a:rPr lang="en-GB" altLang="tr-T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vesicles may then fuse with the delimiting membrane of an </a:t>
            </a:r>
            <a:r>
              <a:rPr lang="en-GB" altLang="tr-T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endocytic</a:t>
            </a:r>
            <a:r>
              <a:rPr lang="en-GB" altLang="tr-T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compartment (4). Both pathways result in the delivery of proteins and RNA into the membrane or </a:t>
            </a:r>
            <a:r>
              <a:rPr lang="en-GB" altLang="tr-T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cytosol</a:t>
            </a:r>
            <a:r>
              <a:rPr lang="en-GB" altLang="tr-T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of the target cell. Fusion and </a:t>
            </a:r>
            <a:r>
              <a:rPr lang="en-GB" altLang="tr-T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endocytosis</a:t>
            </a:r>
            <a:r>
              <a:rPr lang="en-GB" altLang="tr-T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are only represented for </a:t>
            </a:r>
            <a:r>
              <a:rPr lang="en-GB" altLang="tr-T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exosomal</a:t>
            </a:r>
            <a:r>
              <a:rPr lang="en-GB" altLang="tr-T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vesicles, but plasma membrane–derived MVs may have similar fates.</a:t>
            </a:r>
          </a:p>
        </p:txBody>
      </p:sp>
    </p:spTree>
    <p:extLst>
      <p:ext uri="{BB962C8B-B14F-4D97-AF65-F5344CB8AC3E}">
        <p14:creationId xmlns:p14="http://schemas.microsoft.com/office/powerpoint/2010/main" xmlns="" val="127322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r-TR" dirty="0" smtClean="0"/>
              <a:t>Physiological role of EVs related to cells of the innate immune system.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dirty="0" smtClean="0"/>
              <a:t>Activated macrophages release EVs that contain cytokines, miR-223 and carry out lateral transfer of receptors influencing myeloid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dirty="0" smtClean="0"/>
              <a:t>cell proliferation and differentiation. Neutrophilic granulocytes (PMN) produce different types of EVs, depending on the type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dirty="0" smtClean="0"/>
              <a:t>stimulus. Neutrophil-derived EVs counteract the activation of immune cells or inhibit bacterial growth directly. EVs containing HSP-70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dirty="0" err="1" smtClean="0"/>
              <a:t>activate</a:t>
            </a:r>
            <a:r>
              <a:rPr lang="tr-TR" altLang="tr-TR" dirty="0" smtClean="0"/>
              <a:t> NK </a:t>
            </a:r>
            <a:r>
              <a:rPr lang="tr-TR" altLang="tr-TR" dirty="0" err="1" smtClean="0"/>
              <a:t>cells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to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combat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tumour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cells</a:t>
            </a:r>
            <a:r>
              <a:rPr lang="tr-TR" altLang="tr-TR" dirty="0" smtClean="0"/>
              <a:t>. </a:t>
            </a:r>
            <a:r>
              <a:rPr lang="tr-TR" altLang="tr-TR" dirty="0" err="1" smtClean="0"/>
              <a:t>DCdendritic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cell</a:t>
            </a:r>
            <a:r>
              <a:rPr lang="tr-TR" altLang="tr-TR" dirty="0" smtClean="0"/>
              <a:t>; </a:t>
            </a:r>
            <a:r>
              <a:rPr lang="tr-TR" altLang="tr-TR" dirty="0" err="1" smtClean="0"/>
              <a:t>NKnatural</a:t>
            </a:r>
            <a:r>
              <a:rPr lang="tr-TR" altLang="tr-TR" dirty="0" smtClean="0"/>
              <a:t> killer; NKG2Dnatural killer </a:t>
            </a:r>
            <a:r>
              <a:rPr lang="tr-TR" altLang="tr-TR" dirty="0" err="1" smtClean="0"/>
              <a:t>group</a:t>
            </a:r>
            <a:r>
              <a:rPr lang="tr-TR" altLang="tr-TR" dirty="0" smtClean="0"/>
              <a:t> 2D; </a:t>
            </a:r>
            <a:r>
              <a:rPr lang="tr-TR" altLang="tr-TR" dirty="0" err="1" smtClean="0"/>
              <a:t>HSPheat</a:t>
            </a:r>
            <a:endParaRPr lang="tr-TR" altLang="tr-TR" dirty="0" smtClean="0"/>
          </a:p>
          <a:p>
            <a:pPr eaLnBrk="1" hangingPunct="1">
              <a:spcBef>
                <a:spcPct val="0"/>
              </a:spcBef>
            </a:pPr>
            <a:r>
              <a:rPr lang="tr-TR" altLang="tr-TR" dirty="0" err="1" smtClean="0"/>
              <a:t>shock</a:t>
            </a:r>
            <a:r>
              <a:rPr lang="tr-TR" altLang="tr-TR" dirty="0" smtClean="0"/>
              <a:t> protein.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3DBB61-1CA2-4414-9324-F11125DB4851}" type="slidenum">
              <a:rPr lang="tr-TR" altLang="tr-TR"/>
              <a:pPr eaLnBrk="1" hangingPunct="1"/>
              <a:t>17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16765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r-TR" smtClean="0"/>
              <a:t>EVs from mesenchymal stem cells (MSC).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smtClean="0"/>
              <a:t>EVs derived from MSCs can induce different effects depending on the target cell, as summarized here. DCdendritic cell; NK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mtClean="0"/>
              <a:t>natural killer.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631A0F-EB3C-4FEB-88DB-DB979C36B48F}" type="slidenum">
              <a:rPr lang="tr-TR" altLang="tr-TR"/>
              <a:pPr eaLnBrk="1" hangingPunct="1"/>
              <a:t>26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58542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924A-0637-4150-8E32-033045F3D3FB}" type="datetimeFigureOut">
              <a:rPr lang="tr-TR" smtClean="0"/>
              <a:pPr/>
              <a:t>23.11.2016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37E1-AE6E-42B5-9AE1-C3BEEBD9E42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Mikrovezikül</a:t>
            </a:r>
            <a:r>
              <a:rPr lang="tr-TR" dirty="0" smtClean="0"/>
              <a:t> ve hücre fonksiyonundaki önemi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D1M2S1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25438" y="44450"/>
            <a:ext cx="8493125" cy="10080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rgbClr val="000000"/>
                </a:solidFill>
                <a:ea typeface="msgothic" charset="0"/>
                <a:cs typeface="msgothic" charset="0"/>
              </a:rPr>
              <a:t>Eksozom ve nanokeseciklerin hedef hücreye girişi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17588"/>
            <a:ext cx="7934325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8227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tr-TR" b="1" dirty="0"/>
              <a:t>V’nin hücre ile etkileşimi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Adhezyon</a:t>
            </a:r>
            <a:r>
              <a:rPr lang="tr-TR" dirty="0" smtClean="0"/>
              <a:t> molekülleri – </a:t>
            </a:r>
            <a:r>
              <a:rPr lang="tr-TR" dirty="0" err="1" smtClean="0"/>
              <a:t>Integrin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Bağlandıktan sonra EV plazma </a:t>
            </a:r>
            <a:r>
              <a:rPr lang="tr-TR" dirty="0" err="1" smtClean="0"/>
              <a:t>membranında</a:t>
            </a:r>
            <a:r>
              <a:rPr lang="tr-TR" dirty="0" smtClean="0"/>
              <a:t> sabit kalabilir veya buradan ayrılabilir. </a:t>
            </a:r>
          </a:p>
          <a:p>
            <a:pPr lvl="1"/>
            <a:r>
              <a:rPr lang="tr-TR" dirty="0" smtClean="0"/>
              <a:t>Plazma </a:t>
            </a:r>
            <a:r>
              <a:rPr lang="tr-TR" dirty="0" err="1" smtClean="0"/>
              <a:t>membranına</a:t>
            </a:r>
            <a:r>
              <a:rPr lang="tr-TR" dirty="0" smtClean="0"/>
              <a:t> füzyon ile veya </a:t>
            </a:r>
          </a:p>
          <a:p>
            <a:pPr lvl="1"/>
            <a:r>
              <a:rPr lang="tr-TR" dirty="0" err="1" smtClean="0"/>
              <a:t>Endositik</a:t>
            </a:r>
            <a:r>
              <a:rPr lang="tr-TR" dirty="0" smtClean="0"/>
              <a:t> yolak</a:t>
            </a:r>
          </a:p>
          <a:p>
            <a:r>
              <a:rPr lang="tr-TR" dirty="0" err="1" smtClean="0"/>
              <a:t>Endositoz</a:t>
            </a:r>
            <a:r>
              <a:rPr lang="tr-TR" dirty="0" smtClean="0"/>
              <a:t> </a:t>
            </a:r>
            <a:r>
              <a:rPr lang="tr-TR" dirty="0" smtClean="0"/>
              <a:t>olduktan </a:t>
            </a:r>
          </a:p>
          <a:p>
            <a:pPr lvl="1"/>
            <a:r>
              <a:rPr lang="tr-TR" dirty="0" smtClean="0"/>
              <a:t>sonra </a:t>
            </a:r>
            <a:r>
              <a:rPr lang="tr-TR" dirty="0" err="1" smtClean="0"/>
              <a:t>membranından</a:t>
            </a:r>
            <a:r>
              <a:rPr lang="tr-TR" dirty="0" smtClean="0"/>
              <a:t> sıyrılır veya</a:t>
            </a:r>
          </a:p>
          <a:p>
            <a:pPr lvl="1"/>
            <a:r>
              <a:rPr lang="tr-TR" dirty="0" smtClean="0"/>
              <a:t>Parçalanmak </a:t>
            </a:r>
            <a:r>
              <a:rPr lang="tr-TR" dirty="0" smtClean="0"/>
              <a:t>için </a:t>
            </a:r>
            <a:r>
              <a:rPr lang="tr-TR" dirty="0" err="1" smtClean="0"/>
              <a:t>lizozoma</a:t>
            </a:r>
            <a:r>
              <a:rPr lang="tr-TR" dirty="0" smtClean="0"/>
              <a:t> yönelir</a:t>
            </a:r>
            <a:r>
              <a:rPr lang="en-US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7027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tr-TR" b="1" dirty="0"/>
              <a:t>V’nin hücre ile etkileşimi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Kesin </a:t>
            </a:r>
            <a:r>
              <a:rPr lang="tr-TR" dirty="0" smtClean="0"/>
              <a:t>olarak anlaşılmamakla birlikte bu işlem sırasında </a:t>
            </a:r>
          </a:p>
          <a:p>
            <a:pPr lvl="1"/>
            <a:r>
              <a:rPr lang="tr-TR" dirty="0" smtClean="0"/>
              <a:t>Aktin ve </a:t>
            </a:r>
            <a:r>
              <a:rPr lang="tr-TR" dirty="0" err="1" smtClean="0"/>
              <a:t>mikrotübül</a:t>
            </a:r>
            <a:endParaRPr lang="tr-TR" dirty="0" smtClean="0"/>
          </a:p>
          <a:p>
            <a:pPr lvl="1"/>
            <a:r>
              <a:rPr lang="tr-TR" dirty="0" smtClean="0"/>
              <a:t>Kinesin ve </a:t>
            </a:r>
            <a:r>
              <a:rPr lang="tr-TR" dirty="0" err="1" smtClean="0"/>
              <a:t>miyosin</a:t>
            </a:r>
            <a:r>
              <a:rPr lang="tr-TR" dirty="0" smtClean="0"/>
              <a:t> gibi </a:t>
            </a:r>
            <a:r>
              <a:rPr lang="tr-TR" dirty="0" err="1" smtClean="0"/>
              <a:t>assosiye</a:t>
            </a:r>
            <a:r>
              <a:rPr lang="tr-TR" dirty="0" smtClean="0"/>
              <a:t> proteinler</a:t>
            </a:r>
          </a:p>
          <a:p>
            <a:pPr lvl="1"/>
            <a:r>
              <a:rPr lang="tr-TR" dirty="0" smtClean="0"/>
              <a:t>Küçük </a:t>
            </a:r>
            <a:r>
              <a:rPr lang="tr-TR" dirty="0" err="1" smtClean="0"/>
              <a:t>GTPaz</a:t>
            </a:r>
            <a:r>
              <a:rPr lang="tr-TR" dirty="0" smtClean="0"/>
              <a:t> proteinleri</a:t>
            </a:r>
          </a:p>
          <a:p>
            <a:pPr lvl="1"/>
            <a:r>
              <a:rPr lang="tr-TR" dirty="0" smtClean="0"/>
              <a:t>SNARE proteinlerine ihtiyaç duymaktadır.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2284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Ekstraselluler</a:t>
            </a:r>
            <a:r>
              <a:rPr lang="tr-TR" dirty="0" smtClean="0"/>
              <a:t> veziküller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80’li yıllarda </a:t>
            </a:r>
            <a:r>
              <a:rPr lang="tr-TR" dirty="0" err="1" smtClean="0"/>
              <a:t>retikülositlerde</a:t>
            </a:r>
            <a:r>
              <a:rPr lang="tr-TR" dirty="0" smtClean="0"/>
              <a:t> eski moleküllerin </a:t>
            </a:r>
            <a:r>
              <a:rPr lang="tr-TR" dirty="0" err="1" smtClean="0"/>
              <a:t>temizlenmesnde</a:t>
            </a:r>
            <a:r>
              <a:rPr lang="tr-TR" dirty="0" smtClean="0"/>
              <a:t> bir mekanizma olarak gösterilmiş.</a:t>
            </a:r>
          </a:p>
          <a:p>
            <a:r>
              <a:rPr lang="tr-TR" dirty="0" smtClean="0"/>
              <a:t>Daha sonra </a:t>
            </a:r>
            <a:r>
              <a:rPr lang="tr-TR" dirty="0" err="1" smtClean="0"/>
              <a:t>antitümoral</a:t>
            </a:r>
            <a:r>
              <a:rPr lang="tr-TR" dirty="0" smtClean="0"/>
              <a:t> </a:t>
            </a:r>
            <a:r>
              <a:rPr lang="tr-TR" dirty="0" err="1" smtClean="0"/>
              <a:t>immuniteyi</a:t>
            </a:r>
            <a:r>
              <a:rPr lang="tr-TR" dirty="0" smtClean="0"/>
              <a:t> aktive etmek veya baskılamakta rolü olduğu gösterilmiş.</a:t>
            </a:r>
          </a:p>
          <a:p>
            <a:r>
              <a:rPr lang="tr-TR" dirty="0" smtClean="0"/>
              <a:t>Klinik için önemli bir mekanizma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7929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 fonksiyonu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Intestinal</a:t>
            </a:r>
            <a:r>
              <a:rPr lang="tr-TR" dirty="0" smtClean="0"/>
              <a:t> hücrelerde </a:t>
            </a:r>
            <a:r>
              <a:rPr lang="tr-TR" dirty="0" err="1" smtClean="0"/>
              <a:t>apikal</a:t>
            </a:r>
            <a:r>
              <a:rPr lang="tr-TR" dirty="0" smtClean="0"/>
              <a:t> veya </a:t>
            </a:r>
            <a:r>
              <a:rPr lang="tr-TR" dirty="0" err="1" smtClean="0"/>
              <a:t>bazolateral</a:t>
            </a:r>
            <a:r>
              <a:rPr lang="tr-TR" dirty="0" smtClean="0"/>
              <a:t> kısımdan EV salınımı gösterilmiştir. </a:t>
            </a:r>
          </a:p>
          <a:p>
            <a:r>
              <a:rPr lang="tr-TR" dirty="0" smtClean="0"/>
              <a:t>Bu yolla </a:t>
            </a:r>
            <a:r>
              <a:rPr lang="tr-TR" dirty="0" err="1" smtClean="0"/>
              <a:t>inflamasyon</a:t>
            </a:r>
            <a:r>
              <a:rPr lang="tr-TR" dirty="0" smtClean="0"/>
              <a:t> durumlarda antijen sunumunda rolü vardır.</a:t>
            </a:r>
          </a:p>
          <a:p>
            <a:r>
              <a:rPr lang="tr-TR" dirty="0" smtClean="0"/>
              <a:t>Solunum yolunda EV </a:t>
            </a:r>
            <a:r>
              <a:rPr lang="tr-TR" dirty="0" err="1" smtClean="0"/>
              <a:t>bronko</a:t>
            </a:r>
            <a:r>
              <a:rPr lang="tr-TR" dirty="0" smtClean="0"/>
              <a:t> </a:t>
            </a:r>
            <a:r>
              <a:rPr lang="tr-TR" dirty="0" err="1" smtClean="0"/>
              <a:t>alveolar</a:t>
            </a:r>
            <a:r>
              <a:rPr lang="tr-TR" dirty="0" smtClean="0"/>
              <a:t> sıvıda bulunur. </a:t>
            </a:r>
          </a:p>
          <a:p>
            <a:r>
              <a:rPr lang="tr-TR" dirty="0" smtClean="0"/>
              <a:t>Astım hastalarında </a:t>
            </a:r>
            <a:r>
              <a:rPr lang="tr-TR" dirty="0" err="1" smtClean="0"/>
              <a:t>sitokin</a:t>
            </a:r>
            <a:r>
              <a:rPr lang="tr-TR" dirty="0" smtClean="0"/>
              <a:t> salınımını artırmaktadır.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2050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Sinir sisteminde nöronlar</a:t>
            </a:r>
            <a:r>
              <a:rPr lang="en-US" dirty="0" smtClean="0"/>
              <a:t>, </a:t>
            </a:r>
            <a:r>
              <a:rPr lang="en-US" dirty="0" err="1" smtClean="0"/>
              <a:t>oligodendroglial</a:t>
            </a:r>
            <a:r>
              <a:rPr lang="tr-TR" dirty="0" smtClean="0"/>
              <a:t> hücreler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en-US" dirty="0" smtClean="0"/>
              <a:t> </a:t>
            </a:r>
            <a:r>
              <a:rPr lang="en-US" dirty="0"/>
              <a:t>microglia </a:t>
            </a:r>
            <a:r>
              <a:rPr lang="en-US" dirty="0" smtClean="0"/>
              <a:t>EV</a:t>
            </a:r>
            <a:r>
              <a:rPr lang="tr-TR" dirty="0" smtClean="0"/>
              <a:t> salgılamaktadır. </a:t>
            </a:r>
          </a:p>
          <a:p>
            <a:r>
              <a:rPr lang="en-US" dirty="0" smtClean="0"/>
              <a:t>EV</a:t>
            </a:r>
            <a:r>
              <a:rPr lang="tr-TR" dirty="0" smtClean="0"/>
              <a:t>’</a:t>
            </a:r>
            <a:r>
              <a:rPr lang="tr-TR" dirty="0" err="1" smtClean="0"/>
              <a:t>lerin</a:t>
            </a:r>
            <a:r>
              <a:rPr lang="tr-TR" dirty="0" smtClean="0"/>
              <a:t> nöronların uzamasında ve hayatlarını devam ettirmesinde rolü olduğu gösterilmiştir.</a:t>
            </a:r>
          </a:p>
          <a:p>
            <a:r>
              <a:rPr lang="tr-TR" dirty="0" err="1" smtClean="0"/>
              <a:t>Myelin</a:t>
            </a:r>
            <a:r>
              <a:rPr lang="tr-TR" dirty="0" smtClean="0"/>
              <a:t> oluşumuna katkıda bulunmaktadır.</a:t>
            </a:r>
            <a:r>
              <a:rPr lang="en-US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9138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Sanral</a:t>
            </a:r>
            <a:r>
              <a:rPr lang="tr-TR" dirty="0" smtClean="0"/>
              <a:t> sinir sisteminde hastalıklara yol açan birçok </a:t>
            </a:r>
            <a:r>
              <a:rPr lang="tr-TR" dirty="0" err="1" smtClean="0"/>
              <a:t>patojenik</a:t>
            </a:r>
            <a:r>
              <a:rPr lang="tr-TR" dirty="0" smtClean="0"/>
              <a:t> proteinin </a:t>
            </a:r>
            <a:r>
              <a:rPr lang="tr-TR" dirty="0" err="1" smtClean="0"/>
              <a:t>EV’ler</a:t>
            </a:r>
            <a:r>
              <a:rPr lang="tr-TR" dirty="0" smtClean="0"/>
              <a:t> ile diğer hücrelere yayıldığı bilinmektedir.</a:t>
            </a:r>
          </a:p>
          <a:p>
            <a:pPr lvl="1"/>
            <a:r>
              <a:rPr lang="tr-TR" dirty="0" err="1" smtClean="0"/>
              <a:t>Pirionlar</a:t>
            </a:r>
            <a:r>
              <a:rPr lang="tr-TR" dirty="0" smtClean="0"/>
              <a:t> (</a:t>
            </a:r>
            <a:r>
              <a:rPr lang="tr-TR" dirty="0" err="1" smtClean="0"/>
              <a:t>Pirion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fare)</a:t>
            </a:r>
          </a:p>
          <a:p>
            <a:pPr lvl="1"/>
            <a:r>
              <a:rPr lang="tr-TR" dirty="0" smtClean="0"/>
              <a:t>Beta </a:t>
            </a:r>
            <a:r>
              <a:rPr lang="tr-TR" dirty="0" err="1" smtClean="0"/>
              <a:t>amiloid</a:t>
            </a:r>
            <a:r>
              <a:rPr lang="tr-TR" dirty="0" smtClean="0"/>
              <a:t> </a:t>
            </a:r>
            <a:r>
              <a:rPr lang="tr-TR" dirty="0" err="1" smtClean="0"/>
              <a:t>peptid</a:t>
            </a:r>
            <a:endParaRPr lang="tr-TR" dirty="0" smtClean="0"/>
          </a:p>
          <a:p>
            <a:pPr lvl="1"/>
            <a:r>
              <a:rPr lang="tr-TR" dirty="0" err="1"/>
              <a:t>superoxide</a:t>
            </a:r>
            <a:r>
              <a:rPr lang="tr-TR" dirty="0"/>
              <a:t> </a:t>
            </a:r>
            <a:r>
              <a:rPr lang="tr-TR" dirty="0" err="1"/>
              <a:t>dismutase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smtClean="0"/>
              <a:t>Alfa</a:t>
            </a:r>
            <a:r>
              <a:rPr lang="en-US" dirty="0"/>
              <a:t>-</a:t>
            </a:r>
            <a:r>
              <a:rPr lang="en-US" dirty="0" err="1"/>
              <a:t>synuclein</a:t>
            </a:r>
            <a:r>
              <a:rPr lang="en-US" dirty="0"/>
              <a:t> </a:t>
            </a:r>
            <a:r>
              <a:rPr lang="tr-TR" dirty="0" smtClean="0"/>
              <a:t> (kan ve </a:t>
            </a:r>
            <a:r>
              <a:rPr lang="tr-TR" dirty="0" err="1" smtClean="0"/>
              <a:t>BOS’da</a:t>
            </a:r>
            <a:r>
              <a:rPr lang="tr-TR" dirty="0" smtClean="0"/>
              <a:t> gösterilmiştir)</a:t>
            </a:r>
          </a:p>
        </p:txBody>
      </p:sp>
    </p:spTree>
    <p:extLst>
      <p:ext uri="{BB962C8B-B14F-4D97-AF65-F5344CB8AC3E}">
        <p14:creationId xmlns:p14="http://schemas.microsoft.com/office/powerpoint/2010/main" xmlns="" val="103868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77"/>
          <a:stretch>
            <a:fillRect/>
          </a:stretch>
        </p:blipFill>
        <p:spPr bwMode="auto">
          <a:xfrm>
            <a:off x="-41275" y="935038"/>
            <a:ext cx="91503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26988"/>
            <a:ext cx="9144000" cy="107632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/>
              <a:t>Doğal immün hücrelerine eksozomların fizyolojik etkileri</a:t>
            </a:r>
          </a:p>
        </p:txBody>
      </p:sp>
    </p:spTree>
    <p:extLst>
      <p:ext uri="{BB962C8B-B14F-4D97-AF65-F5344CB8AC3E}">
        <p14:creationId xmlns:p14="http://schemas.microsoft.com/office/powerpoint/2010/main" xmlns="" val="3795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Tümor</a:t>
            </a:r>
            <a:r>
              <a:rPr lang="tr-TR" dirty="0" smtClean="0"/>
              <a:t> ve EV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Tümor</a:t>
            </a:r>
            <a:r>
              <a:rPr lang="tr-TR" dirty="0" smtClean="0"/>
              <a:t> hücreleri EV salgılamakta</a:t>
            </a:r>
          </a:p>
          <a:p>
            <a:r>
              <a:rPr lang="tr-TR" dirty="0" err="1" smtClean="0"/>
              <a:t>Tumör</a:t>
            </a:r>
            <a:r>
              <a:rPr lang="tr-TR" dirty="0" smtClean="0"/>
              <a:t> gelişimi</a:t>
            </a:r>
          </a:p>
          <a:p>
            <a:pPr lvl="1"/>
            <a:r>
              <a:rPr lang="tr-TR" dirty="0" err="1" smtClean="0"/>
              <a:t>Anjiojenez</a:t>
            </a:r>
            <a:r>
              <a:rPr lang="tr-TR" dirty="0" smtClean="0"/>
              <a:t> ve metastaz</a:t>
            </a:r>
            <a:endParaRPr lang="tr-TR" dirty="0"/>
          </a:p>
          <a:p>
            <a:r>
              <a:rPr lang="tr-TR" dirty="0" err="1" smtClean="0"/>
              <a:t>Immün</a:t>
            </a:r>
            <a:r>
              <a:rPr lang="tr-TR" dirty="0" smtClean="0"/>
              <a:t> baskılayıcı moleküller</a:t>
            </a:r>
          </a:p>
          <a:p>
            <a:pPr lvl="1"/>
            <a:r>
              <a:rPr lang="tr-TR" dirty="0" smtClean="0"/>
              <a:t>T lenfosit veya NK hücre </a:t>
            </a:r>
            <a:r>
              <a:rPr lang="tr-TR" dirty="0" err="1" smtClean="0"/>
              <a:t>inaktivasyonu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Regulatory</a:t>
            </a:r>
            <a:r>
              <a:rPr lang="tr-TR" dirty="0" smtClean="0"/>
              <a:t> T hücre aktivitesini bozmak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7998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i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286125" y="3286125"/>
            <a:ext cx="6858002" cy="285750"/>
          </a:xfrm>
          <a:prstGeom prst="rect">
            <a:avLst/>
          </a:prstGeom>
        </p:spPr>
      </p:pic>
      <p:pic>
        <p:nvPicPr>
          <p:cNvPr id="4" name="Picture 3" descr="1-s2.0-S1471491414000446-g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188" y="659614"/>
            <a:ext cx="5894917" cy="3835684"/>
          </a:xfrm>
          <a:prstGeom prst="rect">
            <a:avLst/>
          </a:prstGeom>
        </p:spPr>
      </p:pic>
      <p:pic>
        <p:nvPicPr>
          <p:cNvPr id="5" name="Picture 4" descr="10.1177_1758834013517414-fig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767" y="5395014"/>
            <a:ext cx="2118360" cy="1292352"/>
          </a:xfrm>
          <a:prstGeom prst="rect">
            <a:avLst/>
          </a:prstGeom>
        </p:spPr>
      </p:pic>
      <p:pic>
        <p:nvPicPr>
          <p:cNvPr id="6" name="Picture 5" descr="tileshop.fcgi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62" t="16406" b="10156"/>
          <a:stretch/>
        </p:blipFill>
        <p:spPr>
          <a:xfrm>
            <a:off x="381000" y="4725737"/>
            <a:ext cx="2132263" cy="2132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500" y="136393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en-US" sz="2800" dirty="0" smtClean="0"/>
              <a:t>ource of circulating tumor DNA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27158" y="5227052"/>
            <a:ext cx="4194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DNA released in </a:t>
            </a:r>
            <a:r>
              <a:rPr lang="en-US" sz="2000" b="1" dirty="0" err="1" smtClean="0"/>
              <a:t>oncoexosomes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DNA released to plasma after necrosis or from apoptotic cells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475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Ekstrasellüler</a:t>
            </a:r>
            <a:r>
              <a:rPr lang="tr-TR" dirty="0" smtClean="0"/>
              <a:t> Veziküller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Hücreler </a:t>
            </a:r>
            <a:r>
              <a:rPr lang="tr-TR" dirty="0" err="1" smtClean="0"/>
              <a:t>endozomal</a:t>
            </a:r>
            <a:r>
              <a:rPr lang="tr-TR" dirty="0" smtClean="0"/>
              <a:t> ve plazma </a:t>
            </a:r>
            <a:r>
              <a:rPr lang="tr-TR" dirty="0" err="1" smtClean="0"/>
              <a:t>membran</a:t>
            </a:r>
            <a:r>
              <a:rPr lang="tr-TR" dirty="0" smtClean="0"/>
              <a:t> kaynaklı </a:t>
            </a:r>
            <a:r>
              <a:rPr lang="tr-TR" dirty="0" err="1" smtClean="0"/>
              <a:t>veziküler</a:t>
            </a:r>
            <a:r>
              <a:rPr lang="tr-TR" dirty="0" smtClean="0"/>
              <a:t> yapılar salgılar. </a:t>
            </a:r>
          </a:p>
          <a:p>
            <a:pPr lvl="1"/>
            <a:r>
              <a:rPr lang="tr-TR" dirty="0" err="1" smtClean="0"/>
              <a:t>Endozomal</a:t>
            </a:r>
            <a:r>
              <a:rPr lang="tr-TR" dirty="0" smtClean="0"/>
              <a:t> kaynaklı: </a:t>
            </a:r>
            <a:r>
              <a:rPr lang="tr-TR" b="1" dirty="0" err="1" smtClean="0">
                <a:solidFill>
                  <a:srgbClr val="FF0000"/>
                </a:solidFill>
              </a:rPr>
              <a:t>Ekzosom</a:t>
            </a:r>
            <a:endParaRPr lang="tr-TR" b="1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/>
              <a:t>Plazma </a:t>
            </a:r>
            <a:r>
              <a:rPr lang="tr-TR" dirty="0" err="1" smtClean="0"/>
              <a:t>membran</a:t>
            </a:r>
            <a:r>
              <a:rPr lang="tr-TR" dirty="0" smtClean="0"/>
              <a:t> kaynaklı </a:t>
            </a:r>
            <a:r>
              <a:rPr lang="tr-TR" b="1" dirty="0" err="1" smtClean="0">
                <a:solidFill>
                  <a:srgbClr val="FF0000"/>
                </a:solidFill>
              </a:rPr>
              <a:t>mikrovezikül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Hücre </a:t>
            </a:r>
            <a:r>
              <a:rPr lang="tr-TR" dirty="0"/>
              <a:t>içi iletim ve haberleşmede rol oynar ve </a:t>
            </a:r>
            <a:r>
              <a:rPr lang="tr-TR" dirty="0" smtClean="0"/>
              <a:t>hücreler arasında </a:t>
            </a:r>
            <a:r>
              <a:rPr lang="tr-TR" dirty="0" err="1"/>
              <a:t>mRNA</a:t>
            </a:r>
            <a:r>
              <a:rPr lang="tr-TR" dirty="0"/>
              <a:t>, </a:t>
            </a:r>
            <a:r>
              <a:rPr lang="tr-TR" dirty="0" err="1" smtClean="0"/>
              <a:t>miRNA,proteinler</a:t>
            </a:r>
            <a:r>
              <a:rPr lang="tr-TR" dirty="0" smtClean="0"/>
              <a:t> ve </a:t>
            </a:r>
            <a:r>
              <a:rPr lang="tr-TR" dirty="0" err="1" smtClean="0"/>
              <a:t>lipidleri</a:t>
            </a:r>
            <a:r>
              <a:rPr lang="tr-TR" dirty="0" smtClean="0"/>
              <a:t> </a:t>
            </a:r>
            <a:r>
              <a:rPr lang="tr-TR" dirty="0"/>
              <a:t>taşırlar. </a:t>
            </a:r>
          </a:p>
        </p:txBody>
      </p:sp>
    </p:spTree>
    <p:extLst>
      <p:ext uri="{BB962C8B-B14F-4D97-AF65-F5344CB8AC3E}">
        <p14:creationId xmlns:p14="http://schemas.microsoft.com/office/powerpoint/2010/main" xmlns="" val="140795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9269395"/>
              </p:ext>
            </p:extLst>
          </p:nvPr>
        </p:nvGraphicFramePr>
        <p:xfrm>
          <a:off x="1" y="-13242"/>
          <a:ext cx="9252516" cy="643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172"/>
                <a:gridCol w="3084172"/>
                <a:gridCol w="3084172"/>
              </a:tblGrid>
              <a:tr h="691602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Minion W08 Bold"/>
                        </a:rPr>
                        <a:t>Table 1: </a:t>
                      </a:r>
                      <a:r>
                        <a:rPr lang="en-US" sz="1400" dirty="0">
                          <a:effectLst/>
                        </a:rPr>
                        <a:t>Summary of </a:t>
                      </a:r>
                      <a:r>
                        <a:rPr lang="en-US" sz="1400" dirty="0" err="1">
                          <a:effectLst/>
                        </a:rPr>
                        <a:t>exosomal</a:t>
                      </a:r>
                      <a:r>
                        <a:rPr lang="en-US" sz="1400" dirty="0">
                          <a:effectLst/>
                        </a:rPr>
                        <a:t> proteins for clinical diagnostic applications.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</a:tr>
              <a:tr h="273923"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>
                          <a:effectLst/>
                        </a:rPr>
                        <a:t>Biofluid</a:t>
                      </a:r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Disease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Associated proteins</a:t>
                      </a:r>
                    </a:p>
                  </a:txBody>
                  <a:tcPr marL="66675" marR="66675" anchor="ctr"/>
                </a:tc>
              </a:tr>
              <a:tr h="273923">
                <a:tc gridSpan="3">
                  <a:txBody>
                    <a:bodyPr/>
                    <a:lstStyle/>
                    <a:p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3923">
                <a:tc rowSpan="5">
                  <a:txBody>
                    <a:bodyPr/>
                    <a:lstStyle/>
                    <a:p>
                      <a:pPr algn="l"/>
                      <a:r>
                        <a:rPr lang="tr-TR" sz="1400" dirty="0" err="1">
                          <a:effectLst/>
                        </a:rPr>
                        <a:t>Plasma</a:t>
                      </a:r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>
                          <a:effectLst/>
                        </a:rPr>
                        <a:t>Chronic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hepatitis</a:t>
                      </a:r>
                      <a:r>
                        <a:rPr lang="tr-TR" sz="1400" dirty="0">
                          <a:effectLst/>
                        </a:rPr>
                        <a:t> C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CD81</a:t>
                      </a:r>
                    </a:p>
                  </a:txBody>
                  <a:tcPr marL="66675" marR="66675" anchor="ctr"/>
                </a:tc>
              </a:tr>
              <a:tr h="46566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>
                          <a:effectLst/>
                        </a:rPr>
                        <a:t>Melanoma</a:t>
                      </a:r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effectLst/>
                        </a:rPr>
                        <a:t>CD63, caveolin-1, TYRP2, VLA-4, HSP70, HSP90</a:t>
                      </a:r>
                    </a:p>
                  </a:txBody>
                  <a:tcPr marL="66675" marR="66675" anchor="ctr"/>
                </a:tc>
              </a:tr>
              <a:tr h="3640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Glioblastoma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Epidermal growth factor receptor VIII</a:t>
                      </a:r>
                    </a:p>
                  </a:txBody>
                  <a:tcPr marL="66675" marR="66675" anchor="ctr"/>
                </a:tc>
              </a:tr>
              <a:tr h="2739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Prostate cancer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Survivin</a:t>
                      </a:r>
                    </a:p>
                  </a:txBody>
                  <a:tcPr marL="66675" marR="66675" anchor="ctr"/>
                </a:tc>
              </a:tr>
              <a:tr h="2739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Plasma cell dyscrasias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c-src</a:t>
                      </a:r>
                    </a:p>
                  </a:txBody>
                  <a:tcPr marL="66675" marR="66675" anchor="ctr"/>
                </a:tc>
              </a:tr>
              <a:tr h="273923">
                <a:tc gridSpan="3">
                  <a:txBody>
                    <a:bodyPr/>
                    <a:lstStyle/>
                    <a:p>
                      <a:pPr algn="ctr"/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3923">
                <a:tc rowSpan="5">
                  <a:txBody>
                    <a:bodyPr/>
                    <a:lstStyle/>
                    <a:p>
                      <a:pPr algn="l"/>
                      <a:r>
                        <a:rPr lang="tr-TR" sz="1400">
                          <a:effectLst/>
                        </a:rPr>
                        <a:t>Urine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Acute kidney injury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>
                          <a:effectLst/>
                        </a:rPr>
                        <a:t>Fetuin</a:t>
                      </a:r>
                      <a:r>
                        <a:rPr lang="tr-TR" sz="1400" dirty="0">
                          <a:effectLst/>
                        </a:rPr>
                        <a:t>-A, ATF 3</a:t>
                      </a:r>
                    </a:p>
                  </a:txBody>
                  <a:tcPr marL="66675" marR="66675" anchor="ctr"/>
                </a:tc>
              </a:tr>
              <a:tr h="2739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Liver injury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effectLst/>
                        </a:rPr>
                        <a:t>CD26, CD81, S1c3A1, CD10</a:t>
                      </a:r>
                    </a:p>
                  </a:txBody>
                  <a:tcPr marL="66675" marR="66675" anchor="ctr"/>
                </a:tc>
              </a:tr>
              <a:tr h="2739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Bartter syndrome type 1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effectLst/>
                        </a:rPr>
                        <a:t>NKCC2</a:t>
                      </a:r>
                    </a:p>
                  </a:txBody>
                  <a:tcPr marL="66675" marR="66675" anchor="ctr"/>
                </a:tc>
              </a:tr>
              <a:tr h="5824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Bladder cancer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EGF, </a:t>
                      </a:r>
                      <a:r>
                        <a:rPr lang="en-US" sz="1400" b="0" i="0" dirty="0">
                          <a:effectLst/>
                          <a:latin typeface="Minion W08 Italic"/>
                        </a:rPr>
                        <a:t>α</a:t>
                      </a:r>
                      <a:r>
                        <a:rPr lang="en-US" sz="1400" dirty="0">
                          <a:effectLst/>
                        </a:rPr>
                        <a:t> subunit of </a:t>
                      </a:r>
                      <a:r>
                        <a:rPr lang="en-US" sz="1400" dirty="0" err="1">
                          <a:effectLst/>
                        </a:rPr>
                        <a:t>Gs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resisitin</a:t>
                      </a:r>
                      <a:r>
                        <a:rPr lang="en-US" sz="1400" dirty="0">
                          <a:effectLst/>
                        </a:rPr>
                        <a:t>, retinoic acid-induced protein 3, and so forth.</a:t>
                      </a:r>
                    </a:p>
                  </a:txBody>
                  <a:tcPr marL="66675" marR="66675" anchor="ctr"/>
                </a:tc>
              </a:tr>
              <a:tr h="2739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Prostate cancer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effectLst/>
                        </a:rPr>
                        <a:t>PSA, PCA3</a:t>
                      </a:r>
                    </a:p>
                  </a:txBody>
                  <a:tcPr marL="66675" marR="66675" anchor="ctr"/>
                </a:tc>
              </a:tr>
              <a:tr h="273923">
                <a:tc gridSpan="3">
                  <a:txBody>
                    <a:bodyPr/>
                    <a:lstStyle/>
                    <a:p>
                      <a:pPr algn="ctr"/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73202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</a:rPr>
                        <a:t>Plasma, cell culture medium, and ascites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Human ovarian cancer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L1CAM, CD24, ADAM10, EMMPRIN, claudin</a:t>
                      </a:r>
                    </a:p>
                  </a:txBody>
                  <a:tcPr marL="66675" marR="66675" anchor="ctr"/>
                </a:tc>
              </a:tr>
              <a:tr h="328707">
                <a:tc gridSpan="3">
                  <a:txBody>
                    <a:bodyPr/>
                    <a:lstStyle/>
                    <a:p>
                      <a:endParaRPr lang="tr-TR" dirty="0">
                        <a:effectLst/>
                      </a:endParaRPr>
                    </a:p>
                  </a:txBody>
                  <a:tcPr marL="66675" marR="66675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9699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5296520"/>
              </p:ext>
            </p:extLst>
          </p:nvPr>
        </p:nvGraphicFramePr>
        <p:xfrm>
          <a:off x="681" y="9081"/>
          <a:ext cx="9036495" cy="637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/>
                <a:gridCol w="3012165"/>
                <a:gridCol w="3012165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57150" marR="5715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Minion W08 Bold"/>
                        </a:rPr>
                        <a:t>Table 2: </a:t>
                      </a:r>
                      <a:r>
                        <a:rPr lang="en-US" sz="1400" dirty="0">
                          <a:effectLst/>
                        </a:rPr>
                        <a:t>Summary of </a:t>
                      </a:r>
                      <a:r>
                        <a:rPr lang="en-US" sz="1400" dirty="0" err="1">
                          <a:effectLst/>
                        </a:rPr>
                        <a:t>exosomal</a:t>
                      </a:r>
                      <a:r>
                        <a:rPr lang="en-US" sz="1400" dirty="0">
                          <a:effectLst/>
                        </a:rPr>
                        <a:t> RNAs for clinical diagnostic applications.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>
                          <a:effectLst/>
                        </a:rPr>
                        <a:t>Biofluid</a:t>
                      </a:r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>
                          <a:effectLst/>
                        </a:rPr>
                        <a:t>Disease</a:t>
                      </a:r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Associated RNAs</a:t>
                      </a:r>
                    </a:p>
                  </a:txBody>
                  <a:tcPr marL="66675" marR="66675" anchor="ctr"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l"/>
                      <a:r>
                        <a:rPr lang="tr-TR" sz="1400" dirty="0" err="1">
                          <a:effectLst/>
                        </a:rPr>
                        <a:t>Plasma</a:t>
                      </a:r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>
                          <a:effectLst/>
                        </a:rPr>
                        <a:t>Ovarian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cancer</a:t>
                      </a:r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miR-21, -141, -200a, -200b, -200c, -203, -205, -214</a:t>
                      </a:r>
                    </a:p>
                  </a:txBody>
                  <a:tcPr marL="66675" marR="66675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>
                          <a:effectLst/>
                        </a:rPr>
                        <a:t>Lung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cancer</a:t>
                      </a:r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miR-17, -3p, -21, -20b, -223, -301, let-7f</a:t>
                      </a:r>
                    </a:p>
                  </a:txBody>
                  <a:tcPr marL="66675" marR="66675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>
                          <a:effectLst/>
                        </a:rPr>
                        <a:t>Prostate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cancer</a:t>
                      </a:r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miR-141, miR-375</a:t>
                      </a:r>
                    </a:p>
                  </a:txBody>
                  <a:tcPr marL="66675" marR="66675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Esophageal squamous cell cancer (ESCC)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effectLst/>
                        </a:rPr>
                        <a:t>miR-21, miR-1246</a:t>
                      </a:r>
                    </a:p>
                  </a:txBody>
                  <a:tcPr marL="66675" marR="66675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Breast cancer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effectLst/>
                        </a:rPr>
                        <a:t>miR-21</a:t>
                      </a:r>
                    </a:p>
                  </a:txBody>
                  <a:tcPr marL="66675" marR="66675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Cardiovascular disease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effectLst/>
                        </a:rPr>
                        <a:t>miR-1, miR-133a</a:t>
                      </a:r>
                    </a:p>
                  </a:txBody>
                  <a:tcPr marL="66675" marR="66675"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tr-TR" sz="1400">
                          <a:effectLst/>
                        </a:rPr>
                        <a:t>Cell culture medium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Gastric cancer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Let-7 family miRNAs</a:t>
                      </a:r>
                    </a:p>
                  </a:txBody>
                  <a:tcPr marL="66675" marR="66675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Colorectal cancer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mRNAs</a:t>
                      </a:r>
                    </a:p>
                  </a:txBody>
                  <a:tcPr marL="66675" marR="66675"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tr-TR" sz="1400" dirty="0">
                        <a:effectLst/>
                      </a:endParaRPr>
                    </a:p>
                  </a:txBody>
                  <a:tcPr marL="66675" marR="66675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400">
                          <a:effectLst/>
                        </a:rPr>
                        <a:t>Urine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Renal fibrosis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>
                          <a:effectLst/>
                        </a:rPr>
                        <a:t>miR-29c, CD2APmRNA</a:t>
                      </a:r>
                    </a:p>
                  </a:txBody>
                  <a:tcPr marL="66675" marR="66675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039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 ve uygulamalar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6961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tr-TR" altLang="tr-TR" sz="3600" b="1" smtClean="0"/>
              <a:t>ANA HEDEF</a:t>
            </a:r>
            <a:endParaRPr lang="en-US" altLang="tr-TR" sz="3600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4294967295"/>
          </p:nvPr>
        </p:nvSpPr>
        <p:spPr>
          <a:xfrm>
            <a:off x="107950" y="1484313"/>
            <a:ext cx="4751388" cy="4968875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smtClean="0"/>
              <a:t>Eksozoları terapötik ajan olarak antijen ve adjuvantla kullanmak</a:t>
            </a:r>
            <a:r>
              <a:rPr lang="en-US" altLang="tr-TR" smtClean="0"/>
              <a:t>;</a:t>
            </a:r>
          </a:p>
          <a:p>
            <a:pPr>
              <a:buFontTx/>
              <a:buNone/>
            </a:pPr>
            <a:r>
              <a:rPr lang="tr-TR" altLang="tr-TR" b="1" smtClean="0"/>
              <a:t> </a:t>
            </a:r>
            <a:r>
              <a:rPr lang="en-US" altLang="tr-TR" b="1" smtClean="0"/>
              <a:t>i)</a:t>
            </a:r>
            <a:r>
              <a:rPr lang="en-US" altLang="tr-TR" smtClean="0"/>
              <a:t> </a:t>
            </a:r>
            <a:r>
              <a:rPr lang="tr-TR" altLang="tr-TR" smtClean="0"/>
              <a:t>yüklemek</a:t>
            </a:r>
            <a:r>
              <a:rPr lang="en-US" altLang="tr-TR" smtClean="0"/>
              <a:t>, </a:t>
            </a:r>
          </a:p>
          <a:p>
            <a:pPr>
              <a:buFontTx/>
              <a:buNone/>
            </a:pPr>
            <a:r>
              <a:rPr lang="en-US" altLang="tr-TR" b="1" smtClean="0"/>
              <a:t>ii)</a:t>
            </a:r>
            <a:r>
              <a:rPr lang="en-US" altLang="tr-TR" smtClean="0"/>
              <a:t> </a:t>
            </a:r>
            <a:r>
              <a:rPr lang="tr-TR" altLang="tr-TR" smtClean="0"/>
              <a:t>adjuvantı ve Ag korumak</a:t>
            </a:r>
            <a:endParaRPr lang="en-US" altLang="tr-TR" smtClean="0"/>
          </a:p>
          <a:p>
            <a:pPr>
              <a:buFontTx/>
              <a:buNone/>
            </a:pPr>
            <a:r>
              <a:rPr lang="tr-TR" altLang="tr-TR" b="1" smtClean="0"/>
              <a:t>i</a:t>
            </a:r>
            <a:r>
              <a:rPr lang="en-US" altLang="tr-TR" b="1" smtClean="0"/>
              <a:t>ii</a:t>
            </a:r>
            <a:r>
              <a:rPr lang="tr-TR" altLang="tr-TR" b="1" smtClean="0"/>
              <a:t>)</a:t>
            </a:r>
            <a:r>
              <a:rPr lang="tr-TR" altLang="tr-TR" smtClean="0"/>
              <a:t> hedeflemek, hücre içine  salmak,</a:t>
            </a:r>
            <a:endParaRPr lang="en-US" altLang="tr-TR" smtClean="0"/>
          </a:p>
          <a:p>
            <a:pPr>
              <a:buFontTx/>
              <a:buNone/>
            </a:pPr>
            <a:r>
              <a:rPr lang="en-US" altLang="tr-TR" b="1" smtClean="0"/>
              <a:t>iv)</a:t>
            </a:r>
            <a:r>
              <a:rPr lang="en-US" altLang="tr-TR" smtClean="0"/>
              <a:t> </a:t>
            </a:r>
            <a:r>
              <a:rPr lang="tr-TR" altLang="tr-TR" smtClean="0"/>
              <a:t>in vivo etkinliğini artırmak</a:t>
            </a:r>
            <a:r>
              <a:rPr lang="tr-TR" altLang="tr-TR" b="1" smtClean="0"/>
              <a:t>.</a:t>
            </a:r>
          </a:p>
        </p:txBody>
      </p:sp>
      <p:pic>
        <p:nvPicPr>
          <p:cNvPr id="24580" name="Picture 4" descr="nri0404-klinm-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2791"/>
          <a:stretch>
            <a:fillRect/>
          </a:stretch>
        </p:blipFill>
        <p:spPr bwMode="auto">
          <a:xfrm>
            <a:off x="4648200" y="1543050"/>
            <a:ext cx="4246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2731398">
            <a:off x="5499100" y="2132013"/>
            <a:ext cx="636588" cy="271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1573285">
            <a:off x="5895975" y="1924050"/>
            <a:ext cx="522288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19623041">
            <a:off x="5842000" y="2578100"/>
            <a:ext cx="484188" cy="3413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2264603">
            <a:off x="6996113" y="1797050"/>
            <a:ext cx="519112" cy="3698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573285">
            <a:off x="7802563" y="2068513"/>
            <a:ext cx="530225" cy="309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573285">
            <a:off x="7329488" y="2584450"/>
            <a:ext cx="614362" cy="4095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1044236">
            <a:off x="6462713" y="1873250"/>
            <a:ext cx="473075" cy="4937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531646">
            <a:off x="5648325" y="3738563"/>
            <a:ext cx="638175" cy="223837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087529">
            <a:off x="5302250" y="3867150"/>
            <a:ext cx="504825" cy="271463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9475766">
            <a:off x="5314950" y="3536950"/>
            <a:ext cx="438150" cy="271463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596188" y="5013325"/>
            <a:ext cx="0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748588" y="5013325"/>
            <a:ext cx="0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812088" y="4724400"/>
            <a:ext cx="1081087" cy="1152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9" name="Oval 18"/>
          <p:cNvSpPr/>
          <p:nvPr/>
        </p:nvSpPr>
        <p:spPr>
          <a:xfrm rot="21166545">
            <a:off x="7205663" y="2163763"/>
            <a:ext cx="530225" cy="309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7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820738"/>
            <a:ext cx="51069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0"/>
          <p:cNvSpPr txBox="1">
            <a:spLocks noChangeArrowheads="1"/>
          </p:cNvSpPr>
          <p:nvPr/>
        </p:nvSpPr>
        <p:spPr bwMode="auto">
          <a:xfrm>
            <a:off x="0" y="361473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b="1"/>
              <a:t>5B</a:t>
            </a:r>
            <a:endParaRPr lang="tr-TR" altLang="tr-TR" sz="2400" b="1"/>
          </a:p>
        </p:txBody>
      </p:sp>
      <p:sp>
        <p:nvSpPr>
          <p:cNvPr id="30724" name="TextBox 21"/>
          <p:cNvSpPr txBox="1">
            <a:spLocks noChangeArrowheads="1"/>
          </p:cNvSpPr>
          <p:nvPr/>
        </p:nvSpPr>
        <p:spPr bwMode="auto">
          <a:xfrm>
            <a:off x="5219700" y="1989138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b="1"/>
              <a:t>5C</a:t>
            </a:r>
            <a:endParaRPr lang="tr-TR" altLang="tr-TR" sz="2400" b="1"/>
          </a:p>
        </p:txBody>
      </p:sp>
      <p:pic>
        <p:nvPicPr>
          <p:cNvPr id="30725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950" y="636588"/>
            <a:ext cx="244792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23"/>
          <p:cNvSpPr txBox="1">
            <a:spLocks noChangeArrowheads="1"/>
          </p:cNvSpPr>
          <p:nvPr/>
        </p:nvSpPr>
        <p:spPr bwMode="auto">
          <a:xfrm rot="-5400000">
            <a:off x="5049838" y="1063625"/>
            <a:ext cx="1423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r-TR" sz="1200" b="1">
                <a:latin typeface="Calibri" panose="020F0502020204030204" pitchFamily="34" charset="0"/>
                <a:cs typeface="Calibri" panose="020F0502020204030204" pitchFamily="34" charset="0"/>
              </a:rPr>
              <a:t>Tumor Volume (mm</a:t>
            </a:r>
            <a:r>
              <a:rPr lang="en-US" altLang="tr-TR" sz="1200" b="1" baseline="30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tr-TR" sz="1200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altLang="tr-TR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7" name="TextBox 27"/>
          <p:cNvSpPr txBox="1">
            <a:spLocks noChangeArrowheads="1"/>
          </p:cNvSpPr>
          <p:nvPr/>
        </p:nvSpPr>
        <p:spPr bwMode="auto">
          <a:xfrm>
            <a:off x="4562475" y="40513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b="1"/>
              <a:t>5D</a:t>
            </a:r>
            <a:endParaRPr lang="tr-TR" altLang="tr-TR" sz="2400" b="1"/>
          </a:p>
        </p:txBody>
      </p:sp>
      <p:pic>
        <p:nvPicPr>
          <p:cNvPr id="3072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3851275"/>
            <a:ext cx="403066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493963"/>
            <a:ext cx="27003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 rot="16200000">
            <a:off x="-756444" y="4823619"/>
            <a:ext cx="2289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Tumor Volume (mm</a:t>
            </a:r>
            <a:r>
              <a:rPr lang="en-US" b="1" baseline="30000" dirty="0">
                <a:latin typeface="+mj-lt"/>
              </a:rPr>
              <a:t>3</a:t>
            </a:r>
            <a:r>
              <a:rPr lang="en-US" b="1" dirty="0">
                <a:latin typeface="+mj-lt"/>
              </a:rPr>
              <a:t>)</a:t>
            </a:r>
            <a:endParaRPr lang="tr-TR" b="1" dirty="0">
              <a:latin typeface="+mj-lt"/>
            </a:endParaRPr>
          </a:p>
        </p:txBody>
      </p:sp>
      <p:sp>
        <p:nvSpPr>
          <p:cNvPr id="30731" name="TextBox 32"/>
          <p:cNvSpPr txBox="1">
            <a:spLocks noChangeArrowheads="1"/>
          </p:cNvSpPr>
          <p:nvPr/>
        </p:nvSpPr>
        <p:spPr bwMode="auto">
          <a:xfrm>
            <a:off x="69850" y="98107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b="1"/>
              <a:t>5A</a:t>
            </a:r>
            <a:endParaRPr lang="tr-TR" altLang="tr-TR" sz="2400" b="1"/>
          </a:p>
        </p:txBody>
      </p:sp>
      <p:pic>
        <p:nvPicPr>
          <p:cNvPr id="30732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292600"/>
            <a:ext cx="381476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0825" y="115888"/>
            <a:ext cx="8786813" cy="5238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b="1" dirty="0"/>
              <a:t>Aşılı hayvanların Timoma kanser modeline tepkisi </a:t>
            </a:r>
          </a:p>
        </p:txBody>
      </p:sp>
    </p:spTree>
    <p:extLst>
      <p:ext uri="{BB962C8B-B14F-4D97-AF65-F5344CB8AC3E}">
        <p14:creationId xmlns:p14="http://schemas.microsoft.com/office/powerpoint/2010/main" xmlns="" val="22101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Mezenkimal Kök Hücreler</a:t>
            </a:r>
            <a:endParaRPr lang="en-US" altLang="tr-TR" dirty="0" smtClean="0"/>
          </a:p>
        </p:txBody>
      </p:sp>
      <p:pic>
        <p:nvPicPr>
          <p:cNvPr id="14339" name="Picture 10" descr="Hematopoietic and Stromal Stem Cell Differenti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8888" y="1773238"/>
            <a:ext cx="6842125" cy="4203700"/>
          </a:xfrm>
          <a:noFill/>
        </p:spPr>
      </p:pic>
    </p:spTree>
    <p:extLst>
      <p:ext uri="{BB962C8B-B14F-4D97-AF65-F5344CB8AC3E}">
        <p14:creationId xmlns:p14="http://schemas.microsoft.com/office/powerpoint/2010/main" xmlns="" val="17629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1484313"/>
            <a:ext cx="90900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8913"/>
            <a:ext cx="9144000" cy="107632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/>
              <a:t>Mezenkimal kök hücre eksozomlarının  oluşturdukları immün düzenleyici etkiler</a:t>
            </a:r>
          </a:p>
        </p:txBody>
      </p:sp>
    </p:spTree>
    <p:extLst>
      <p:ext uri="{BB962C8B-B14F-4D97-AF65-F5344CB8AC3E}">
        <p14:creationId xmlns:p14="http://schemas.microsoft.com/office/powerpoint/2010/main" xmlns="" val="42058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Kanser kök hücresi</a:t>
            </a:r>
            <a:endParaRPr lang="en-US" altLang="tr-TR" dirty="0" smtClean="0"/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24075" y="1538288"/>
            <a:ext cx="4824413" cy="4719637"/>
          </a:xfrm>
          <a:noFill/>
        </p:spPr>
      </p:pic>
    </p:spTree>
    <p:extLst>
      <p:ext uri="{BB962C8B-B14F-4D97-AF65-F5344CB8AC3E}">
        <p14:creationId xmlns:p14="http://schemas.microsoft.com/office/powerpoint/2010/main" xmlns="" val="100382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Hücreler arası iletişim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Çok hücreli organizmalar için gerekli </a:t>
            </a:r>
          </a:p>
          <a:p>
            <a:pPr lvl="1"/>
            <a:r>
              <a:rPr lang="en-US" dirty="0" smtClean="0"/>
              <a:t>Dire</a:t>
            </a:r>
            <a:r>
              <a:rPr lang="tr-TR" dirty="0" err="1" smtClean="0"/>
              <a:t>kt</a:t>
            </a:r>
            <a:r>
              <a:rPr lang="tr-TR" dirty="0" smtClean="0"/>
              <a:t> hücre-hücre arasında</a:t>
            </a:r>
          </a:p>
          <a:p>
            <a:pPr lvl="1"/>
            <a:r>
              <a:rPr lang="tr-TR" dirty="0" smtClean="0"/>
              <a:t>Veya salgılanan moleküllerle </a:t>
            </a:r>
          </a:p>
          <a:p>
            <a:r>
              <a:rPr lang="tr-TR" dirty="0" smtClean="0"/>
              <a:t>Son 20 yılda üçüncü bir mekanizma;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Ekstrasellüler</a:t>
            </a:r>
            <a:r>
              <a:rPr lang="tr-TR" dirty="0" smtClean="0"/>
              <a:t> veziküllerin </a:t>
            </a:r>
            <a:r>
              <a:rPr lang="tr-TR" dirty="0"/>
              <a:t>(</a:t>
            </a:r>
            <a:r>
              <a:rPr lang="tr-TR" dirty="0" smtClean="0"/>
              <a:t>EV) hücreler arası transferi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0655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Hücreler arası iletişim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Apoptoza</a:t>
            </a:r>
            <a:r>
              <a:rPr lang="tr-TR" dirty="0" smtClean="0"/>
              <a:t> giden hücrelerin bu tür haberleşme yaptığı bilinmekte. </a:t>
            </a:r>
          </a:p>
          <a:p>
            <a:r>
              <a:rPr lang="tr-TR" dirty="0" smtClean="0"/>
              <a:t>Ama sağlıklı hücrelerde </a:t>
            </a:r>
            <a:r>
              <a:rPr lang="tr-TR" dirty="0" err="1" smtClean="0"/>
              <a:t>mikroveziküller</a:t>
            </a:r>
            <a:r>
              <a:rPr lang="tr-TR" dirty="0" smtClean="0"/>
              <a:t> aracılığı ile haberleşmekte. </a:t>
            </a:r>
          </a:p>
          <a:p>
            <a:r>
              <a:rPr lang="tr-TR" dirty="0" smtClean="0"/>
              <a:t>Bu veziküller </a:t>
            </a:r>
            <a:endParaRPr lang="tr-TR" dirty="0"/>
          </a:p>
          <a:p>
            <a:pPr lvl="1"/>
            <a:r>
              <a:rPr lang="en-US" dirty="0" smtClean="0"/>
              <a:t> mi</a:t>
            </a:r>
            <a:r>
              <a:rPr lang="tr-TR" dirty="0" smtClean="0"/>
              <a:t>k</a:t>
            </a:r>
            <a:r>
              <a:rPr lang="en-US" dirty="0" smtClean="0"/>
              <a:t>rove</a:t>
            </a:r>
            <a:r>
              <a:rPr lang="tr-TR" dirty="0" smtClean="0"/>
              <a:t>z</a:t>
            </a:r>
            <a:r>
              <a:rPr lang="en-US" dirty="0" err="1" smtClean="0"/>
              <a:t>i</a:t>
            </a:r>
            <a:r>
              <a:rPr lang="tr-TR" dirty="0" smtClean="0"/>
              <a:t>küller</a:t>
            </a:r>
            <a:r>
              <a:rPr lang="en-US" dirty="0" smtClean="0"/>
              <a:t>, </a:t>
            </a:r>
            <a:endParaRPr lang="tr-TR" dirty="0" smtClean="0"/>
          </a:p>
          <a:p>
            <a:pPr lvl="1"/>
            <a:r>
              <a:rPr lang="en-US" dirty="0" smtClean="0"/>
              <a:t>e</a:t>
            </a:r>
            <a:r>
              <a:rPr lang="tr-TR" dirty="0" err="1" smtClean="0"/>
              <a:t>k</a:t>
            </a:r>
            <a:r>
              <a:rPr lang="tr-TR" dirty="0" err="1"/>
              <a:t>z</a:t>
            </a:r>
            <a:r>
              <a:rPr lang="en-US" dirty="0" smtClean="0"/>
              <a:t>o</a:t>
            </a:r>
            <a:r>
              <a:rPr lang="tr-TR" dirty="0" smtClean="0"/>
              <a:t>z</a:t>
            </a:r>
            <a:r>
              <a:rPr lang="en-US" dirty="0" smtClean="0"/>
              <a:t>om</a:t>
            </a:r>
            <a:r>
              <a:rPr lang="tr-TR" dirty="0" err="1" smtClean="0"/>
              <a:t>lar</a:t>
            </a:r>
            <a:r>
              <a:rPr lang="en-US" dirty="0" smtClean="0"/>
              <a:t>, </a:t>
            </a:r>
            <a:endParaRPr lang="tr-TR" dirty="0" smtClean="0"/>
          </a:p>
          <a:p>
            <a:pPr lvl="1"/>
            <a:r>
              <a:rPr lang="tr-TR" dirty="0" smtClean="0"/>
              <a:t>Dökülen veziküller veya </a:t>
            </a:r>
            <a:r>
              <a:rPr lang="tr-TR" dirty="0" err="1" smtClean="0"/>
              <a:t>mikropartiküller</a:t>
            </a:r>
            <a:r>
              <a:rPr lang="tr-TR" dirty="0" smtClean="0"/>
              <a:t> olarak adlandırılmakta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9338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sz="3600" b="1" dirty="0" err="1" smtClean="0"/>
              <a:t>Ekstrasellüler</a:t>
            </a:r>
            <a:r>
              <a:rPr lang="tr-TR" sz="3600" b="1" dirty="0" smtClean="0"/>
              <a:t> vezikül </a:t>
            </a:r>
            <a:r>
              <a:rPr lang="tr-TR" sz="3600" b="1" dirty="0" err="1" smtClean="0"/>
              <a:t>biyogenezi</a:t>
            </a:r>
            <a:endParaRPr lang="tr-TR" sz="3600" b="1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1771"/>
            <a:ext cx="6657070" cy="51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277593" y="2060848"/>
            <a:ext cx="189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Mikrovezikül</a:t>
            </a:r>
            <a:endParaRPr lang="tr-TR" dirty="0" smtClean="0"/>
          </a:p>
          <a:p>
            <a:r>
              <a:rPr lang="tr-TR" dirty="0" err="1" smtClean="0"/>
              <a:t>Ekzozom</a:t>
            </a:r>
            <a:endParaRPr lang="tr-TR" dirty="0" smtClean="0"/>
          </a:p>
          <a:p>
            <a:r>
              <a:rPr lang="tr-TR" dirty="0" err="1" smtClean="0"/>
              <a:t>Apoptotik</a:t>
            </a:r>
            <a:r>
              <a:rPr lang="tr-TR" dirty="0" smtClean="0"/>
              <a:t> cisimler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175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25438" y="115888"/>
            <a:ext cx="8493125" cy="100965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rgbClr val="000000"/>
                </a:solidFill>
                <a:ea typeface="msgothic" charset="0"/>
                <a:cs typeface="msgothic" charset="0"/>
              </a:rPr>
              <a:t>Ferritin reseptörü içeren eksozomların  hücre dışına salımının elektron mikroskopik görüntüsü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09700"/>
            <a:ext cx="8572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900113" y="5876925"/>
            <a:ext cx="474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İlk Eksozom çalışmasından Harding Lab, 1983)</a:t>
            </a:r>
          </a:p>
        </p:txBody>
      </p:sp>
    </p:spTree>
    <p:extLst>
      <p:ext uri="{BB962C8B-B14F-4D97-AF65-F5344CB8AC3E}">
        <p14:creationId xmlns:p14="http://schemas.microsoft.com/office/powerpoint/2010/main" xmlns="" val="3828055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Mikrovezikül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 Dolaşan </a:t>
            </a:r>
            <a:r>
              <a:rPr lang="tr-TR" dirty="0" err="1" smtClean="0"/>
              <a:t>mikrovezikül</a:t>
            </a:r>
            <a:r>
              <a:rPr lang="tr-TR" dirty="0" smtClean="0"/>
              <a:t>, </a:t>
            </a:r>
            <a:r>
              <a:rPr lang="tr-TR" dirty="0" err="1" smtClean="0"/>
              <a:t>mikropartikül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Hemen her hücreden dökülen </a:t>
            </a:r>
            <a:r>
              <a:rPr lang="en-US" dirty="0" smtClean="0"/>
              <a:t>100 nm </a:t>
            </a:r>
            <a:r>
              <a:rPr lang="tr-TR" dirty="0" smtClean="0"/>
              <a:t>–</a:t>
            </a:r>
            <a:r>
              <a:rPr lang="en-US" dirty="0" smtClean="0"/>
              <a:t> 1000</a:t>
            </a:r>
            <a:r>
              <a:rPr lang="tr-TR" dirty="0" smtClean="0"/>
              <a:t> </a:t>
            </a:r>
            <a:r>
              <a:rPr lang="tr-TR" dirty="0" err="1" smtClean="0"/>
              <a:t>nm</a:t>
            </a:r>
            <a:r>
              <a:rPr lang="tr-TR" dirty="0" smtClean="0"/>
              <a:t> boyunda plazma </a:t>
            </a:r>
            <a:r>
              <a:rPr lang="tr-TR" dirty="0" err="1" smtClean="0"/>
              <a:t>membran</a:t>
            </a:r>
            <a:r>
              <a:rPr lang="tr-TR" dirty="0" smtClean="0"/>
              <a:t> parçalarıdır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b="1" dirty="0" err="1" smtClean="0">
                <a:solidFill>
                  <a:srgbClr val="FF0000"/>
                </a:solidFill>
              </a:rPr>
              <a:t>Ekzozom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Daha küçük boyutta hücre içinde yapılan </a:t>
            </a:r>
            <a:r>
              <a:rPr lang="tr-TR" dirty="0" err="1" smtClean="0"/>
              <a:t>ekstrasellüler</a:t>
            </a:r>
            <a:r>
              <a:rPr lang="tr-TR" dirty="0" smtClean="0"/>
              <a:t> vezikül</a:t>
            </a:r>
          </a:p>
          <a:p>
            <a:r>
              <a:rPr lang="en-US" dirty="0" smtClean="0"/>
              <a:t>Mi</a:t>
            </a:r>
            <a:r>
              <a:rPr lang="tr-TR" dirty="0" smtClean="0"/>
              <a:t>k</a:t>
            </a:r>
            <a:r>
              <a:rPr lang="en-US" dirty="0" smtClean="0"/>
              <a:t>rove</a:t>
            </a:r>
            <a:r>
              <a:rPr lang="tr-TR" dirty="0" smtClean="0"/>
              <a:t>z</a:t>
            </a:r>
            <a:r>
              <a:rPr lang="en-US" dirty="0" err="1" smtClean="0"/>
              <a:t>i</a:t>
            </a:r>
            <a:r>
              <a:rPr lang="tr-TR" dirty="0" smtClean="0"/>
              <a:t>küller hücre içi iletim ve haberleşmede rol oynar ve hücrelerarasında </a:t>
            </a:r>
            <a:r>
              <a:rPr lang="tr-TR" dirty="0" err="1" smtClean="0"/>
              <a:t>mRNA</a:t>
            </a:r>
            <a:r>
              <a:rPr lang="tr-TR" dirty="0" smtClean="0"/>
              <a:t>, </a:t>
            </a:r>
            <a:r>
              <a:rPr lang="tr-TR" dirty="0" err="1" smtClean="0"/>
              <a:t>miRNA</a:t>
            </a:r>
            <a:r>
              <a:rPr lang="tr-TR" dirty="0" smtClean="0"/>
              <a:t> ve proteinleri taşırlar. </a:t>
            </a:r>
          </a:p>
          <a:p>
            <a:r>
              <a:rPr lang="tr-TR" dirty="0" err="1" smtClean="0"/>
              <a:t>Mikroveziküllerin</a:t>
            </a:r>
            <a:r>
              <a:rPr lang="tr-TR" dirty="0" smtClean="0"/>
              <a:t> kanserde anti </a:t>
            </a:r>
            <a:r>
              <a:rPr lang="tr-TR" dirty="0" err="1" smtClean="0"/>
              <a:t>tümoral</a:t>
            </a:r>
            <a:r>
              <a:rPr lang="tr-TR" dirty="0" smtClean="0"/>
              <a:t> etki, tümörün </a:t>
            </a:r>
            <a:r>
              <a:rPr lang="tr-TR" dirty="0" err="1" smtClean="0"/>
              <a:t>immun</a:t>
            </a:r>
            <a:r>
              <a:rPr lang="tr-TR" dirty="0" smtClean="0"/>
              <a:t> </a:t>
            </a:r>
            <a:r>
              <a:rPr lang="tr-TR" dirty="0" err="1" smtClean="0"/>
              <a:t>supresyonu</a:t>
            </a:r>
            <a:r>
              <a:rPr lang="tr-TR" dirty="0" smtClean="0"/>
              <a:t>, metastaz, tümör </a:t>
            </a:r>
            <a:r>
              <a:rPr lang="tr-TR" dirty="0" err="1" smtClean="0"/>
              <a:t>stroma</a:t>
            </a:r>
            <a:r>
              <a:rPr lang="tr-TR" dirty="0" smtClean="0"/>
              <a:t> ilişkisi ve </a:t>
            </a:r>
            <a:r>
              <a:rPr lang="tr-TR" dirty="0" err="1" smtClean="0"/>
              <a:t>anjiogenezde</a:t>
            </a:r>
            <a:r>
              <a:rPr lang="tr-TR" dirty="0" smtClean="0"/>
              <a:t> önemli bir rolü olduğu gösterilmiştir.</a:t>
            </a:r>
          </a:p>
          <a:p>
            <a:r>
              <a:rPr lang="tr-TR" dirty="0" smtClean="0"/>
              <a:t>Meydana geldiği hücrenin </a:t>
            </a:r>
            <a:r>
              <a:rPr lang="tr-TR" dirty="0" err="1" smtClean="0"/>
              <a:t>antijenik</a:t>
            </a:r>
            <a:r>
              <a:rPr lang="tr-TR" dirty="0" smtClean="0"/>
              <a:t> özelliklerini göstermektedir.</a:t>
            </a:r>
          </a:p>
          <a:p>
            <a:r>
              <a:rPr lang="tr-TR" dirty="0" smtClean="0"/>
              <a:t>Hatalı katlanan proteinlerin, </a:t>
            </a:r>
            <a:r>
              <a:rPr lang="tr-TR" dirty="0" err="1" smtClean="0"/>
              <a:t>sitotoksik</a:t>
            </a:r>
            <a:r>
              <a:rPr lang="tr-TR" dirty="0" smtClean="0"/>
              <a:t> ajanların ve </a:t>
            </a:r>
            <a:r>
              <a:rPr lang="tr-TR" dirty="0" err="1" smtClean="0"/>
              <a:t>metabolik</a:t>
            </a:r>
            <a:r>
              <a:rPr lang="tr-TR" dirty="0" smtClean="0"/>
              <a:t> artıkları hücreden kaldırılmasında rol oynar.  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Mikrovezikül</a:t>
            </a:r>
            <a:r>
              <a:rPr lang="tr-TR" dirty="0" smtClean="0"/>
              <a:t>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Megakaryositler</a:t>
            </a:r>
            <a:endParaRPr lang="tr-TR" dirty="0" smtClean="0"/>
          </a:p>
          <a:p>
            <a:r>
              <a:rPr lang="tr-TR" dirty="0" err="1" smtClean="0"/>
              <a:t>Trombositler</a:t>
            </a:r>
            <a:endParaRPr lang="tr-TR" dirty="0" smtClean="0"/>
          </a:p>
          <a:p>
            <a:r>
              <a:rPr lang="tr-TR" dirty="0" err="1" smtClean="0"/>
              <a:t>Monosit</a:t>
            </a:r>
            <a:endParaRPr lang="tr-TR" dirty="0" smtClean="0"/>
          </a:p>
          <a:p>
            <a:r>
              <a:rPr lang="tr-TR" dirty="0" err="1" smtClean="0"/>
              <a:t>Nötrofiller</a:t>
            </a:r>
            <a:endParaRPr lang="tr-TR" dirty="0" smtClean="0"/>
          </a:p>
          <a:p>
            <a:r>
              <a:rPr lang="tr-TR" dirty="0" smtClean="0"/>
              <a:t>Tümör hücreleri</a:t>
            </a:r>
          </a:p>
          <a:p>
            <a:r>
              <a:rPr lang="tr-TR" dirty="0" smtClean="0"/>
              <a:t>Plasenta</a:t>
            </a:r>
          </a:p>
          <a:p>
            <a:r>
              <a:rPr lang="tr-TR" dirty="0" smtClean="0"/>
              <a:t>????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8716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Mikrovezikül</a:t>
            </a:r>
            <a:r>
              <a:rPr lang="tr-TR" dirty="0" smtClean="0"/>
              <a:t> ve </a:t>
            </a:r>
            <a:r>
              <a:rPr lang="tr-TR" dirty="0" err="1" smtClean="0"/>
              <a:t>Ekzozom</a:t>
            </a:r>
            <a:r>
              <a:rPr lang="tr-TR" dirty="0" smtClean="0"/>
              <a:t> salınımı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262" y="1417638"/>
            <a:ext cx="7703538" cy="54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34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1164</Words>
  <Application>Microsoft Office PowerPoint</Application>
  <PresentationFormat>Ekran Gösterisi (4:3)</PresentationFormat>
  <Paragraphs>177</Paragraphs>
  <Slides>27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Mikrovezikül ve hücre fonksiyonundaki önemi</vt:lpstr>
      <vt:lpstr>Ekstrasellüler Veziküller</vt:lpstr>
      <vt:lpstr>Hücreler arası iletişim</vt:lpstr>
      <vt:lpstr>Hücreler arası iletişim</vt:lpstr>
      <vt:lpstr>Ekstrasellüler vezikül biyogenezi</vt:lpstr>
      <vt:lpstr>Slayt 6</vt:lpstr>
      <vt:lpstr>Mikrovezikül ( Dolaşan mikrovezikül, mikropartikül)</vt:lpstr>
      <vt:lpstr>Mikrovezikül kaynakları</vt:lpstr>
      <vt:lpstr>Mikrovezikül ve Ekzozom salınımı</vt:lpstr>
      <vt:lpstr>Slayt 10</vt:lpstr>
      <vt:lpstr>EV’nin hücre ile etkileşimi</vt:lpstr>
      <vt:lpstr>EV’nin hücre ile etkileşimi</vt:lpstr>
      <vt:lpstr>Ekstraselluler veziküller</vt:lpstr>
      <vt:lpstr>EV fonksiyonu</vt:lpstr>
      <vt:lpstr>Slayt 15</vt:lpstr>
      <vt:lpstr>Slayt 16</vt:lpstr>
      <vt:lpstr>Slayt 17</vt:lpstr>
      <vt:lpstr>Tümor ve EV</vt:lpstr>
      <vt:lpstr>Slayt 19</vt:lpstr>
      <vt:lpstr>Slayt 20</vt:lpstr>
      <vt:lpstr>Slayt 21</vt:lpstr>
      <vt:lpstr>EV ve uygulamalar</vt:lpstr>
      <vt:lpstr>ANA HEDEF</vt:lpstr>
      <vt:lpstr>Slayt 24</vt:lpstr>
      <vt:lpstr>Mezenkimal Kök Hücreler</vt:lpstr>
      <vt:lpstr>Slayt 26</vt:lpstr>
      <vt:lpstr>Kanser kök hücresi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Mikrovezikül ve hücre fonksiyonundaki önemi</dc:title>
  <dc:creator>can</dc:creator>
  <cp:lastModifiedBy>can</cp:lastModifiedBy>
  <cp:revision>54</cp:revision>
  <dcterms:created xsi:type="dcterms:W3CDTF">2016-11-11T08:11:38Z</dcterms:created>
  <dcterms:modified xsi:type="dcterms:W3CDTF">2016-11-23T07:28:40Z</dcterms:modified>
</cp:coreProperties>
</file>