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2" r:id="rId5"/>
    <p:sldId id="258" r:id="rId6"/>
    <p:sldId id="267" r:id="rId7"/>
    <p:sldId id="260" r:id="rId8"/>
    <p:sldId id="261" r:id="rId9"/>
    <p:sldId id="262" r:id="rId10"/>
    <p:sldId id="263" r:id="rId11"/>
    <p:sldId id="264" r:id="rId12"/>
    <p:sldId id="265" r:id="rId13"/>
    <p:sldId id="266" r:id="rId14"/>
    <p:sldId id="270" r:id="rId15"/>
    <p:sldId id="269" r:id="rId16"/>
    <p:sldId id="268"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B434F87-0AB4-4616-955A-E3A2D398DF3B}" type="datetimeFigureOut">
              <a:rPr lang="tr-TR" smtClean="0"/>
              <a:pPr/>
              <a:t>12.05.2015</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10A5FF-DA49-4C9A-9A23-F908B384730A}"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434F87-0AB4-4616-955A-E3A2D398DF3B}" type="datetimeFigureOut">
              <a:rPr lang="tr-TR" smtClean="0"/>
              <a:pPr/>
              <a:t>12.05.2015</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10A5FF-DA49-4C9A-9A23-F908B384730A}"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Metin kutusu"/>
          <p:cNvSpPr txBox="1"/>
          <p:nvPr/>
        </p:nvSpPr>
        <p:spPr>
          <a:xfrm>
            <a:off x="2714612" y="2571744"/>
            <a:ext cx="7072362" cy="738664"/>
          </a:xfrm>
          <a:prstGeom prst="rect">
            <a:avLst/>
          </a:prstGeom>
          <a:noFill/>
        </p:spPr>
        <p:txBody>
          <a:bodyPr wrap="square" rtlCol="0">
            <a:spAutoFit/>
          </a:bodyPr>
          <a:lstStyle/>
          <a:p>
            <a:r>
              <a:rPr lang="tr-TR" sz="2400" b="1" smtClean="0">
                <a:latin typeface="Times New Roman" pitchFamily="18" charset="0"/>
                <a:cs typeface="Times New Roman" pitchFamily="18" charset="0"/>
              </a:rPr>
              <a:t>Kaya </a:t>
            </a:r>
            <a:r>
              <a:rPr lang="tr-TR" sz="2400" b="1" dirty="0" smtClean="0">
                <a:latin typeface="Times New Roman" pitchFamily="18" charset="0"/>
                <a:cs typeface="Times New Roman" pitchFamily="18" charset="0"/>
              </a:rPr>
              <a:t>Gazı nedir?</a:t>
            </a:r>
          </a:p>
          <a:p>
            <a:endParaRPr lang="tr-T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214546" y="1928802"/>
            <a:ext cx="4572000" cy="2585323"/>
          </a:xfrm>
          <a:prstGeom prst="rect">
            <a:avLst/>
          </a:prstGeom>
        </p:spPr>
        <p:txBody>
          <a:bodyPr>
            <a:spAutoFit/>
          </a:bodyPr>
          <a:lstStyle/>
          <a:p>
            <a:pPr algn="just"/>
            <a:r>
              <a:rPr lang="tr-TR" b="1" dirty="0" smtClean="0">
                <a:latin typeface="Times New Roman" pitchFamily="18" charset="0"/>
                <a:cs typeface="Times New Roman" pitchFamily="18" charset="0"/>
              </a:rPr>
              <a:t>Gaz nasıl çıkarılır?</a:t>
            </a:r>
          </a:p>
          <a:p>
            <a:pPr algn="just"/>
            <a:endParaRPr lang="tr-TR" b="1" dirty="0">
              <a:latin typeface="Times New Roman" pitchFamily="18" charset="0"/>
              <a:cs typeface="Times New Roman" pitchFamily="18" charset="0"/>
            </a:endParaRPr>
          </a:p>
          <a:p>
            <a:pPr algn="just"/>
            <a:endParaRPr lang="tr-TR" b="1" dirty="0" smtClean="0">
              <a:latin typeface="Times New Roman" pitchFamily="18" charset="0"/>
              <a:cs typeface="Times New Roman" pitchFamily="18" charset="0"/>
            </a:endParaRPr>
          </a:p>
          <a:p>
            <a:pPr algn="just"/>
            <a:r>
              <a:rPr lang="tr-TR" dirty="0" smtClean="0">
                <a:latin typeface="Times New Roman" pitchFamily="18" charset="0"/>
                <a:cs typeface="Times New Roman" pitchFamily="18" charset="0"/>
              </a:rPr>
              <a:t>Hidrolik çatlatma amacıyla kullanılan çatlatma sıvısı %97,5 oranında su,% 2,5 oranında ise ince kum ve bazı kimyasallardan oluşur. Bu sıvı kuyuların içine çok büyük bir basınçla verilir. Böylece kaya gazının bulunduğu bölgede çatlaklar ve kılcal damarlar yaratılır.</a:t>
            </a:r>
            <a:endParaRPr lang="tr-TR"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00232" y="1214422"/>
            <a:ext cx="4572000" cy="3293209"/>
          </a:xfrm>
          <a:prstGeom prst="rect">
            <a:avLst/>
          </a:prstGeom>
        </p:spPr>
        <p:txBody>
          <a:bodyPr>
            <a:spAutoFit/>
          </a:bodyPr>
          <a:lstStyle/>
          <a:p>
            <a:pPr algn="just"/>
            <a:r>
              <a:rPr lang="tr-TR" sz="1600" dirty="0" smtClean="0">
                <a:latin typeface="Times New Roman" pitchFamily="18" charset="0"/>
                <a:cs typeface="Times New Roman" pitchFamily="18" charset="0"/>
              </a:rPr>
              <a:t>Çatlatma sıvısındaki ince daneli kum açılan çatlakların içine girer. Hidrolik çatlatma işleminin sonunda basınç kaldırıldığında bu madde ince çatlakları açık tutarak kaya gazının toplanmasını ve kuyuya doğru akışını sağlar. Bu sıvı içindeki bazı kimyasallar ise bu çatlatma işleminin başarılı bir şekilde gerçekleştirilmesine yardımcı olur. Çatlatma sıvısı içinde kullanılan kimyasalların cinsi ve miktarı jeolojik formasyona sondaj derinliğine ve kayaç özelliklerine bağlı olarak değişir. Çatlatma sıvısında genellikle akışkanlaştırıcı  </a:t>
            </a:r>
            <a:r>
              <a:rPr lang="tr-TR" sz="1600" dirty="0" err="1" smtClean="0">
                <a:latin typeface="Times New Roman" pitchFamily="18" charset="0"/>
                <a:cs typeface="Times New Roman" pitchFamily="18" charset="0"/>
              </a:rPr>
              <a:t>biocide</a:t>
            </a:r>
            <a:r>
              <a:rPr lang="tr-TR" sz="1600" dirty="0" smtClean="0">
                <a:latin typeface="Times New Roman" pitchFamily="18" charset="0"/>
                <a:cs typeface="Times New Roman" pitchFamily="18" charset="0"/>
              </a:rPr>
              <a:t> kullanıldığı, diğer kimyasalların ise jeolojik formasyona bağlı olarak nadiren kullanıldığı bilinmektedir (</a:t>
            </a:r>
            <a:r>
              <a:rPr lang="tr-TR" sz="1600" dirty="0" err="1" smtClean="0">
                <a:latin typeface="Times New Roman" pitchFamily="18" charset="0"/>
                <a:cs typeface="Times New Roman" pitchFamily="18" charset="0"/>
              </a:rPr>
              <a:t>King</a:t>
            </a:r>
            <a:r>
              <a:rPr lang="tr-TR" sz="1600" dirty="0" smtClean="0">
                <a:latin typeface="Times New Roman" pitchFamily="18" charset="0"/>
                <a:cs typeface="Times New Roman" pitchFamily="18" charset="0"/>
              </a:rPr>
              <a:t>, 2012).</a:t>
            </a:r>
            <a:endParaRPr lang="tr-TR" sz="1600" dirty="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143108" y="2571744"/>
            <a:ext cx="4572000" cy="1077218"/>
          </a:xfrm>
          <a:prstGeom prst="rect">
            <a:avLst/>
          </a:prstGeom>
        </p:spPr>
        <p:txBody>
          <a:bodyPr>
            <a:spAutoFit/>
          </a:bodyPr>
          <a:lstStyle/>
          <a:p>
            <a:pPr algn="just"/>
            <a:r>
              <a:rPr lang="tr-TR" sz="1600" dirty="0" smtClean="0">
                <a:latin typeface="Times New Roman" pitchFamily="18" charset="0"/>
                <a:cs typeface="Times New Roman" pitchFamily="18" charset="0"/>
              </a:rPr>
              <a:t>Çatlatma sıvısı hidrolik çatlatma sonrasında kuyu içindeki basınç düşürülerek dışarıya alınır. Böylece kuyudan gaz üretimi başlar. Geriye alınan suyun bir bölümü arıtılır ve tekrar kullanılır.</a:t>
            </a:r>
            <a:endParaRPr lang="tr-TR" sz="1600" dirty="0">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286000" y="889844"/>
            <a:ext cx="4572000" cy="4278094"/>
          </a:xfrm>
          <a:prstGeom prst="rect">
            <a:avLst/>
          </a:prstGeom>
        </p:spPr>
        <p:txBody>
          <a:bodyPr>
            <a:spAutoFit/>
          </a:bodyPr>
          <a:lstStyle/>
          <a:p>
            <a:pPr algn="just"/>
            <a:r>
              <a:rPr lang="tr-TR" sz="1600" b="1" dirty="0" smtClean="0">
                <a:latin typeface="Times New Roman" pitchFamily="18" charset="0"/>
                <a:cs typeface="Times New Roman" pitchFamily="18" charset="0"/>
              </a:rPr>
              <a:t>Ne kadar su gerekli?</a:t>
            </a:r>
          </a:p>
          <a:p>
            <a:pPr algn="just"/>
            <a:endParaRPr lang="tr-TR" sz="1600" b="1" dirty="0" smtClean="0">
              <a:latin typeface="Times New Roman" pitchFamily="18" charset="0"/>
              <a:cs typeface="Times New Roman" pitchFamily="18" charset="0"/>
            </a:endParaRPr>
          </a:p>
          <a:p>
            <a:pPr algn="just"/>
            <a:r>
              <a:rPr lang="tr-TR" sz="1600" dirty="0" smtClean="0">
                <a:latin typeface="Times New Roman" pitchFamily="18" charset="0"/>
                <a:cs typeface="Times New Roman" pitchFamily="18" charset="0"/>
              </a:rPr>
              <a:t>Kaya Gazı üretiminde su, hem düşey sondaj ile kuyunun delinmesinde, hem de hidrolik çatlatma sıvısı için kullanılır. Kuyunun delinmesi sırasında bir miktar suya ihtiyaç olsa da suyun %90’ı hidrolik çatlatma için kullanılmaktadır. Kaya Gazı çıkartma işleminde kullanılacak olan su miktarı kuyunun uzunluğuna, kayanın özelliklerine ve çatlatma işlemi sayısına bağlı olarak değişir. Kullanılan suyun miktarı yatay sondajın uzunluğu, sondaj derinliği ve kuyu sayısı arttıkça artar. Yatay sondaj uzunluğu gelişen teknoloji ile bugün 2000 metreye çıkmıştır. Kaya Gazı üretimi için bir yerleşim planı ile enjeksiyon ve üretim kuyuları açılır. Bu kuyuların üretim ömrünün formasyona göre değişerek 5- 15 sene arasında olacağı ileri sürülmektedir. </a:t>
            </a:r>
            <a:endParaRPr lang="tr-TR" sz="1600" dirty="0">
              <a:latin typeface="Times New Roman"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142844" y="1000108"/>
            <a:ext cx="8456438" cy="418576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Dünyada Kaya Gazı</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Arama ve üretim çalışmaları ilk olarak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Texas’ın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orta-kuzeyinde  (ABD) yer alan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Ft</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Worth</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havzasındaki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Barnett</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Shale</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isimli biriminde gerçekleştirilmiştir.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Havzadaki ilk kuyu 1981 yılında konvansiyonel üretime yönelik olarak açılmıştır. 1981-1990 yılları arasında da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 şekilde üretim yapmak üzere yaklaşık 100 adet kuyu daha açılmıştır. 1997’den sonra “suyla çatlatma-</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hydrofracturing</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teknolojisi kullanılmaya başlanmış ve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konvensiyonel</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olmayan üretime geçilmiştir. 2000’li yıllarda yatay sondaj teknolojisinin de kullanılması sonucunda bu havzadaki arama ve üretim faaliyetleri çok hızlı artmış ve diğer bazı havzalarda da arama çalışmalarına başlanmıştır. Günümüzde ABD’de 17 farklı havzada kaya gazı arama çalışmaları yapılmaktadır.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 havzalar şunlardır: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Appalachian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Black</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Warrior</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Michigan,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Williston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Montana</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Greater</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Green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River</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Uinta</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Piceance</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Paradox</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San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Juan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Raton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Permian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Ft</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Worth</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Palo</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Dura,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Arkoma</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East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Texas</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Forest</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City</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İllinois</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endParaRPr lang="tr-TR" sz="1400" dirty="0">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ABD kaya gazı arama ve üretiminde öncü  ülke olarak başı çekmektedir.</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ABD’nin yanı sıra kaya gazı çalışmaları yapılan diğer ülkeler ve ilgili havza veya birimler şunlardır: Kanada/</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Horn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River</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ve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Montney</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Polonya/</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Siluriyen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Şeylleri</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İsveç/</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Alum</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Şeyli, Avusturya/</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Mikulov</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Seyli</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Çin ve Hindistan’daki çok sayıda havza; Avustralya/</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Amadeus</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Cooper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and</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Georgina</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havzaları; Yeni Zelanda/East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Coast</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Basin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ve North Island Havzaları (Yalçın, 2013)</a:t>
            </a:r>
            <a:r>
              <a:rPr kumimoji="0" lang="tr-TR" sz="1400" b="0" i="0" u="none" strike="noStrike" cap="none" normalizeH="0" dirty="0" smtClean="0">
                <a:ln>
                  <a:noFill/>
                </a:ln>
                <a:solidFill>
                  <a:schemeClr val="tx1"/>
                </a:solidFill>
                <a:effectLst/>
                <a:latin typeface="Times New Roman" pitchFamily="18" charset="0"/>
                <a:ea typeface="Times New Roman" pitchFamily="18" charset="0"/>
                <a:cs typeface="Times New Roman" pitchFamily="18" charset="0"/>
              </a:rPr>
              <a:t> </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ChangeArrowheads="1"/>
          </p:cNvSpPr>
          <p:nvPr/>
        </p:nvSpPr>
        <p:spPr bwMode="auto">
          <a:xfrm>
            <a:off x="357158" y="1285860"/>
            <a:ext cx="8577733" cy="353943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Türkiye’de Kaya Gazı</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Ülkemizdeki Kaya Gazı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Shale</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Gas</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çalışmaları henüz başlangıç aşamasında olmasına karşın,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ulusal petrol şirketimiz Türkiye Petrolleri Anonim Ortaklığındaki (TPAO) petrol arama çalışmaları sonucunda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oluşturulmuş olan bilgi birikimi sayesinde, 2012’de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Shell</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şirketiyle birlikte Güneydoğu Anadolu Bölgesi’nde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sondajlı kaya gazı arama çalışmaları başlatılmıştır. Bu çalışmada hedef bölgedeki ana kayalardan biri olan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Dadaş Formasyonudur.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Siluryen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-Devoniyen yaşlı bu birim organik madde miktarı ve olgunluk açısından uygun özelliklere sahiptir.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Suyla çatlatma operasyonunun  başarısı açılmakta olan kuyuda test edildikten sonra üretim çalışmalarına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başlanabilecektir. Türkiye’de bu amaçla çalışılmakta olan bir  diğer bölge Trakya Havzası olup, bu bölgede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değerlendirilen birim Oligosen yaşlı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Mezardere</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Formasyonudur.  Bu iki bölge dışında da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Toroslar</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Tuz Gölü ve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Batı Karadeniz bölgelerindeki bazı birimler için de kaya gazı potansiyeli söz konusu olabilirse de, bu potansiyelin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kesinleştirilmesi için yeni çalışmalara gereksinim vardır. Zonguldak Havzası’nda yapılmış olan Kömür Gazı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çalışmaları bu yöredeki kaya gazı çalışmalarına da önemli katkılar sağlayabilecek bir veri ve bilgi birikimi sağlamış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durumdadır.</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ChangeArrowheads="1"/>
          </p:cNvSpPr>
          <p:nvPr/>
        </p:nvSpPr>
        <p:spPr bwMode="auto">
          <a:xfrm>
            <a:off x="571472" y="1000108"/>
            <a:ext cx="819960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Kaya gazı potansiyeli sadece belirli özelliklere sahip kayalarda bulunmaktadır. </a:t>
            </a:r>
          </a:p>
          <a:p>
            <a:pPr marL="0" marR="0" lvl="0" indent="0" algn="just" defTabSz="914400" rtl="0" eaLnBrk="1" fontAlgn="base" latinLnBrk="0" hangingPunct="1">
              <a:lnSpc>
                <a:spcPct val="100000"/>
              </a:lnSpc>
              <a:spcBef>
                <a:spcPct val="0"/>
              </a:spcBef>
              <a:spcAft>
                <a:spcPct val="0"/>
              </a:spcAft>
              <a:buClrTx/>
              <a:buSzTx/>
              <a:buFontTx/>
              <a:buNone/>
              <a:tabLst/>
            </a:pPr>
            <a:r>
              <a:rPr lang="tr-TR" sz="1400" dirty="0">
                <a:latin typeface="Calibri" pitchFamily="34" charset="0"/>
                <a:ea typeface="Times New Roman" pitchFamily="18" charset="0"/>
                <a:cs typeface="Times New Roman" pitchFamily="18" charset="0"/>
              </a:rPr>
              <a:t> </a:t>
            </a:r>
            <a:r>
              <a:rPr lang="tr-TR" sz="1400" dirty="0" smtClean="0">
                <a:latin typeface="Calibri" pitchFamily="34" charset="0"/>
                <a:ea typeface="Times New Roman" pitchFamily="18" charset="0"/>
                <a:cs typeface="Times New Roman" pitchFamily="18" charset="0"/>
              </a:rPr>
              <a:t> </a:t>
            </a: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Bu özellikler aşağıda maddeler halinde bir kez daha sıralanmıştır:</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Kayalardaki Toplam Organik Karbon (TOC) miktarı  %2’den büyük olmalıdır.</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Kayalardaki organik madde gaz oluşturacak olgunluğa erişmiş olmalıdır. </a:t>
            </a:r>
          </a:p>
          <a:p>
            <a:pPr marL="0" marR="0" lvl="0" indent="0" algn="just" defTabSz="914400" rtl="0" eaLnBrk="0" fontAlgn="base" latinLnBrk="0" hangingPunct="0">
              <a:lnSpc>
                <a:spcPct val="100000"/>
              </a:lnSpc>
              <a:spcBef>
                <a:spcPct val="0"/>
              </a:spcBef>
              <a:spcAft>
                <a:spcPct val="0"/>
              </a:spcAft>
              <a:buClrTx/>
              <a:buSzTx/>
              <a:buFontTx/>
              <a:buNone/>
              <a:tabLst/>
            </a:pPr>
            <a:r>
              <a:rPr lang="tr-TR" sz="1400" dirty="0">
                <a:latin typeface="Calibri" pitchFamily="34" charset="0"/>
                <a:ea typeface="Times New Roman" pitchFamily="18" charset="0"/>
                <a:cs typeface="Times New Roman" pitchFamily="18" charset="0"/>
              </a:rPr>
              <a:t> </a:t>
            </a:r>
            <a:r>
              <a:rPr lang="tr-TR" sz="1400" dirty="0" smtClean="0">
                <a:latin typeface="Calibri" pitchFamily="34" charset="0"/>
                <a:ea typeface="Times New Roman" pitchFamily="18" charset="0"/>
                <a:cs typeface="Times New Roman" pitchFamily="18" charset="0"/>
              </a:rPr>
              <a:t>  </a:t>
            </a: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Örneğin: </a:t>
            </a:r>
            <a:r>
              <a:rPr kumimoji="0" lang="tr-TR" sz="1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Vitrinit</a:t>
            </a: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Yansıması (</a:t>
            </a:r>
            <a:r>
              <a:rPr kumimoji="0" lang="tr-TR" sz="1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Ro</a:t>
            </a: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değeri % 1.1’in üzerinde olmalıdır.</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Kayalar, olgunlaşmayı sağlayacak kadar yaşlı olmalı veya yeterince derine gömülmüş olmalıdır.</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Kayalardaki kil oranı mümkün olduğunca düşük, kuvars ve kalsit gibi kırılganlığı arttıran minerallerin oranı </a:t>
            </a:r>
          </a:p>
          <a:p>
            <a:pPr marL="0" marR="0" lvl="0" indent="0" algn="just" defTabSz="914400" rtl="0" eaLnBrk="0" fontAlgn="base" latinLnBrk="0" hangingPunct="0">
              <a:lnSpc>
                <a:spcPct val="100000"/>
              </a:lnSpc>
              <a:spcBef>
                <a:spcPct val="0"/>
              </a:spcBef>
              <a:spcAft>
                <a:spcPct val="0"/>
              </a:spcAft>
              <a:buClrTx/>
              <a:buSzTx/>
              <a:buFontTx/>
              <a:buNone/>
              <a:tabLst/>
            </a:pPr>
            <a:r>
              <a:rPr lang="tr-TR" sz="1400" dirty="0">
                <a:latin typeface="Calibri" pitchFamily="34" charset="0"/>
                <a:ea typeface="Times New Roman" pitchFamily="18" charset="0"/>
                <a:cs typeface="Times New Roman" pitchFamily="18" charset="0"/>
              </a:rPr>
              <a:t> </a:t>
            </a:r>
            <a:r>
              <a:rPr lang="tr-TR" sz="1400" dirty="0" smtClean="0">
                <a:latin typeface="Calibri" pitchFamily="34" charset="0"/>
                <a:ea typeface="Times New Roman" pitchFamily="18" charset="0"/>
                <a:cs typeface="Times New Roman" pitchFamily="18" charset="0"/>
              </a:rPr>
              <a:t>  </a:t>
            </a: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ise olabildiğince yüksek olmalıdır.</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Kaya içerisindeki stres dağılımı mümkün olduğunca çift yönlü olmalıdır. Bu yönlere dik olarak oluşturulacak </a:t>
            </a:r>
          </a:p>
          <a:p>
            <a:pPr lvl="0" algn="just" eaLnBrk="0" fontAlgn="base" hangingPunct="0">
              <a:spcBef>
                <a:spcPct val="0"/>
              </a:spcBef>
              <a:spcAft>
                <a:spcPct val="0"/>
              </a:spcAft>
            </a:pPr>
            <a:r>
              <a:rPr lang="tr-TR" sz="1400" dirty="0">
                <a:latin typeface="Calibri" pitchFamily="34" charset="0"/>
                <a:ea typeface="Times New Roman" pitchFamily="18" charset="0"/>
                <a:cs typeface="Times New Roman" pitchFamily="18" charset="0"/>
              </a:rPr>
              <a:t> </a:t>
            </a:r>
            <a:r>
              <a:rPr lang="tr-TR" sz="1400" dirty="0" smtClean="0">
                <a:latin typeface="Calibri" pitchFamily="34" charset="0"/>
                <a:ea typeface="Times New Roman" pitchFamily="18" charset="0"/>
                <a:cs typeface="Times New Roman" pitchFamily="18" charset="0"/>
              </a:rPr>
              <a:t>  </a:t>
            </a: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yapay çatlaklar kanatlarda gelişmelidir. </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pP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Kayaç içerisinde gaz oluşumuna bağlı “normalden yüksek basınç (</a:t>
            </a:r>
            <a:r>
              <a:rPr kumimoji="0" lang="tr-TR" sz="1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overpressure</a:t>
            </a: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zonu</a:t>
            </a: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bulunmalıdır</a:t>
            </a:r>
            <a:r>
              <a:rPr kumimoji="0" lang="tr-TR" sz="1400" b="0" i="0" u="none" strike="noStrike" cap="none" normalizeH="0" dirty="0" smtClean="0">
                <a:ln>
                  <a:noFill/>
                </a:ln>
                <a:solidFill>
                  <a:schemeClr val="tx1"/>
                </a:solidFill>
                <a:effectLst/>
                <a:latin typeface="Calibri" pitchFamily="34" charset="0"/>
                <a:ea typeface="Times New Roman" pitchFamily="18" charset="0"/>
                <a:cs typeface="Times New Roman" pitchFamily="18" charset="0"/>
              </a:rPr>
              <a:t> (Yalçın, 2013)</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Kaya gazı potansiyeli yukarıdaki özellikleri taşıyan kayaların yeterli kalınlığa ve yayılıma sahip olduğu bölgelerde,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a:ln>
                  <a:noFill/>
                </a:ln>
                <a:solidFill>
                  <a:schemeClr val="tx1"/>
                </a:solidFill>
                <a:effectLst/>
                <a:latin typeface="Calibri" pitchFamily="34" charset="0"/>
                <a:ea typeface="Times New Roman" pitchFamily="18" charset="0"/>
                <a:cs typeface="Times New Roman" pitchFamily="18" charset="0"/>
              </a:rPr>
              <a:t>J</a:t>
            </a:r>
            <a:r>
              <a:rPr kumimoji="0" lang="tr-TR" sz="1400" b="0"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eolojik </a:t>
            </a: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bağlamda havzalarda, bulunabileceğinden, arama çalışmalarında öncelik havzalarda bu özellikleri taşıyan birimlerin araştırılması, özelliklerinin belirlenmesi, yayılımlarının ortaya konması ve deneme sondajları için en uygun </a:t>
            </a:r>
            <a:r>
              <a:rPr kumimoji="0" lang="tr-TR" sz="1400" b="0"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lokasyonların</a:t>
            </a:r>
            <a:r>
              <a:rPr kumimoji="0" lang="tr-TR" sz="1400" b="0"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saptanmasını içeren jeolojik ve jeofizik çalışmalara verilmelidir. Bunların olumlu sonuçlanması durumunda üretim amaçlı sondaj ve suyla çatlatma ve ardından test üretimi aşamalarına geçilmelidir</a:t>
            </a:r>
            <a:endParaRPr kumimoji="0" lang="tr-TR" sz="1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286000" y="2967335"/>
            <a:ext cx="4572000" cy="584775"/>
          </a:xfrm>
          <a:prstGeom prst="rect">
            <a:avLst/>
          </a:prstGeom>
        </p:spPr>
        <p:txBody>
          <a:bodyPr>
            <a:spAutoFit/>
          </a:bodyPr>
          <a:lstStyle/>
          <a:p>
            <a:pPr algn="just"/>
            <a:r>
              <a:rPr lang="tr-TR" sz="1600" b="1" dirty="0" smtClean="0"/>
              <a:t>Kaya gazı (</a:t>
            </a:r>
            <a:r>
              <a:rPr lang="tr-TR" sz="1600" b="1" dirty="0" err="1" smtClean="0"/>
              <a:t>Şeyl</a:t>
            </a:r>
            <a:r>
              <a:rPr lang="tr-TR" sz="1600" b="1" dirty="0" smtClean="0"/>
              <a:t> Gazı) kayaçların içinde sıkışmış olan doğal gazdır</a:t>
            </a:r>
            <a:endParaRPr lang="tr-TR" sz="1600"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071670" y="1000108"/>
            <a:ext cx="4572000" cy="2031325"/>
          </a:xfrm>
          <a:prstGeom prst="rect">
            <a:avLst/>
          </a:prstGeom>
        </p:spPr>
        <p:txBody>
          <a:bodyPr>
            <a:spAutoFit/>
          </a:bodyPr>
          <a:lstStyle/>
          <a:p>
            <a:pPr algn="just"/>
            <a:r>
              <a:rPr lang="tr-TR" sz="1400" dirty="0" smtClean="0">
                <a:latin typeface="Times New Roman" pitchFamily="18" charset="0"/>
                <a:cs typeface="Times New Roman" pitchFamily="18" charset="0"/>
              </a:rPr>
              <a:t>Geçirimsiz tabaka (</a:t>
            </a:r>
            <a:r>
              <a:rPr lang="tr-TR" sz="1400" i="1" dirty="0" err="1" smtClean="0">
                <a:latin typeface="Times New Roman" pitchFamily="18" charset="0"/>
                <a:cs typeface="Times New Roman" pitchFamily="18" charset="0"/>
              </a:rPr>
              <a:t>seal</a:t>
            </a:r>
            <a:r>
              <a:rPr lang="tr-TR" sz="1400" dirty="0" smtClean="0">
                <a:latin typeface="Times New Roman" pitchFamily="18" charset="0"/>
                <a:cs typeface="Times New Roman" pitchFamily="18" charset="0"/>
              </a:rPr>
              <a:t>) altında petrol (</a:t>
            </a:r>
            <a:r>
              <a:rPr lang="tr-TR" sz="1400" i="1" dirty="0" err="1" smtClean="0">
                <a:latin typeface="Times New Roman" pitchFamily="18" charset="0"/>
                <a:cs typeface="Times New Roman" pitchFamily="18" charset="0"/>
              </a:rPr>
              <a:t>oil</a:t>
            </a:r>
            <a:r>
              <a:rPr lang="tr-TR" sz="1400" dirty="0" smtClean="0">
                <a:latin typeface="Times New Roman" pitchFamily="18" charset="0"/>
                <a:cs typeface="Times New Roman" pitchFamily="18" charset="0"/>
              </a:rPr>
              <a:t>) ile birlikte bulunan doğal gaz (</a:t>
            </a:r>
            <a:r>
              <a:rPr lang="tr-TR" sz="1400" i="1" dirty="0" err="1" smtClean="0">
                <a:latin typeface="Times New Roman" pitchFamily="18" charset="0"/>
                <a:cs typeface="Times New Roman" pitchFamily="18" charset="0"/>
              </a:rPr>
              <a:t>conventional</a:t>
            </a:r>
            <a:r>
              <a:rPr lang="tr-TR" sz="1400" i="1" dirty="0" smtClean="0">
                <a:latin typeface="Times New Roman" pitchFamily="18" charset="0"/>
                <a:cs typeface="Times New Roman" pitchFamily="18" charset="0"/>
              </a:rPr>
              <a:t> </a:t>
            </a:r>
            <a:r>
              <a:rPr lang="tr-TR" sz="1400" i="1" dirty="0" err="1" smtClean="0">
                <a:latin typeface="Times New Roman" pitchFamily="18" charset="0"/>
                <a:cs typeface="Times New Roman" pitchFamily="18" charset="0"/>
              </a:rPr>
              <a:t>associated</a:t>
            </a:r>
            <a:r>
              <a:rPr lang="tr-TR" sz="1400" i="1" dirty="0" smtClean="0">
                <a:latin typeface="Times New Roman" pitchFamily="18" charset="0"/>
                <a:cs typeface="Times New Roman" pitchFamily="18" charset="0"/>
              </a:rPr>
              <a:t> </a:t>
            </a:r>
            <a:r>
              <a:rPr lang="tr-TR" sz="1400" i="1" dirty="0" err="1" smtClean="0">
                <a:latin typeface="Times New Roman" pitchFamily="18" charset="0"/>
                <a:cs typeface="Times New Roman" pitchFamily="18" charset="0"/>
              </a:rPr>
              <a:t>gas</a:t>
            </a:r>
            <a:r>
              <a:rPr lang="tr-TR" sz="1400" dirty="0" smtClean="0">
                <a:latin typeface="Times New Roman" pitchFamily="18" charset="0"/>
                <a:cs typeface="Times New Roman" pitchFamily="18" charset="0"/>
              </a:rPr>
              <a:t>) ile ondan ayrı tek başına bulunan doğal gaz (</a:t>
            </a:r>
            <a:r>
              <a:rPr lang="tr-TR" sz="1400" i="1" dirty="0" err="1" smtClean="0">
                <a:latin typeface="Times New Roman" pitchFamily="18" charset="0"/>
                <a:cs typeface="Times New Roman" pitchFamily="18" charset="0"/>
              </a:rPr>
              <a:t>conventional</a:t>
            </a:r>
            <a:r>
              <a:rPr lang="tr-TR" sz="1400" i="1" dirty="0" smtClean="0">
                <a:latin typeface="Times New Roman" pitchFamily="18" charset="0"/>
                <a:cs typeface="Times New Roman" pitchFamily="18" charset="0"/>
              </a:rPr>
              <a:t> </a:t>
            </a:r>
            <a:r>
              <a:rPr lang="tr-TR" sz="1400" i="1" dirty="0" err="1" smtClean="0">
                <a:latin typeface="Times New Roman" pitchFamily="18" charset="0"/>
                <a:cs typeface="Times New Roman" pitchFamily="18" charset="0"/>
              </a:rPr>
              <a:t>non</a:t>
            </a:r>
            <a:r>
              <a:rPr lang="tr-TR" sz="1400" i="1" dirty="0" smtClean="0">
                <a:latin typeface="Times New Roman" pitchFamily="18" charset="0"/>
                <a:cs typeface="Times New Roman" pitchFamily="18" charset="0"/>
              </a:rPr>
              <a:t>-</a:t>
            </a:r>
            <a:r>
              <a:rPr lang="tr-TR" sz="1400" i="1" dirty="0" err="1" smtClean="0">
                <a:latin typeface="Times New Roman" pitchFamily="18" charset="0"/>
                <a:cs typeface="Times New Roman" pitchFamily="18" charset="0"/>
              </a:rPr>
              <a:t>associated</a:t>
            </a:r>
            <a:r>
              <a:rPr lang="tr-TR" sz="1400" i="1" dirty="0" smtClean="0">
                <a:latin typeface="Times New Roman" pitchFamily="18" charset="0"/>
                <a:cs typeface="Times New Roman" pitchFamily="18" charset="0"/>
              </a:rPr>
              <a:t> </a:t>
            </a:r>
            <a:r>
              <a:rPr lang="tr-TR" sz="1400" i="1" dirty="0" err="1" smtClean="0">
                <a:latin typeface="Times New Roman" pitchFamily="18" charset="0"/>
                <a:cs typeface="Times New Roman" pitchFamily="18" charset="0"/>
              </a:rPr>
              <a:t>gas</a:t>
            </a:r>
            <a:r>
              <a:rPr lang="tr-TR" sz="1400" dirty="0" smtClean="0">
                <a:latin typeface="Times New Roman" pitchFamily="18" charset="0"/>
                <a:cs typeface="Times New Roman" pitchFamily="18" charset="0"/>
              </a:rPr>
              <a:t>), ana kayayı terk ederek farklı kayaçlar içine yerleşirken, kaya gazı (</a:t>
            </a:r>
            <a:r>
              <a:rPr lang="tr-TR" sz="1400" i="1" dirty="0" err="1" smtClean="0">
                <a:latin typeface="Times New Roman" pitchFamily="18" charset="0"/>
                <a:cs typeface="Times New Roman" pitchFamily="18" charset="0"/>
              </a:rPr>
              <a:t>gas</a:t>
            </a:r>
            <a:r>
              <a:rPr lang="tr-TR" sz="1400" i="1" dirty="0" smtClean="0">
                <a:latin typeface="Times New Roman" pitchFamily="18" charset="0"/>
                <a:cs typeface="Times New Roman" pitchFamily="18" charset="0"/>
              </a:rPr>
              <a:t>-</a:t>
            </a:r>
            <a:r>
              <a:rPr lang="tr-TR" sz="1400" i="1" dirty="0" err="1" smtClean="0">
                <a:latin typeface="Times New Roman" pitchFamily="18" charset="0"/>
                <a:cs typeface="Times New Roman" pitchFamily="18" charset="0"/>
              </a:rPr>
              <a:t>rich</a:t>
            </a:r>
            <a:r>
              <a:rPr lang="tr-TR" sz="1400" i="1" dirty="0" smtClean="0">
                <a:latin typeface="Times New Roman" pitchFamily="18" charset="0"/>
                <a:cs typeface="Times New Roman" pitchFamily="18" charset="0"/>
              </a:rPr>
              <a:t> </a:t>
            </a:r>
            <a:r>
              <a:rPr lang="tr-TR" sz="1400" i="1" dirty="0" err="1" smtClean="0">
                <a:latin typeface="Times New Roman" pitchFamily="18" charset="0"/>
                <a:cs typeface="Times New Roman" pitchFamily="18" charset="0"/>
              </a:rPr>
              <a:t>shale</a:t>
            </a:r>
            <a:r>
              <a:rPr lang="tr-TR" sz="1400" dirty="0" smtClean="0">
                <a:latin typeface="Times New Roman" pitchFamily="18" charset="0"/>
                <a:cs typeface="Times New Roman" pitchFamily="18" charset="0"/>
              </a:rPr>
              <a:t>) bu ana kayayı </a:t>
            </a:r>
            <a:r>
              <a:rPr lang="tr-TR" sz="1400" dirty="0" err="1" smtClean="0">
                <a:latin typeface="Times New Roman" pitchFamily="18" charset="0"/>
                <a:cs typeface="Times New Roman" pitchFamily="18" charset="0"/>
              </a:rPr>
              <a:t>terketmeyip</a:t>
            </a:r>
            <a:r>
              <a:rPr lang="tr-TR" sz="1400" dirty="0" smtClean="0">
                <a:latin typeface="Times New Roman" pitchFamily="18" charset="0"/>
                <a:cs typeface="Times New Roman" pitchFamily="18" charset="0"/>
              </a:rPr>
              <a:t> kalan gazdır. Kaya gazı konvansiyonel olmayan enerji kaynakları arasında yer alır.</a:t>
            </a:r>
          </a:p>
          <a:p>
            <a:pPr algn="just"/>
            <a:endParaRPr lang="tr-TR" sz="1400" dirty="0">
              <a:latin typeface="Times New Roman" pitchFamily="18" charset="0"/>
              <a:cs typeface="Times New Roman" pitchFamily="18" charset="0"/>
            </a:endParaRPr>
          </a:p>
          <a:p>
            <a:pPr algn="just"/>
            <a:endParaRPr lang="tr-TR" sz="1400" dirty="0">
              <a:latin typeface="Times New Roman" pitchFamily="18" charset="0"/>
              <a:cs typeface="Times New Roman" pitchFamily="18" charset="0"/>
            </a:endParaRPr>
          </a:p>
        </p:txBody>
      </p:sp>
      <p:sp>
        <p:nvSpPr>
          <p:cNvPr id="29697" name="Rectangle 1"/>
          <p:cNvSpPr>
            <a:spLocks noChangeArrowheads="1"/>
          </p:cNvSpPr>
          <p:nvPr/>
        </p:nvSpPr>
        <p:spPr bwMode="auto">
          <a:xfrm>
            <a:off x="2071670" y="2857496"/>
            <a:ext cx="6727867" cy="203132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Petrol ve doğalgaz yataklarının  yanı sıra yine hidrokarbon  (petrol ve doğal gaz)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kaynağı olmakla birlikte,  oluşum, bulunuş veya üretimlerindeki  farklılıklar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nedeniyle konvansiyonel  bu yataklardan ayrılan bir dizi enerji kaynağı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konvensiyonel</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olmayan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unconventional</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enerji kaynakları başlığı altında değerlendirilmektedir.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Bunlar; Bitümlü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Şeyl</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Oil</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shale</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Gaz Hidratlar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Gas</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hydrates</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Sığ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Biyojenik</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Gaz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Shallow</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biogenic</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gas</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Üretilmesi Güç Petrol ve Gaz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Tight</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oil</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and</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gas</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Kömür Gazı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Coalbed</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Methane</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ve Kaya Gazı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Shale</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gas</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olarak tanımlanmaktadırlar. Bu oluşumların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her biri oldukça farklı bir şekilde oluşmakta, bulunmakta ve işletilebilmektedir. Ortak olan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nokta her birinin alternatif bir fosil yakıt enerji kaynağı olarak kullanılabilmesidir.</a:t>
            </a:r>
            <a:endParaRPr kumimoji="0" lang="tr-TR" sz="14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357290" y="2143116"/>
            <a:ext cx="6283836" cy="95410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Kaya gazı, yeterince derine gömülerek gaz oluşturma aşamasına (olgunluğuna)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ulaşmış ana (kaynak) kayaların bünyesinde hapsolmuş gaz olarak tanımlanmaktadır.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Metan,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etan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ve </a:t>
            </a:r>
            <a:r>
              <a:rPr kumimoji="0" lang="tr-TR" sz="1400"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propan</a:t>
            </a: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gibi hidrokarbon gazlarının bir karışımı söz konusu ise de,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tr-TR" sz="1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çoğunlukla metan ağırlıklı (&gt;%90) bir gaz bileşimi söz konusudur.</a:t>
            </a:r>
            <a:r>
              <a:rPr kumimoji="0" lang="tr-TR" sz="1400" b="0" i="0" u="none" strike="noStrike" cap="none" normalizeH="0" baseline="0" dirty="0" smtClean="0">
                <a:ln>
                  <a:noFill/>
                </a:ln>
                <a:solidFill>
                  <a:schemeClr val="tx1"/>
                </a:solidFill>
                <a:effectLst/>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media-cdn.t24.com.tr/media/stories/2013/04/page_kaya-gazi-nedir_483517094.jpg"/>
          <p:cNvPicPr>
            <a:picLocks noChangeAspect="1" noChangeArrowheads="1"/>
          </p:cNvPicPr>
          <p:nvPr/>
        </p:nvPicPr>
        <p:blipFill>
          <a:blip r:embed="rId2" cstate="print"/>
          <a:srcRect/>
          <a:stretch>
            <a:fillRect/>
          </a:stretch>
        </p:blipFill>
        <p:spPr bwMode="auto">
          <a:xfrm>
            <a:off x="1500166" y="1571612"/>
            <a:ext cx="5905500" cy="2952751"/>
          </a:xfrm>
          <a:prstGeom prst="rect">
            <a:avLst/>
          </a:prstGeom>
          <a:noFill/>
        </p:spPr>
      </p:pic>
      <p:sp>
        <p:nvSpPr>
          <p:cNvPr id="3" name="2 Dikdörtgen"/>
          <p:cNvSpPr/>
          <p:nvPr/>
        </p:nvSpPr>
        <p:spPr>
          <a:xfrm>
            <a:off x="2357422" y="4929198"/>
            <a:ext cx="4572000" cy="1200329"/>
          </a:xfrm>
          <a:prstGeom prst="rect">
            <a:avLst/>
          </a:prstGeom>
        </p:spPr>
        <p:txBody>
          <a:bodyPr>
            <a:spAutoFit/>
          </a:bodyPr>
          <a:lstStyle/>
          <a:p>
            <a:pPr algn="just"/>
            <a:r>
              <a:rPr lang="tr-TR" dirty="0" smtClean="0">
                <a:latin typeface="Times New Roman" pitchFamily="18" charset="0"/>
                <a:cs typeface="Times New Roman" pitchFamily="18" charset="0"/>
              </a:rPr>
              <a:t>Kaya gazının (</a:t>
            </a:r>
            <a:r>
              <a:rPr lang="tr-TR" dirty="0" err="1" smtClean="0">
                <a:latin typeface="Times New Roman" pitchFamily="18" charset="0"/>
                <a:cs typeface="Times New Roman" pitchFamily="18" charset="0"/>
              </a:rPr>
              <a:t>Şeyl</a:t>
            </a:r>
            <a:r>
              <a:rPr lang="tr-TR" dirty="0" smtClean="0">
                <a:latin typeface="Times New Roman" pitchFamily="18" charset="0"/>
                <a:cs typeface="Times New Roman" pitchFamily="18" charset="0"/>
              </a:rPr>
              <a:t> Gazı) hidrolik çatlatma adı verilen işlemle kaya katmanlarının içinde kırılmalar üretilerek açığa çıkması sağlanır. Bu çatlatmalarda su basıncı kullanılır. </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Resim" descr="http://www.dogalgaz.com.tr/dokumanlar/tesisat/0/dg175_kayagazi36_3859667.jpg"/>
          <p:cNvPicPr/>
          <p:nvPr/>
        </p:nvPicPr>
        <p:blipFill>
          <a:blip r:embed="rId2" cstate="print"/>
          <a:srcRect/>
          <a:stretch>
            <a:fillRect/>
          </a:stretch>
        </p:blipFill>
        <p:spPr bwMode="auto">
          <a:xfrm>
            <a:off x="1715452" y="1524635"/>
            <a:ext cx="5713095" cy="3808730"/>
          </a:xfrm>
          <a:prstGeom prst="rect">
            <a:avLst/>
          </a:prstGeom>
          <a:noFill/>
          <a:ln w="9525">
            <a:noFill/>
            <a:miter lim="800000"/>
            <a:headEnd/>
            <a:tailEnd/>
          </a:ln>
        </p:spPr>
      </p:pic>
      <p:sp>
        <p:nvSpPr>
          <p:cNvPr id="16385" name="Rectangle 1"/>
          <p:cNvSpPr>
            <a:spLocks noChangeArrowheads="1"/>
          </p:cNvSpPr>
          <p:nvPr/>
        </p:nvSpPr>
        <p:spPr bwMode="auto">
          <a:xfrm>
            <a:off x="1714480" y="5500702"/>
            <a:ext cx="4717702"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Suyla çatlatma (</a:t>
            </a:r>
            <a:r>
              <a:rPr kumimoji="0" lang="tr-TR" sz="1200" b="1" i="0" u="none" strike="noStrike" cap="none" normalizeH="0" baseline="0" dirty="0" err="1" smtClean="0">
                <a:ln>
                  <a:noFill/>
                </a:ln>
                <a:solidFill>
                  <a:schemeClr val="tx1"/>
                </a:solidFill>
                <a:effectLst/>
                <a:latin typeface="Calibri" pitchFamily="34" charset="0"/>
                <a:ea typeface="Times New Roman" pitchFamily="18" charset="0"/>
                <a:cs typeface="Times New Roman" pitchFamily="18" charset="0"/>
              </a:rPr>
              <a:t>hydrofracturing</a:t>
            </a:r>
            <a:r>
              <a:rPr kumimoji="0" lang="tr-TR" sz="12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operasyonu için kullanılan donanım . </a:t>
            </a:r>
            <a:endParaRPr kumimoji="0" lang="tr-T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286000" y="2413338"/>
            <a:ext cx="4572000" cy="2031325"/>
          </a:xfrm>
          <a:prstGeom prst="rect">
            <a:avLst/>
          </a:prstGeom>
        </p:spPr>
        <p:txBody>
          <a:bodyPr>
            <a:spAutoFit/>
          </a:bodyPr>
          <a:lstStyle/>
          <a:p>
            <a:pPr algn="just"/>
            <a:r>
              <a:rPr lang="tr-TR" dirty="0" smtClean="0">
                <a:latin typeface="Times New Roman" pitchFamily="18" charset="0"/>
                <a:cs typeface="Times New Roman" pitchFamily="18" charset="0"/>
              </a:rPr>
              <a:t>Petrol ve doğal gaz, oluştuğu ana kayayı terk ederek farklı kayaçlar içerisine yerleşir. Ancak bu göç sırasında oluşan petrol veya doğal gazın bir bölümü ana kayada kalır. Sözü edilen </a:t>
            </a:r>
            <a:r>
              <a:rPr lang="tr-TR" dirty="0" err="1" smtClean="0">
                <a:latin typeface="Times New Roman" pitchFamily="18" charset="0"/>
                <a:cs typeface="Times New Roman" pitchFamily="18" charset="0"/>
              </a:rPr>
              <a:t>şeyl</a:t>
            </a:r>
            <a:r>
              <a:rPr lang="tr-TR" dirty="0" smtClean="0">
                <a:latin typeface="Times New Roman" pitchFamily="18" charset="0"/>
                <a:cs typeface="Times New Roman" pitchFamily="18" charset="0"/>
              </a:rPr>
              <a:t> gazı (kaya gazı) oluştuğu ana kayayı terk etmeyen ve oluştuğu kayacın gözeneklerinde kalan petrolden elde edilen gazdır.</a:t>
            </a:r>
            <a:endParaRPr lang="tr-TR"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286000" y="2136339"/>
            <a:ext cx="4572000" cy="2308324"/>
          </a:xfrm>
          <a:prstGeom prst="rect">
            <a:avLst/>
          </a:prstGeom>
        </p:spPr>
        <p:txBody>
          <a:bodyPr>
            <a:spAutoFit/>
          </a:bodyPr>
          <a:lstStyle/>
          <a:p>
            <a:pPr algn="just"/>
            <a:r>
              <a:rPr lang="tr-TR" sz="1600" dirty="0" smtClean="0">
                <a:latin typeface="Times New Roman" pitchFamily="18" charset="0"/>
                <a:cs typeface="Times New Roman" pitchFamily="18" charset="0"/>
              </a:rPr>
              <a:t>İlk </a:t>
            </a:r>
            <a:r>
              <a:rPr lang="tr-TR" sz="1600" dirty="0" err="1" smtClean="0">
                <a:latin typeface="Times New Roman" pitchFamily="18" charset="0"/>
                <a:cs typeface="Times New Roman" pitchFamily="18" charset="0"/>
              </a:rPr>
              <a:t>Şeyl</a:t>
            </a:r>
            <a:r>
              <a:rPr lang="tr-TR" sz="1600" dirty="0" smtClean="0">
                <a:latin typeface="Times New Roman" pitchFamily="18" charset="0"/>
                <a:cs typeface="Times New Roman" pitchFamily="18" charset="0"/>
              </a:rPr>
              <a:t> Gazı üretimi, Amerika Birleşik Devletleri, New York eyaletinde 1821 yılında gerçekleştirilmiş ve 1970 yılında endüstriyel ölçekte üretim sağlanmıştır.</a:t>
            </a:r>
          </a:p>
          <a:p>
            <a:pPr algn="just"/>
            <a:endParaRPr lang="tr-TR" sz="1600" dirty="0" smtClean="0">
              <a:latin typeface="Times New Roman" pitchFamily="18" charset="0"/>
              <a:cs typeface="Times New Roman" pitchFamily="18" charset="0"/>
            </a:endParaRPr>
          </a:p>
          <a:p>
            <a:pPr algn="just"/>
            <a:r>
              <a:rPr lang="tr-TR" sz="1600" dirty="0" smtClean="0">
                <a:latin typeface="Times New Roman" pitchFamily="18" charset="0"/>
                <a:cs typeface="Times New Roman" pitchFamily="18" charset="0"/>
              </a:rPr>
              <a:t>Ana kaya doğal haliyle geçirgen değildir. Bu nedenle öncelikle hapsettiği gazı serbest bırakacak duruma getirilmesi gerekmektedir.Bunun için yüksek basınçla hidrolik çatlatma işlemi uygulanır. </a:t>
            </a:r>
            <a:endParaRPr lang="tr-TR" sz="1600"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285984" y="1928802"/>
            <a:ext cx="4572000" cy="2031325"/>
          </a:xfrm>
          <a:prstGeom prst="rect">
            <a:avLst/>
          </a:prstGeom>
        </p:spPr>
        <p:txBody>
          <a:bodyPr>
            <a:spAutoFit/>
          </a:bodyPr>
          <a:lstStyle/>
          <a:p>
            <a:pPr algn="just"/>
            <a:r>
              <a:rPr lang="tr-TR" dirty="0" smtClean="0">
                <a:latin typeface="Times New Roman" pitchFamily="18" charset="0"/>
                <a:cs typeface="Times New Roman" pitchFamily="18" charset="0"/>
              </a:rPr>
              <a:t>İlk olarak 1950’li yıllarda ABD’nin </a:t>
            </a:r>
            <a:r>
              <a:rPr lang="tr-TR" dirty="0" err="1" smtClean="0">
                <a:latin typeface="Times New Roman" pitchFamily="18" charset="0"/>
                <a:cs typeface="Times New Roman" pitchFamily="18" charset="0"/>
              </a:rPr>
              <a:t>Ohaio</a:t>
            </a:r>
            <a:r>
              <a:rPr lang="tr-TR" dirty="0" smtClean="0">
                <a:latin typeface="Times New Roman" pitchFamily="18" charset="0"/>
                <a:cs typeface="Times New Roman" pitchFamily="18" charset="0"/>
              </a:rPr>
              <a:t> Eyaletinde uygulanmış olduğu bilinen hidrolik çatlatma yöntemi günümüzde çok gelişmiştir. Bugün ABD’deki yaklaşık bir milyon kuyuda bu yöntemin kullanıldığı ileri sürülmektedir. ABD’de hâlihazırda 34 eyalette toplam 450.000 kaya gazı kuyusu faaliyet halindedir.</a:t>
            </a:r>
            <a:endParaRPr lang="tr-TR"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TotalTime>
  <Words>936</Words>
  <Application>Microsoft Office PowerPoint</Application>
  <PresentationFormat>Ekran Gösterisi (4:3)</PresentationFormat>
  <Paragraphs>71</Paragraphs>
  <Slides>16</Slides>
  <Notes>0</Notes>
  <HiddenSlides>0</HiddenSlides>
  <MMClips>0</MMClips>
  <ScaleCrop>false</ScaleCrop>
  <HeadingPairs>
    <vt:vector size="4" baseType="variant">
      <vt:variant>
        <vt:lpstr>Tema</vt:lpstr>
      </vt:variant>
      <vt:variant>
        <vt:i4>1</vt:i4>
      </vt:variant>
      <vt:variant>
        <vt:lpstr>Slayt Başlıkları</vt:lpstr>
      </vt:variant>
      <vt:variant>
        <vt:i4>16</vt:i4>
      </vt:variant>
    </vt:vector>
  </HeadingPairs>
  <TitlesOfParts>
    <vt:vector size="17" baseType="lpstr">
      <vt:lpstr>Ofis Teması</vt:lpstr>
      <vt:lpstr>Slayt 1</vt:lpstr>
      <vt:lpstr>Slayt 2</vt:lpstr>
      <vt:lpstr>Slayt 3</vt:lpstr>
      <vt:lpstr>Slayt 4</vt:lpstr>
      <vt:lpstr>Slayt 5</vt:lpstr>
      <vt:lpstr>Slayt 6</vt:lpstr>
      <vt:lpstr>Slayt 7</vt:lpstr>
      <vt:lpstr>Slayt 8</vt:lpstr>
      <vt:lpstr>Slayt 9</vt:lpstr>
      <vt:lpstr>Slayt 10</vt:lpstr>
      <vt:lpstr>Slayt 11</vt:lpstr>
      <vt:lpstr>Slayt 12</vt:lpstr>
      <vt:lpstr>Slayt 13</vt:lpstr>
      <vt:lpstr>Slayt 14</vt:lpstr>
      <vt:lpstr>Slayt 15</vt:lpstr>
      <vt:lpstr>Slayt 16</vt:lpstr>
    </vt:vector>
  </TitlesOfParts>
  <Company>Ankara Ünivesitesi, Türkiye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Buyukutku</dc:creator>
  <cp:lastModifiedBy>User</cp:lastModifiedBy>
  <cp:revision>8</cp:revision>
  <dcterms:created xsi:type="dcterms:W3CDTF">2015-04-10T04:50:19Z</dcterms:created>
  <dcterms:modified xsi:type="dcterms:W3CDTF">2015-05-12T12:45:58Z</dcterms:modified>
</cp:coreProperties>
</file>