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75" r:id="rId3"/>
    <p:sldId id="287" r:id="rId4"/>
    <p:sldId id="288" r:id="rId5"/>
    <p:sldId id="290" r:id="rId6"/>
    <p:sldId id="26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F2FEB-C3E8-4332-893F-0EAA40F5CEA3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58F10-3898-4E6F-8A8A-9EF2019F2D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bioscholar.com/2011/02/dragonflys-stability-in-flight-inspires-micro-wind-turbine-design.html" TargetMode="External"/><Relationship Id="rId2" Type="http://schemas.openxmlformats.org/officeDocument/2006/relationships/hyperlink" Target="http://2one2one.co.cc/animals/dragonflies-animals-that-inspire-creation-helicopter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INSPIRATION FROM INSECTS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Dr. Arzu GÜRSOY ERGEN</a:t>
            </a:r>
          </a:p>
          <a:p>
            <a:r>
              <a:rPr lang="tr-TR" sz="2800" dirty="0" err="1" smtClean="0">
                <a:solidFill>
                  <a:schemeClr val="tx1"/>
                </a:solidFill>
              </a:rPr>
              <a:t>Science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Faculty</a:t>
            </a:r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err="1" smtClean="0">
                <a:solidFill>
                  <a:schemeClr val="tx1"/>
                </a:solidFill>
              </a:rPr>
              <a:t>Biology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</a:rPr>
              <a:t>Department</a:t>
            </a:r>
            <a:endParaRPr lang="tr-TR" sz="2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ARZU\Desktop\Biyomimikri\dersler- biomimicry\8. hafta - böcekler ve diğer hayvanlar\fotoğraflar\moda 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782706"/>
            <a:ext cx="1625095" cy="1421958"/>
          </a:xfrm>
          <a:prstGeom prst="rect">
            <a:avLst/>
          </a:prstGeom>
          <a:noFill/>
        </p:spPr>
      </p:pic>
      <p:pic>
        <p:nvPicPr>
          <p:cNvPr id="6" name="Picture 2" descr="C:\Users\ARZU\Desktop\dogadan-esinlenerek-yapilan-icatlar-yusufcuk-696x3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82157">
            <a:off x="457557" y="568808"/>
            <a:ext cx="2407310" cy="1203655"/>
          </a:xfrm>
          <a:prstGeom prst="rect">
            <a:avLst/>
          </a:prstGeom>
          <a:noFill/>
        </p:spPr>
      </p:pic>
      <p:pic>
        <p:nvPicPr>
          <p:cNvPr id="7" name="Picture 2" descr="C:\Users\ARZU\Desktop\dogadan-esinlenerek-yapilan-icatlar-ari-petekleri-696x34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692696"/>
            <a:ext cx="2663976" cy="1331988"/>
          </a:xfrm>
          <a:prstGeom prst="rect">
            <a:avLst/>
          </a:prstGeom>
          <a:noFill/>
        </p:spPr>
      </p:pic>
      <p:pic>
        <p:nvPicPr>
          <p:cNvPr id="4098" name="Picture 2" descr="C:\Users\ARZU\Desktop\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4581128"/>
            <a:ext cx="1701525" cy="1440000"/>
          </a:xfrm>
          <a:prstGeom prst="rect">
            <a:avLst/>
          </a:prstGeom>
          <a:noFill/>
        </p:spPr>
      </p:pic>
      <p:pic>
        <p:nvPicPr>
          <p:cNvPr id="8" name="Picture 2" descr="C:\Users\ARZU\Desktop\honeycomb tir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5013176"/>
            <a:ext cx="2634147" cy="144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err="1" smtClean="0"/>
              <a:t>RoboBee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The Inspiration for the Helicopter: The Dragonfly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The </a:t>
            </a:r>
            <a:r>
              <a:rPr lang="tr-TR" b="1" dirty="0" smtClean="0"/>
              <a:t>M</a:t>
            </a:r>
            <a:r>
              <a:rPr lang="en-US" b="1" dirty="0" smtClean="0"/>
              <a:t>un</a:t>
            </a:r>
            <a:r>
              <a:rPr lang="tr-TR" b="1" dirty="0" smtClean="0"/>
              <a:t>i</a:t>
            </a:r>
            <a:r>
              <a:rPr lang="en-US" b="1" dirty="0" err="1" smtClean="0"/>
              <a:t>ch</a:t>
            </a:r>
            <a:r>
              <a:rPr lang="en-US" b="1" dirty="0" smtClean="0"/>
              <a:t> </a:t>
            </a:r>
            <a:r>
              <a:rPr lang="tr-TR" b="1" dirty="0" smtClean="0"/>
              <a:t>O</a:t>
            </a:r>
            <a:r>
              <a:rPr lang="en-US" b="1" dirty="0" err="1" smtClean="0"/>
              <a:t>lymp</a:t>
            </a:r>
            <a:r>
              <a:rPr lang="tr-TR" b="1" dirty="0" smtClean="0"/>
              <a:t>i</a:t>
            </a:r>
            <a:r>
              <a:rPr lang="en-US" b="1" dirty="0" smtClean="0"/>
              <a:t>c </a:t>
            </a:r>
            <a:r>
              <a:rPr lang="tr-TR" b="1" dirty="0" smtClean="0"/>
              <a:t>S</a:t>
            </a:r>
            <a:r>
              <a:rPr lang="en-US" b="1" dirty="0" smtClean="0"/>
              <a:t>tad</a:t>
            </a:r>
            <a:r>
              <a:rPr lang="tr-TR" b="1" dirty="0" smtClean="0"/>
              <a:t>i</a:t>
            </a:r>
            <a:r>
              <a:rPr lang="en-US" b="1" dirty="0" smtClean="0"/>
              <a:t>um </a:t>
            </a:r>
            <a:r>
              <a:rPr lang="tr-TR" b="1" dirty="0" smtClean="0"/>
              <a:t>= </a:t>
            </a:r>
            <a:r>
              <a:rPr lang="tr-TR" b="1" dirty="0" err="1" smtClean="0"/>
              <a:t>Dragonfly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GB" b="1" dirty="0" smtClean="0"/>
              <a:t>Beetle inspires Dew Bank Bottle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Clothing colored without dyes like a butterfly or a peacock</a:t>
            </a:r>
          </a:p>
          <a:p>
            <a:pPr marL="457200" lvl="0" indent="-457200" defTabSz="457200" eaLnBrk="0" hangingPunct="0">
              <a:buFont typeface="Helvetica Neue" charset="0"/>
              <a:buAutoNum type="arabicPeriod"/>
            </a:pPr>
            <a:r>
              <a:rPr lang="tr-TR" b="1" dirty="0" err="1" smtClean="0"/>
              <a:t>Fashion</a:t>
            </a:r>
            <a:r>
              <a:rPr lang="tr-TR" b="1" dirty="0" smtClean="0"/>
              <a:t> = </a:t>
            </a:r>
            <a:r>
              <a:rPr lang="tr-TR" b="1" i="1" dirty="0" err="1" smtClean="0"/>
              <a:t>Insecta</a:t>
            </a:r>
            <a:r>
              <a:rPr lang="tr-TR" b="1" i="1" dirty="0" smtClean="0"/>
              <a:t> </a:t>
            </a:r>
            <a:r>
              <a:rPr lang="tr-TR" b="1" i="1" dirty="0" err="1" smtClean="0"/>
              <a:t>Mirabilis</a:t>
            </a:r>
            <a:r>
              <a:rPr lang="tr-TR" b="1" i="1" dirty="0" smtClean="0"/>
              <a:t> </a:t>
            </a: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GB" b="1" dirty="0" err="1" smtClean="0"/>
              <a:t>Eastgate</a:t>
            </a:r>
            <a:r>
              <a:rPr lang="en-GB" b="1" dirty="0" smtClean="0"/>
              <a:t> Centre’s heating and cooling systems – Termite mound</a:t>
            </a:r>
          </a:p>
          <a:p>
            <a:pPr marL="457200" lvl="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Mosquito bite inspires less painful injection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GB" b="1" dirty="0" smtClean="0"/>
              <a:t>Mimicking the beehive to develop solar shading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altLang="zh-CN" b="1" dirty="0" smtClean="0">
                <a:ea typeface="ＭＳ Ｐゴシック" pitchFamily="-105" charset="-128"/>
                <a:cs typeface="ＭＳ Ｐゴシック" pitchFamily="-105" charset="-128"/>
              </a:rPr>
              <a:t>Honeycomb Inspired Tire</a:t>
            </a:r>
            <a:endParaRPr lang="tr-TR" altLang="en-US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/>
              <a:t>Bionic Camera Inspired by Insects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altLang="en-US" b="1" dirty="0" smtClean="0"/>
              <a:t>P</a:t>
            </a:r>
            <a:r>
              <a:rPr lang="en-GB" altLang="en-US" b="1" dirty="0" err="1" smtClean="0"/>
              <a:t>ackaging</a:t>
            </a:r>
            <a:r>
              <a:rPr lang="en-GB" altLang="en-US" b="1" dirty="0" smtClean="0"/>
              <a:t> minimises</a:t>
            </a:r>
            <a:r>
              <a:rPr lang="tr-TR" altLang="en-US" b="1" dirty="0" smtClean="0"/>
              <a:t> -</a:t>
            </a:r>
            <a:r>
              <a:rPr lang="en-GB" altLang="en-US" b="1" dirty="0" smtClean="0"/>
              <a:t> </a:t>
            </a:r>
            <a:r>
              <a:rPr lang="tr-TR" altLang="en-US" b="1" dirty="0" smtClean="0"/>
              <a:t>B</a:t>
            </a:r>
            <a:r>
              <a:rPr lang="en-GB" altLang="en-US" b="1" dirty="0" err="1" smtClean="0"/>
              <a:t>ee</a:t>
            </a:r>
            <a:r>
              <a:rPr lang="en-GB" altLang="en-US" b="1" dirty="0" smtClean="0"/>
              <a:t> hives</a:t>
            </a:r>
            <a:endParaRPr lang="tr-TR" altLang="en-US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smtClean="0">
                <a:ea typeface="ＭＳ Ｐゴシック" pitchFamily="-105" charset="-128"/>
                <a:cs typeface="ＭＳ Ｐゴシック" pitchFamily="-105" charset="-128"/>
              </a:rPr>
              <a:t>Toyota Working on Night Vision System Inspired by Dung Beetles</a:t>
            </a:r>
            <a:endParaRPr lang="tr-TR" b="1" dirty="0" smtClean="0">
              <a:ea typeface="ＭＳ Ｐゴシック" pitchFamily="-105" charset="-128"/>
              <a:cs typeface="ＭＳ Ｐゴシック" pitchFamily="-105" charset="-128"/>
            </a:endParaRPr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en-US" b="1" dirty="0" err="1" smtClean="0">
                <a:ea typeface="ＭＳ Ｐゴシック" pitchFamily="-105" charset="-128"/>
                <a:cs typeface="ＭＳ Ｐゴシック" pitchFamily="-105" charset="-128"/>
              </a:rPr>
              <a:t>Robo</a:t>
            </a:r>
            <a:r>
              <a:rPr lang="en-US" b="1" dirty="0" smtClean="0">
                <a:ea typeface="ＭＳ Ｐゴシック" pitchFamily="-105" charset="-128"/>
                <a:cs typeface="ＭＳ Ｐゴシック" pitchFamily="-105" charset="-128"/>
              </a:rPr>
              <a:t> Grasshopper</a:t>
            </a:r>
            <a:endParaRPr lang="tr-TR" b="1" dirty="0" smtClean="0"/>
          </a:p>
          <a:p>
            <a:pPr marL="457200" indent="-457200" defTabSz="457200" eaLnBrk="0" hangingPunct="0">
              <a:buFont typeface="Helvetica Neue" charset="0"/>
              <a:buAutoNum type="arabicPeriod"/>
            </a:pPr>
            <a:r>
              <a:rPr lang="tr-TR" b="1" dirty="0" smtClean="0"/>
              <a:t>T</a:t>
            </a:r>
            <a:r>
              <a:rPr lang="en-US" b="1" dirty="0" smtClean="0"/>
              <a:t>he </a:t>
            </a:r>
            <a:r>
              <a:rPr lang="tr-TR" b="1" dirty="0" smtClean="0"/>
              <a:t>J</a:t>
            </a:r>
            <a:r>
              <a:rPr lang="en-US" b="1" dirty="0" err="1" smtClean="0"/>
              <a:t>ames</a:t>
            </a:r>
            <a:r>
              <a:rPr lang="en-US" b="1" dirty="0" smtClean="0"/>
              <a:t> </a:t>
            </a:r>
            <a:r>
              <a:rPr lang="tr-TR" b="1" dirty="0" smtClean="0"/>
              <a:t>W</a:t>
            </a:r>
            <a:r>
              <a:rPr lang="en-US" b="1" dirty="0" smtClean="0"/>
              <a:t>ebb telescope and </a:t>
            </a:r>
            <a:r>
              <a:rPr lang="en-US" b="1" dirty="0" err="1" smtClean="0"/>
              <a:t>honeycomp</a:t>
            </a:r>
            <a:endParaRPr lang="tr-TR" b="1" dirty="0"/>
          </a:p>
        </p:txBody>
      </p:sp>
      <p:pic>
        <p:nvPicPr>
          <p:cNvPr id="4" name="Picture 2" descr="C:\Users\ARZU\Downloads\inCollage_20201223_1152478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91359">
            <a:off x="7283353" y="379713"/>
            <a:ext cx="1440000" cy="1440000"/>
          </a:xfrm>
          <a:prstGeom prst="rect">
            <a:avLst/>
          </a:prstGeom>
          <a:noFill/>
        </p:spPr>
      </p:pic>
      <p:pic>
        <p:nvPicPr>
          <p:cNvPr id="5" name="Picture 2" descr="C:\Users\ARZU\Desktop\Biyomimikri\dersler- biomimicry\8. hafta - böcekler ve diğer hayvanlar\sinek-iğ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76672"/>
            <a:ext cx="1732096" cy="1151968"/>
          </a:xfrm>
          <a:prstGeom prst="rect">
            <a:avLst/>
          </a:prstGeom>
          <a:noFill/>
        </p:spPr>
      </p:pic>
      <p:pic>
        <p:nvPicPr>
          <p:cNvPr id="3074" name="Picture 2" descr="C:\Users\ARZU\Desktop\otispostcocrev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2708920"/>
            <a:ext cx="1224136" cy="183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2818656" cy="418058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1) </a:t>
            </a:r>
            <a:r>
              <a:rPr lang="tr-TR" sz="2800" b="1" dirty="0" err="1" smtClean="0"/>
              <a:t>RoboBee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339752" y="1412776"/>
            <a:ext cx="6624736" cy="453650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400" dirty="0" smtClean="0"/>
              <a:t>A </a:t>
            </a:r>
            <a:r>
              <a:rPr lang="en-US" sz="1400" dirty="0" err="1" smtClean="0"/>
              <a:t>RoboBee</a:t>
            </a:r>
            <a:r>
              <a:rPr lang="en-US" sz="1400" dirty="0" smtClean="0"/>
              <a:t> may be the world’s tiniest robot.</a:t>
            </a:r>
            <a:r>
              <a:rPr lang="tr-TR" sz="1400" dirty="0" smtClean="0"/>
              <a:t> </a:t>
            </a:r>
            <a:r>
              <a:rPr lang="tr-TR" sz="1400" dirty="0" err="1" smtClean="0"/>
              <a:t>It</a:t>
            </a:r>
            <a:r>
              <a:rPr lang="tr-TR" sz="1400" dirty="0" smtClean="0"/>
              <a:t> </a:t>
            </a:r>
            <a:r>
              <a:rPr lang="en-US" sz="1400" dirty="0" smtClean="0"/>
              <a:t>measures about half the size of a paper clip</a:t>
            </a:r>
            <a:r>
              <a:rPr lang="tr-TR" sz="1400" dirty="0" smtClean="0"/>
              <a:t>, </a:t>
            </a:r>
            <a:r>
              <a:rPr lang="en-US" sz="1400" dirty="0" smtClean="0"/>
              <a:t>weighs less that one-tenth of a gram</a:t>
            </a:r>
            <a:r>
              <a:rPr lang="tr-TR" sz="1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The masterminding of the </a:t>
            </a:r>
            <a:r>
              <a:rPr lang="en-US" sz="1400" dirty="0" err="1" smtClean="0"/>
              <a:t>RoboBee</a:t>
            </a:r>
            <a:r>
              <a:rPr lang="en-US" sz="1400" dirty="0" smtClean="0"/>
              <a:t> was motivated by the idea to develop autonomous micro-aerial vehicles capable of self-contained, self-directed flight and of achieving coordinated behavior in large groups</a:t>
            </a:r>
            <a:r>
              <a:rPr lang="tr-TR" sz="1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T</a:t>
            </a:r>
            <a:r>
              <a:rPr lang="en-US" sz="1400" dirty="0" smtClean="0"/>
              <a:t>he </a:t>
            </a:r>
            <a:r>
              <a:rPr lang="en-US" sz="1400" dirty="0" err="1" smtClean="0"/>
              <a:t>RoboBee</a:t>
            </a:r>
            <a:r>
              <a:rPr lang="en-US" sz="1400" dirty="0" smtClean="0"/>
              <a:t> development is divided into three main components: the Body, Brain, and Colony.</a:t>
            </a:r>
            <a:endParaRPr lang="tr-TR" sz="14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Body</a:t>
            </a:r>
            <a:r>
              <a:rPr lang="tr-TR" sz="1400" dirty="0" smtClean="0"/>
              <a:t>: </a:t>
            </a:r>
            <a:r>
              <a:rPr lang="en-US" sz="1400" dirty="0" smtClean="0"/>
              <a:t>consists of constructing robotic insects able to fly on their own with the help of a compact and seamlessly integrated power source</a:t>
            </a:r>
            <a:r>
              <a:rPr lang="tr-TR" sz="1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B</a:t>
            </a:r>
            <a:r>
              <a:rPr lang="en-US" sz="1400" dirty="0" smtClean="0"/>
              <a:t>rain is concerned with “smart” sensors and control electronics that mimic the eyes and antennae of a bee, and can sense and respond dynamically to the environment</a:t>
            </a:r>
            <a:r>
              <a:rPr lang="tr-TR" sz="1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T</a:t>
            </a:r>
            <a:r>
              <a:rPr lang="en-US" sz="1400" dirty="0" smtClean="0"/>
              <a:t>he Colony’s focus is about coordinating the behavior of many independent robots so they act as an effective unit.</a:t>
            </a:r>
            <a:endParaRPr lang="tr-TR" sz="14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Insect-inspired robots with potential uses in crop pollination, search and rescue missions, surveillance, as well as high-resolution weather, climate, and environmental monitoring</a:t>
            </a:r>
          </a:p>
        </p:txBody>
      </p:sp>
      <p:pic>
        <p:nvPicPr>
          <p:cNvPr id="1026" name="Picture 2" descr="C:\Users\ARZU\Desktop\robobee-photo2-ful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2400000" cy="1800000"/>
          </a:xfrm>
          <a:prstGeom prst="rect">
            <a:avLst/>
          </a:prstGeom>
          <a:noFill/>
        </p:spPr>
      </p:pic>
      <p:pic>
        <p:nvPicPr>
          <p:cNvPr id="1027" name="Picture 3" descr="C:\Users\ARZU\Desktop\robobee-photo1-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2400000" cy="1800000"/>
          </a:xfrm>
          <a:prstGeom prst="rect">
            <a:avLst/>
          </a:prstGeom>
          <a:noFill/>
        </p:spPr>
      </p:pic>
      <p:pic>
        <p:nvPicPr>
          <p:cNvPr id="1028" name="Picture 4" descr="C:\Users\ARZU\Desktop\robobee-photo3-fu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89555"/>
            <a:ext cx="9144000" cy="1468445"/>
          </a:xfrm>
          <a:prstGeom prst="rect">
            <a:avLst/>
          </a:prstGeom>
          <a:noFill/>
        </p:spPr>
      </p:pic>
      <p:pic>
        <p:nvPicPr>
          <p:cNvPr id="7" name="Picture 3" descr="C:\Users\ARZU\Desktop\bee-5157915_960_72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88640"/>
            <a:ext cx="1800200" cy="1200459"/>
          </a:xfrm>
          <a:prstGeom prst="rect">
            <a:avLst/>
          </a:prstGeom>
          <a:noFill/>
        </p:spPr>
      </p:pic>
      <p:pic>
        <p:nvPicPr>
          <p:cNvPr id="8" name="Picture 2" descr="C:\Users\ARZU\Desktop\30866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4128" y="188640"/>
            <a:ext cx="2136560" cy="12018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marL="457200" indent="-457200" defTabSz="457200" eaLnBrk="0" hangingPunct="0"/>
            <a:r>
              <a:rPr lang="tr-TR" sz="2800" b="1" dirty="0" smtClean="0"/>
              <a:t>2) </a:t>
            </a:r>
            <a:r>
              <a:rPr lang="en-US" sz="2800" b="1" dirty="0" smtClean="0"/>
              <a:t>The Inspiration for the Helicopter: The Dragonfly</a:t>
            </a:r>
            <a:endParaRPr lang="tr-TR" sz="2800" b="1" dirty="0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55576" y="4049688"/>
            <a:ext cx="7920880" cy="26196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/>
              <a:t>One of their most impressive adaptations is their aerial skill.</a:t>
            </a:r>
            <a:endParaRPr lang="tr-TR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Dragonflies can fly almost impossibly fast and can even hover and fly backwards! </a:t>
            </a:r>
            <a:endParaRPr lang="tr-TR" sz="1600" dirty="0" smtClean="0"/>
          </a:p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That</a:t>
            </a:r>
            <a:r>
              <a:rPr lang="tr-TR" sz="1600" dirty="0" smtClean="0"/>
              <a:t> </a:t>
            </a:r>
            <a:r>
              <a:rPr lang="tr-TR" sz="1600" dirty="0" err="1" smtClean="0"/>
              <a:t>skill</a:t>
            </a:r>
            <a:r>
              <a:rPr lang="tr-TR" sz="1600" dirty="0" smtClean="0"/>
              <a:t> is </a:t>
            </a:r>
            <a:r>
              <a:rPr lang="tr-TR" sz="1600" dirty="0" err="1" smtClean="0"/>
              <a:t>due</a:t>
            </a:r>
            <a:r>
              <a:rPr lang="tr-TR" sz="1600" dirty="0" smtClean="0"/>
              <a:t> </a:t>
            </a:r>
            <a:r>
              <a:rPr lang="tr-TR" sz="1600" dirty="0" err="1" smtClean="0"/>
              <a:t>to</a:t>
            </a:r>
            <a:r>
              <a:rPr lang="tr-TR" sz="1600" dirty="0" smtClean="0"/>
              <a:t> </a:t>
            </a:r>
            <a:r>
              <a:rPr lang="tr-TR" sz="1600" dirty="0" err="1" smtClean="0"/>
              <a:t>their</a:t>
            </a:r>
            <a:r>
              <a:rPr lang="tr-TR" sz="1600" dirty="0" smtClean="0"/>
              <a:t> </a:t>
            </a:r>
            <a:r>
              <a:rPr lang="tr-TR" sz="1600" dirty="0" err="1" smtClean="0"/>
              <a:t>wing</a:t>
            </a:r>
            <a:r>
              <a:rPr lang="tr-TR" sz="1600" dirty="0" smtClean="0"/>
              <a:t> </a:t>
            </a:r>
            <a:r>
              <a:rPr lang="tr-TR" sz="1600" dirty="0" err="1" smtClean="0"/>
              <a:t>design</a:t>
            </a:r>
            <a:r>
              <a:rPr lang="tr-TR" sz="1600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Rather</a:t>
            </a:r>
            <a:r>
              <a:rPr lang="tr-TR" sz="1600" dirty="0" smtClean="0"/>
              <a:t> </a:t>
            </a:r>
            <a:r>
              <a:rPr lang="tr-TR" sz="1600" dirty="0" err="1" smtClean="0"/>
              <a:t>than</a:t>
            </a:r>
            <a:r>
              <a:rPr lang="tr-TR" sz="1600" dirty="0" smtClean="0"/>
              <a:t> </a:t>
            </a:r>
            <a:r>
              <a:rPr lang="tr-TR" sz="1600" dirty="0" err="1" smtClean="0"/>
              <a:t>having</a:t>
            </a:r>
            <a:r>
              <a:rPr lang="tr-TR" sz="1600" dirty="0" smtClean="0"/>
              <a:t> </a:t>
            </a:r>
            <a:r>
              <a:rPr lang="tr-TR" sz="1600" dirty="0" err="1" smtClean="0"/>
              <a:t>one</a:t>
            </a:r>
            <a:r>
              <a:rPr lang="tr-TR" sz="1600" dirty="0" smtClean="0"/>
              <a:t> set of </a:t>
            </a:r>
            <a:r>
              <a:rPr lang="tr-TR" sz="1600" dirty="0" err="1" smtClean="0"/>
              <a:t>wings</a:t>
            </a:r>
            <a:r>
              <a:rPr lang="tr-TR" sz="1600" dirty="0" smtClean="0"/>
              <a:t> </a:t>
            </a:r>
            <a:r>
              <a:rPr lang="tr-TR" sz="1600" dirty="0" err="1" smtClean="0"/>
              <a:t>like</a:t>
            </a:r>
            <a:r>
              <a:rPr lang="tr-TR" sz="1600" dirty="0" smtClean="0"/>
              <a:t> a </a:t>
            </a:r>
            <a:r>
              <a:rPr lang="tr-TR" sz="1600" dirty="0" err="1" smtClean="0"/>
              <a:t>bird</a:t>
            </a:r>
            <a:r>
              <a:rPr lang="tr-TR" sz="1600" dirty="0" smtClean="0"/>
              <a:t> </a:t>
            </a:r>
            <a:r>
              <a:rPr lang="tr-TR" sz="1600" dirty="0" err="1" smtClean="0"/>
              <a:t>or</a:t>
            </a:r>
            <a:r>
              <a:rPr lang="tr-TR" sz="1600" dirty="0" smtClean="0"/>
              <a:t> a bat, </a:t>
            </a:r>
            <a:r>
              <a:rPr lang="tr-TR" sz="1600" dirty="0" err="1" smtClean="0"/>
              <a:t>dragonflies</a:t>
            </a:r>
            <a:r>
              <a:rPr lang="tr-TR" sz="1600" dirty="0" smtClean="0"/>
              <a:t> </a:t>
            </a:r>
            <a:r>
              <a:rPr lang="tr-TR" sz="1600" dirty="0" err="1" smtClean="0"/>
              <a:t>have</a:t>
            </a:r>
            <a:r>
              <a:rPr lang="tr-TR" sz="1600" dirty="0" smtClean="0"/>
              <a:t> </a:t>
            </a:r>
            <a:r>
              <a:rPr lang="tr-TR" sz="1600" dirty="0" err="1" smtClean="0"/>
              <a:t>two</a:t>
            </a:r>
            <a:r>
              <a:rPr lang="tr-TR" sz="1600" dirty="0" smtClean="0"/>
              <a:t> </a:t>
            </a:r>
            <a:r>
              <a:rPr lang="tr-TR" sz="1600" dirty="0" err="1" smtClean="0"/>
              <a:t>sets</a:t>
            </a:r>
            <a:r>
              <a:rPr lang="tr-TR" sz="1600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They</a:t>
            </a:r>
            <a:r>
              <a:rPr lang="tr-TR" sz="1600" dirty="0" smtClean="0"/>
              <a:t> </a:t>
            </a:r>
            <a:r>
              <a:rPr lang="tr-TR" sz="1600" dirty="0" err="1" smtClean="0"/>
              <a:t>don’t</a:t>
            </a:r>
            <a:r>
              <a:rPr lang="tr-TR" sz="1600" dirty="0" smtClean="0"/>
              <a:t> </a:t>
            </a:r>
            <a:r>
              <a:rPr lang="tr-TR" sz="1600" dirty="0" err="1" smtClean="0"/>
              <a:t>simply</a:t>
            </a:r>
            <a:r>
              <a:rPr lang="tr-TR" sz="1600" dirty="0" smtClean="0"/>
              <a:t> </a:t>
            </a:r>
            <a:r>
              <a:rPr lang="tr-TR" sz="1600" dirty="0" err="1" smtClean="0"/>
              <a:t>flap</a:t>
            </a:r>
            <a:r>
              <a:rPr lang="tr-TR" sz="1600" dirty="0" smtClean="0"/>
              <a:t> </a:t>
            </a:r>
            <a:r>
              <a:rPr lang="tr-TR" sz="1600" dirty="0" err="1" smtClean="0"/>
              <a:t>up</a:t>
            </a:r>
            <a:r>
              <a:rPr lang="tr-TR" sz="1600" dirty="0" smtClean="0"/>
              <a:t> </a:t>
            </a:r>
            <a:r>
              <a:rPr lang="tr-TR" sz="1600" dirty="0" err="1" smtClean="0"/>
              <a:t>and</a:t>
            </a:r>
            <a:r>
              <a:rPr lang="tr-TR" sz="1600" dirty="0" smtClean="0"/>
              <a:t> </a:t>
            </a:r>
            <a:r>
              <a:rPr lang="tr-TR" sz="1600" dirty="0" err="1" smtClean="0"/>
              <a:t>down</a:t>
            </a:r>
            <a:r>
              <a:rPr lang="tr-TR" sz="1600" dirty="0" smtClean="0"/>
              <a:t>. </a:t>
            </a:r>
            <a:r>
              <a:rPr lang="tr-TR" sz="1600" dirty="0" err="1" smtClean="0"/>
              <a:t>Dragonflies</a:t>
            </a:r>
            <a:r>
              <a:rPr lang="tr-TR" sz="1600" dirty="0" smtClean="0"/>
              <a:t> </a:t>
            </a:r>
            <a:r>
              <a:rPr lang="tr-TR" sz="1600" dirty="0" err="1" smtClean="0"/>
              <a:t>twist</a:t>
            </a:r>
            <a:r>
              <a:rPr lang="tr-TR" sz="1600" dirty="0" smtClean="0"/>
              <a:t> </a:t>
            </a:r>
            <a:r>
              <a:rPr lang="tr-TR" sz="1600" dirty="0" err="1" smtClean="0"/>
              <a:t>their</a:t>
            </a:r>
            <a:r>
              <a:rPr lang="tr-TR" sz="1600" dirty="0" smtClean="0"/>
              <a:t> </a:t>
            </a:r>
            <a:r>
              <a:rPr lang="tr-TR" sz="1600" dirty="0" err="1" smtClean="0"/>
              <a:t>wings</a:t>
            </a:r>
            <a:r>
              <a:rPr lang="tr-TR" sz="1600" dirty="0" smtClean="0"/>
              <a:t> at </a:t>
            </a:r>
            <a:r>
              <a:rPr lang="tr-TR" sz="1600" dirty="0" err="1" smtClean="0"/>
              <a:t>various</a:t>
            </a:r>
            <a:r>
              <a:rPr lang="tr-TR" sz="1600" dirty="0" smtClean="0"/>
              <a:t> </a:t>
            </a:r>
            <a:r>
              <a:rPr lang="tr-TR" sz="1600" dirty="0" err="1" smtClean="0"/>
              <a:t>angles</a:t>
            </a:r>
            <a:r>
              <a:rPr lang="tr-TR" sz="1600" dirty="0" smtClean="0"/>
              <a:t> </a:t>
            </a:r>
            <a:r>
              <a:rPr lang="tr-TR" sz="1600" dirty="0" err="1" smtClean="0"/>
              <a:t>and</a:t>
            </a:r>
            <a:r>
              <a:rPr lang="tr-TR" sz="1600" dirty="0" smtClean="0"/>
              <a:t> </a:t>
            </a:r>
            <a:r>
              <a:rPr lang="tr-TR" sz="1600" dirty="0" err="1" smtClean="0"/>
              <a:t>flap</a:t>
            </a:r>
            <a:r>
              <a:rPr lang="tr-TR" sz="1600" dirty="0" smtClean="0"/>
              <a:t> </a:t>
            </a:r>
            <a:r>
              <a:rPr lang="tr-TR" sz="1600" dirty="0" err="1" smtClean="0"/>
              <a:t>them</a:t>
            </a:r>
            <a:r>
              <a:rPr lang="tr-TR" sz="1600" dirty="0" smtClean="0"/>
              <a:t> </a:t>
            </a:r>
            <a:r>
              <a:rPr lang="tr-TR" sz="1600" dirty="0" err="1" smtClean="0"/>
              <a:t>independently</a:t>
            </a:r>
            <a:r>
              <a:rPr lang="tr-TR" sz="1600" dirty="0" smtClean="0"/>
              <a:t>, </a:t>
            </a:r>
            <a:r>
              <a:rPr lang="tr-TR" sz="1600" dirty="0" err="1" smtClean="0"/>
              <a:t>which</a:t>
            </a:r>
            <a:r>
              <a:rPr lang="tr-TR" sz="1600" dirty="0" smtClean="0"/>
              <a:t> is </a:t>
            </a:r>
            <a:r>
              <a:rPr lang="tr-TR" sz="1600" dirty="0" err="1" smtClean="0"/>
              <a:t>what</a:t>
            </a:r>
            <a:r>
              <a:rPr lang="tr-TR" sz="1600" dirty="0" smtClean="0"/>
              <a:t> </a:t>
            </a:r>
            <a:r>
              <a:rPr lang="tr-TR" sz="1600" dirty="0" err="1" smtClean="0"/>
              <a:t>allows</a:t>
            </a:r>
            <a:r>
              <a:rPr lang="tr-TR" sz="1600" dirty="0" smtClean="0"/>
              <a:t> </a:t>
            </a:r>
            <a:r>
              <a:rPr lang="tr-TR" sz="1600" dirty="0" err="1" smtClean="0"/>
              <a:t>them</a:t>
            </a:r>
            <a:r>
              <a:rPr lang="tr-TR" sz="1600" dirty="0" smtClean="0"/>
              <a:t> </a:t>
            </a:r>
            <a:r>
              <a:rPr lang="tr-TR" sz="1600" dirty="0" err="1" smtClean="0"/>
              <a:t>to</a:t>
            </a:r>
            <a:r>
              <a:rPr lang="tr-TR" sz="1600" dirty="0" smtClean="0"/>
              <a:t> </a:t>
            </a:r>
            <a:r>
              <a:rPr lang="tr-TR" sz="1600" dirty="0" err="1" smtClean="0"/>
              <a:t>move</a:t>
            </a:r>
            <a:r>
              <a:rPr lang="tr-TR" sz="1600" dirty="0" smtClean="0"/>
              <a:t> in </a:t>
            </a:r>
            <a:r>
              <a:rPr lang="tr-TR" sz="1600" dirty="0" err="1" smtClean="0"/>
              <a:t>almost</a:t>
            </a:r>
            <a:r>
              <a:rPr lang="tr-TR" sz="1600" dirty="0" smtClean="0"/>
              <a:t> </a:t>
            </a:r>
            <a:r>
              <a:rPr lang="tr-TR" sz="1600" dirty="0" err="1" smtClean="0"/>
              <a:t>any</a:t>
            </a:r>
            <a:r>
              <a:rPr lang="tr-TR" sz="1600" dirty="0" smtClean="0"/>
              <a:t> </a:t>
            </a:r>
            <a:r>
              <a:rPr lang="tr-TR" sz="1600" dirty="0" err="1" smtClean="0"/>
              <a:t>direction</a:t>
            </a:r>
            <a:r>
              <a:rPr lang="tr-TR" sz="1600" dirty="0" smtClean="0"/>
              <a:t> </a:t>
            </a:r>
            <a:r>
              <a:rPr lang="tr-TR" sz="1600" dirty="0" err="1" smtClean="0"/>
              <a:t>while</a:t>
            </a:r>
            <a:r>
              <a:rPr lang="tr-TR" sz="1600" dirty="0" smtClean="0"/>
              <a:t> in </a:t>
            </a:r>
            <a:r>
              <a:rPr lang="tr-TR" sz="1600" dirty="0" err="1" smtClean="0"/>
              <a:t>flight</a:t>
            </a:r>
            <a:r>
              <a:rPr lang="tr-TR" sz="1600" dirty="0" smtClean="0"/>
              <a:t> </a:t>
            </a:r>
            <a:r>
              <a:rPr lang="tr-TR" sz="1600" dirty="0" err="1" smtClean="0"/>
              <a:t>and</a:t>
            </a:r>
            <a:r>
              <a:rPr lang="tr-TR" sz="1600" dirty="0" smtClean="0"/>
              <a:t> </a:t>
            </a:r>
            <a:r>
              <a:rPr lang="tr-TR" sz="1600" dirty="0" err="1" smtClean="0"/>
              <a:t>capture</a:t>
            </a:r>
            <a:r>
              <a:rPr lang="tr-TR" sz="1600" dirty="0" smtClean="0"/>
              <a:t> </a:t>
            </a:r>
            <a:r>
              <a:rPr lang="tr-TR" sz="1600" dirty="0" err="1" smtClean="0"/>
              <a:t>prey</a:t>
            </a:r>
            <a:r>
              <a:rPr lang="tr-TR" sz="1600" dirty="0" smtClean="0"/>
              <a:t> as </a:t>
            </a:r>
            <a:r>
              <a:rPr lang="tr-TR" sz="1600" dirty="0" err="1" smtClean="0"/>
              <a:t>tiny</a:t>
            </a:r>
            <a:r>
              <a:rPr lang="tr-TR" sz="1600" dirty="0" smtClean="0"/>
              <a:t> as </a:t>
            </a:r>
            <a:r>
              <a:rPr lang="tr-TR" sz="1600" dirty="0" err="1" smtClean="0"/>
              <a:t>gnats</a:t>
            </a:r>
            <a:r>
              <a:rPr lang="tr-TR" sz="1600" dirty="0" smtClean="0"/>
              <a:t> </a:t>
            </a:r>
            <a:r>
              <a:rPr lang="tr-TR" sz="1600" dirty="0" err="1" smtClean="0"/>
              <a:t>while</a:t>
            </a:r>
            <a:r>
              <a:rPr lang="tr-TR" sz="1600" dirty="0" smtClean="0"/>
              <a:t> on </a:t>
            </a:r>
            <a:r>
              <a:rPr lang="tr-TR" sz="1600" dirty="0" err="1" smtClean="0"/>
              <a:t>the</a:t>
            </a:r>
            <a:r>
              <a:rPr lang="tr-TR" sz="1600" dirty="0" smtClean="0"/>
              <a:t> </a:t>
            </a:r>
            <a:r>
              <a:rPr lang="tr-TR" sz="1600" dirty="0" err="1" smtClean="0"/>
              <a:t>wing</a:t>
            </a:r>
            <a:r>
              <a:rPr lang="tr-TR" sz="16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1600" dirty="0" err="1" smtClean="0"/>
              <a:t>This</a:t>
            </a:r>
            <a:r>
              <a:rPr lang="tr-TR" sz="1600" dirty="0" smtClean="0"/>
              <a:t> </a:t>
            </a:r>
            <a:r>
              <a:rPr lang="tr-TR" sz="1600" dirty="0" err="1" smtClean="0"/>
              <a:t>extreme</a:t>
            </a:r>
            <a:r>
              <a:rPr lang="tr-TR" sz="1600" dirty="0" smtClean="0"/>
              <a:t> </a:t>
            </a:r>
            <a:r>
              <a:rPr lang="tr-TR" sz="1600" dirty="0" err="1" smtClean="0"/>
              <a:t>maneuverability</a:t>
            </a:r>
            <a:r>
              <a:rPr lang="tr-TR" sz="1600" dirty="0" smtClean="0"/>
              <a:t> </a:t>
            </a:r>
            <a:r>
              <a:rPr lang="tr-TR" sz="1600" dirty="0" err="1" smtClean="0"/>
              <a:t>hasn’t</a:t>
            </a:r>
            <a:r>
              <a:rPr lang="tr-TR" sz="1600" dirty="0" smtClean="0"/>
              <a:t> </a:t>
            </a:r>
            <a:r>
              <a:rPr lang="tr-TR" sz="1600" dirty="0" err="1" smtClean="0"/>
              <a:t>gone</a:t>
            </a:r>
            <a:r>
              <a:rPr lang="tr-TR" sz="1600" dirty="0" smtClean="0"/>
              <a:t> </a:t>
            </a:r>
            <a:r>
              <a:rPr lang="tr-TR" sz="1600" dirty="0" err="1" smtClean="0"/>
              <a:t>unnoticed</a:t>
            </a:r>
            <a:r>
              <a:rPr lang="tr-TR" sz="1600" dirty="0" smtClean="0"/>
              <a:t> </a:t>
            </a:r>
            <a:r>
              <a:rPr lang="tr-TR" sz="1600" dirty="0" err="1" smtClean="0"/>
              <a:t>by</a:t>
            </a:r>
            <a:r>
              <a:rPr lang="tr-TR" sz="1600" dirty="0" smtClean="0"/>
              <a:t> </a:t>
            </a:r>
            <a:r>
              <a:rPr lang="tr-TR" sz="1600" dirty="0" err="1" smtClean="0"/>
              <a:t>scientists</a:t>
            </a:r>
            <a:r>
              <a:rPr lang="tr-TR" sz="1600" dirty="0" smtClean="0"/>
              <a:t>, </a:t>
            </a:r>
            <a:r>
              <a:rPr lang="tr-TR" sz="1600" dirty="0" err="1" smtClean="0"/>
              <a:t>who’ve</a:t>
            </a:r>
            <a:r>
              <a:rPr lang="tr-TR" sz="1600" dirty="0" smtClean="0"/>
              <a:t> </a:t>
            </a:r>
            <a:r>
              <a:rPr lang="tr-TR" sz="1600" dirty="0" err="1" smtClean="0"/>
              <a:t>applied</a:t>
            </a:r>
            <a:r>
              <a:rPr lang="tr-TR" sz="1600" dirty="0" smtClean="0"/>
              <a:t>  </a:t>
            </a:r>
            <a:r>
              <a:rPr lang="tr-TR" sz="1600" dirty="0" err="1" smtClean="0"/>
              <a:t>what</a:t>
            </a:r>
            <a:r>
              <a:rPr lang="tr-TR" sz="1600" dirty="0" smtClean="0"/>
              <a:t> </a:t>
            </a:r>
            <a:r>
              <a:rPr lang="tr-TR" sz="1600" dirty="0" err="1" smtClean="0"/>
              <a:t>they’ve</a:t>
            </a:r>
            <a:r>
              <a:rPr lang="tr-TR" sz="1600" dirty="0" smtClean="0"/>
              <a:t> </a:t>
            </a:r>
            <a:r>
              <a:rPr lang="tr-TR" sz="1600" dirty="0" err="1" smtClean="0"/>
              <a:t>learned</a:t>
            </a:r>
            <a:r>
              <a:rPr lang="tr-TR" sz="1600" dirty="0" smtClean="0"/>
              <a:t> </a:t>
            </a:r>
            <a:r>
              <a:rPr lang="tr-TR" sz="1600" dirty="0" err="1" smtClean="0"/>
              <a:t>from</a:t>
            </a:r>
            <a:r>
              <a:rPr lang="tr-TR" sz="1600" dirty="0" smtClean="0"/>
              <a:t> </a:t>
            </a:r>
            <a:r>
              <a:rPr lang="tr-TR" sz="1600" dirty="0" err="1" smtClean="0"/>
              <a:t>dragonfly</a:t>
            </a:r>
            <a:r>
              <a:rPr lang="tr-TR" sz="1600" dirty="0" smtClean="0"/>
              <a:t> </a:t>
            </a:r>
            <a:r>
              <a:rPr lang="tr-TR" sz="1600" dirty="0" err="1" smtClean="0"/>
              <a:t>anatomy</a:t>
            </a:r>
            <a:r>
              <a:rPr lang="tr-TR" sz="1600" dirty="0" smtClean="0"/>
              <a:t> </a:t>
            </a:r>
            <a:r>
              <a:rPr lang="tr-TR" sz="1600" dirty="0" err="1" smtClean="0"/>
              <a:t>to</a:t>
            </a:r>
            <a:r>
              <a:rPr lang="tr-TR" sz="1600" dirty="0" smtClean="0"/>
              <a:t> </a:t>
            </a:r>
            <a:r>
              <a:rPr lang="tr-TR" sz="1600" dirty="0" err="1" smtClean="0"/>
              <a:t>everything</a:t>
            </a:r>
            <a:r>
              <a:rPr lang="tr-TR" sz="1600" dirty="0" smtClean="0"/>
              <a:t> </a:t>
            </a:r>
            <a:r>
              <a:rPr lang="tr-TR" sz="1600" dirty="0" err="1" smtClean="0"/>
              <a:t>from</a:t>
            </a:r>
            <a:r>
              <a:rPr lang="tr-TR" sz="1600" dirty="0" smtClean="0"/>
              <a:t> </a:t>
            </a:r>
            <a:r>
              <a:rPr lang="tr-TR" sz="1600" dirty="0" err="1" smtClean="0">
                <a:hlinkClick r:id="rId2"/>
              </a:rPr>
              <a:t>helicopters</a:t>
            </a:r>
            <a:r>
              <a:rPr lang="tr-TR" sz="1600" dirty="0" smtClean="0"/>
              <a:t> </a:t>
            </a:r>
            <a:r>
              <a:rPr lang="tr-TR" sz="1600" dirty="0" err="1" smtClean="0"/>
              <a:t>to</a:t>
            </a:r>
            <a:r>
              <a:rPr lang="tr-TR" sz="1600" dirty="0" smtClean="0"/>
              <a:t> </a:t>
            </a:r>
            <a:r>
              <a:rPr lang="tr-TR" sz="1600" dirty="0" err="1" smtClean="0">
                <a:hlinkClick r:id="rId3"/>
              </a:rPr>
              <a:t>wind</a:t>
            </a:r>
            <a:r>
              <a:rPr lang="tr-TR" sz="1600" dirty="0" smtClean="0">
                <a:hlinkClick r:id="rId3"/>
              </a:rPr>
              <a:t> </a:t>
            </a:r>
            <a:r>
              <a:rPr lang="tr-TR" sz="1600" dirty="0" err="1" smtClean="0">
                <a:hlinkClick r:id="rId3"/>
              </a:rPr>
              <a:t>turbines</a:t>
            </a:r>
            <a:r>
              <a:rPr lang="tr-TR" sz="1600" dirty="0" smtClean="0"/>
              <a:t>.</a:t>
            </a:r>
            <a:endParaRPr lang="tr-TR" sz="1600" dirty="0"/>
          </a:p>
        </p:txBody>
      </p:sp>
      <p:pic>
        <p:nvPicPr>
          <p:cNvPr id="5" name="Picture 2" descr="C:\Users\ARZU\Desktop\dogadan-esinlenerek-yapilan-icatlar-yusufcuk-696x34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052736"/>
            <a:ext cx="5328592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63408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3) </a:t>
            </a:r>
            <a:r>
              <a:rPr lang="en-US" sz="2400" b="1" dirty="0" smtClean="0"/>
              <a:t>The </a:t>
            </a:r>
            <a:r>
              <a:rPr lang="tr-TR" sz="2400" b="1" dirty="0" smtClean="0"/>
              <a:t>M</a:t>
            </a:r>
            <a:r>
              <a:rPr lang="en-US" sz="2400" b="1" dirty="0" smtClean="0"/>
              <a:t>un</a:t>
            </a:r>
            <a:r>
              <a:rPr lang="tr-TR" sz="2400" b="1" dirty="0" smtClean="0"/>
              <a:t>i</a:t>
            </a:r>
            <a:r>
              <a:rPr lang="en-US" sz="2400" b="1" dirty="0" err="1" smtClean="0"/>
              <a:t>ch</a:t>
            </a:r>
            <a:r>
              <a:rPr lang="en-US" sz="2400" b="1" dirty="0" smtClean="0"/>
              <a:t> </a:t>
            </a:r>
            <a:r>
              <a:rPr lang="tr-TR" sz="2400" b="1" dirty="0" smtClean="0"/>
              <a:t>O</a:t>
            </a:r>
            <a:r>
              <a:rPr lang="en-US" sz="2400" b="1" dirty="0" err="1" smtClean="0"/>
              <a:t>lymp</a:t>
            </a:r>
            <a:r>
              <a:rPr lang="tr-TR" sz="2400" b="1" dirty="0" smtClean="0"/>
              <a:t>i</a:t>
            </a:r>
            <a:r>
              <a:rPr lang="en-US" sz="2400" b="1" dirty="0" smtClean="0"/>
              <a:t>c </a:t>
            </a:r>
            <a:r>
              <a:rPr lang="tr-TR" sz="2400" b="1" dirty="0" smtClean="0"/>
              <a:t>S</a:t>
            </a:r>
            <a:r>
              <a:rPr lang="en-US" sz="2400" b="1" dirty="0" smtClean="0"/>
              <a:t>tad</a:t>
            </a:r>
            <a:r>
              <a:rPr lang="tr-TR" sz="2400" b="1" dirty="0" smtClean="0"/>
              <a:t>i</a:t>
            </a:r>
            <a:r>
              <a:rPr lang="en-US" sz="2400" b="1" dirty="0" smtClean="0"/>
              <a:t>um </a:t>
            </a:r>
            <a:r>
              <a:rPr lang="tr-TR" sz="2400" b="1" dirty="0" smtClean="0"/>
              <a:t>= </a:t>
            </a:r>
            <a:r>
              <a:rPr lang="tr-TR" sz="2400" b="1" dirty="0" err="1" smtClean="0"/>
              <a:t>Dragonfly</a:t>
            </a:r>
            <a:endParaRPr lang="tr-TR" sz="24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16016" y="3717032"/>
            <a:ext cx="4038600" cy="26642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/>
              <a:t>Despite its thinness, the dragonfly’s wing is very strong because it is made up of approximately 1,000 compartments. </a:t>
            </a:r>
            <a:endParaRPr lang="tr-TR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Owing to this divided structure, the wings of the animal are not torn and they resist air pressure. </a:t>
            </a:r>
            <a:endParaRPr lang="tr-TR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The roof of the Munich Olympic Stadium is constructed according to the same principle</a:t>
            </a:r>
            <a:r>
              <a:rPr lang="tr-TR" sz="1600" dirty="0" smtClean="0"/>
              <a:t>.</a:t>
            </a:r>
            <a:r>
              <a:rPr lang="en-US" sz="1600" dirty="0" smtClean="0"/>
              <a:t> </a:t>
            </a:r>
            <a:endParaRPr lang="tr-TR" sz="1600" dirty="0" smtClean="0"/>
          </a:p>
        </p:txBody>
      </p:sp>
      <p:pic>
        <p:nvPicPr>
          <p:cNvPr id="5" name="Picture 2" descr="C:\Users\ARZU\Desktop\munih olimpiyat stadı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3855937" cy="4525963"/>
          </a:xfrm>
          <a:prstGeom prst="rect">
            <a:avLst/>
          </a:prstGeom>
          <a:noFill/>
        </p:spPr>
      </p:pic>
      <p:pic>
        <p:nvPicPr>
          <p:cNvPr id="6" name="Picture 2" descr="C:\Users\ARZU\Desktop\dogadan-esinlenerek-yapilan-icatlar-munih-olimpiyat-stad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196752"/>
            <a:ext cx="4788024" cy="20520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8172450" y="1052513"/>
            <a:ext cx="1223963" cy="2520950"/>
          </a:xfrm>
          <a:prstGeom prst="roundRect">
            <a:avLst>
              <a:gd name="adj" fmla="val 1265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771775" y="6308725"/>
            <a:ext cx="6516688" cy="360363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-180975" y="4437063"/>
            <a:ext cx="4537075" cy="647700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0424" cy="6178698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/>
              <a:t>Biomimicry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76375" y="260350"/>
            <a:ext cx="7199313" cy="647700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 smtClean="0"/>
              <a:t>Designer: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5" y="1196975"/>
            <a:ext cx="3816350" cy="3384550"/>
          </a:xfrm>
          <a:prstGeom prst="roundRect">
            <a:avLst>
              <a:gd name="adj" fmla="val 10979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400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580063" y="1196975"/>
            <a:ext cx="3095625" cy="1439863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What is the product made from?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80063" y="2997200"/>
            <a:ext cx="3095625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How has the product been </a:t>
            </a:r>
            <a:r>
              <a:rPr lang="en-GB" altLang="en-US" sz="2400">
                <a:solidFill>
                  <a:srgbClr val="000000"/>
                </a:solidFill>
                <a:ea typeface="ＭＳ Ｐゴシック" pitchFamily="34" charset="-128"/>
              </a:rPr>
              <a:t>‘</a:t>
            </a: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inspired by nature</a:t>
            </a:r>
            <a:r>
              <a:rPr lang="en-GB" altLang="en-US" sz="2400">
                <a:solidFill>
                  <a:srgbClr val="000000"/>
                </a:solidFill>
                <a:ea typeface="ＭＳ Ｐゴシック" pitchFamily="34" charset="-128"/>
              </a:rPr>
              <a:t>’</a:t>
            </a:r>
            <a:r>
              <a:rPr lang="en-GB" sz="2400">
                <a:solidFill>
                  <a:srgbClr val="000000"/>
                </a:solidFill>
                <a:ea typeface="ＭＳ Ｐゴシック" pitchFamily="34" charset="-128"/>
              </a:rPr>
              <a:t>?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7019925" y="4868863"/>
            <a:ext cx="16557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GB" sz="2400" dirty="0"/>
              <a:t>Image/s</a:t>
            </a: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3492500" y="4868863"/>
            <a:ext cx="31670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/>
              <a:t>How is the product designed for the whole cycle (product in </a:t>
            </a:r>
            <a:r>
              <a:rPr lang="en-GB" sz="2400"/>
              <a:t>a system)?</a:t>
            </a:r>
            <a:endParaRPr lang="en-GB" sz="2400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476375" y="4868863"/>
            <a:ext cx="1727200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Level 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75000"/>
                  </a:schemeClr>
                </a:solidFill>
              </a:rPr>
              <a:t>Level 2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GB" sz="2400" dirty="0">
                <a:solidFill>
                  <a:schemeClr val="accent3">
                    <a:lumMod val="50000"/>
                  </a:schemeClr>
                </a:solidFill>
              </a:rPr>
              <a:t>Level 3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051050" y="908050"/>
            <a:ext cx="0" cy="288925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7" idx="1"/>
          </p:cNvCxnSpPr>
          <p:nvPr/>
        </p:nvCxnSpPr>
        <p:spPr>
          <a:xfrm>
            <a:off x="5292725" y="1916113"/>
            <a:ext cx="287338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43888" y="2636838"/>
            <a:ext cx="0" cy="360362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43888" y="4581525"/>
            <a:ext cx="0" cy="287338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0" idx="1"/>
          </p:cNvCxnSpPr>
          <p:nvPr/>
        </p:nvCxnSpPr>
        <p:spPr>
          <a:xfrm>
            <a:off x="3203575" y="5661025"/>
            <a:ext cx="288925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9" idx="1"/>
          </p:cNvCxnSpPr>
          <p:nvPr/>
        </p:nvCxnSpPr>
        <p:spPr>
          <a:xfrm>
            <a:off x="6659563" y="5661025"/>
            <a:ext cx="360362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551</Words>
  <Application>Microsoft Office PowerPoint</Application>
  <PresentationFormat>Ekran Gösterisi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Calibri</vt:lpstr>
      <vt:lpstr>Helvetica Neue</vt:lpstr>
      <vt:lpstr>Wingdings</vt:lpstr>
      <vt:lpstr>Ofis Teması</vt:lpstr>
      <vt:lpstr>INSPIRATION FROM INSECTS</vt:lpstr>
      <vt:lpstr>PowerPoint Sunusu</vt:lpstr>
      <vt:lpstr>1) RoboBee</vt:lpstr>
      <vt:lpstr>2) The Inspiration for the Helicopter: The Dragonfly</vt:lpstr>
      <vt:lpstr>3) The Munich Olympic Stadium = Dragonfly</vt:lpstr>
      <vt:lpstr>Biomimicry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109</cp:revision>
  <dcterms:created xsi:type="dcterms:W3CDTF">2020-12-09T10:00:32Z</dcterms:created>
  <dcterms:modified xsi:type="dcterms:W3CDTF">2021-10-11T13:45:01Z</dcterms:modified>
</cp:coreProperties>
</file>