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5BA7-CD04-4C48-8F68-0701C1D13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619928-A500-4012-9AAE-9518D4C63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76782-3044-4DC5-9DE0-4D1155E15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1E2E4-21D6-46BB-ADF6-A87D9FF57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729E2-2F5F-470B-80F2-38DB6432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196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E8CB-3051-488C-9181-352AD4416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1178A-D368-4160-8B6E-E0AE8AB8F3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CAA81-318E-4095-96D1-85D2E1D67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EAA9B-FA1B-48C9-B0EF-C0C4BCCC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9B6FE-64AF-4B1E-BF1E-CA08AABF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103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21BAC4-1EE1-4734-B6A8-D4D7868C2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D28FC-A804-49DF-BC12-E309F98F7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9044D-E77C-4295-9528-5260DFB9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44F9F-71C3-4DF0-B96A-934A1D32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9A0CA-A010-47D5-B3F2-4B138107D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627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BD14-FBE2-4D05-A28B-CA91438C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37430-970B-4F42-9C6D-0DCDD4DD7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F35C-9EA3-47E2-8AE2-B8DF1A5B4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15C52-3306-4ED0-A521-7F335D42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56C80-768E-407C-8305-4AED49993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828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92422-905D-446C-A6FB-C8E9EBB95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5776A-3FFB-4653-B367-4FCFCF06A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E18B7-75DC-44F1-B4C8-9858ACC5D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1B763-AE20-48EC-9ABB-24B46700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B88A0-CB76-4D9D-B854-38B896D58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33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17AB-C74E-43ED-A080-C137855EA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946F5-91A5-47F3-8FEC-2A41B6175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53C0F-D117-4025-B457-2ADC46681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B75F0-AA9C-41A2-8D11-04CB63A8D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4DDDE-DF0B-4EDC-87A1-C432BA77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211EF-157F-437A-B036-B40CBF3FF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567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1110-F4D0-429A-819F-051DF7F85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07079-A133-4B19-A79B-A556F3C59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E8ACB-78C1-4A6B-99D5-4FFC07256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438115-C4FF-474B-B00B-82BCED343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BBD35D-302D-4F0E-A72B-C69C7B451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43F6DB-0388-435E-BF0B-0F8B52285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DE8303-8513-4448-A4FE-9046855CF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852F1-DD33-4512-B914-1CD7F57D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139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E1E2-C89E-41FB-9E33-DD2F9080B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C2AED-8407-4802-814F-440F0BA1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99358-079B-4D37-A4CA-B5196358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58D53E-E9D1-4818-8F16-2A647C513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14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0D80F7-0418-4BEE-A1DE-CC928C3EF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44DF5-1827-4D6E-AB0B-4DBA3A1C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3B4A2-1D62-418B-ADBF-B98A5341D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46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52D71-DFB1-4AD9-AC13-9917159A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FB763-E297-4608-ADA1-446DF9130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AABA6-F447-4FE9-91DD-B08EEF781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EB08C9-E724-4D46-B8DF-9949F0D2B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144B2-4EFB-4604-B645-6F584A0B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1A05D-CEE8-45C0-8F12-0924CBFE2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193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A504-177A-45D2-B93B-A0259CAE9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09B1C8-F3EA-463B-A3EE-3F7F7A546E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7C660-C1D9-4589-BED2-E160080CC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64F599-A6B5-40B9-AFF9-287CE0D5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78622-DBFC-454A-A9CB-945EC10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056A88-4E84-4836-8BD5-D9809DDC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178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4546F-2C2E-4967-AFEF-5F02E620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1020F-D12F-4D72-829B-6FE5A2912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0F88-4243-49AA-8C56-A4F4B9B72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80C7C-EAF8-441C-AA00-E47657ADC5E3}" type="datetimeFigureOut">
              <a:rPr lang="tr-TR" smtClean="0"/>
              <a:t>26.05.2021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4BBFF-E072-4C9D-A6CB-C4E4676535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50BE8-8CE8-4647-8839-0C4C4181B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1047-8572-497E-A0A6-55845FCA0B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836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00625-B879-4B51-8242-87723DA2C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/>
              <a:t>Gazı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EB45E-0720-42D1-98C3-506F99782F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709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377BF-9ABB-4D18-8FEF-CCD9F0D2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9D1D7-8C36-4808-AFD0-64F7DB593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0C71CC-99A8-4A97-A80C-9CE67FAEF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828" y="498535"/>
            <a:ext cx="6119977" cy="586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C4F-059A-4F45-B942-34301FE8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D6AA62-1391-40D5-8ED7-B4CC3ADA1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7177" y="466861"/>
            <a:ext cx="6091401" cy="6189650"/>
          </a:xfrm>
        </p:spPr>
      </p:pic>
    </p:spTree>
    <p:extLst>
      <p:ext uri="{BB962C8B-B14F-4D97-AF65-F5344CB8AC3E}">
        <p14:creationId xmlns:p14="http://schemas.microsoft.com/office/powerpoint/2010/main" val="3699792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86909-2CB9-4207-8543-C6476394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09BD-915D-43A7-AF1F-A7ABF8947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5FEA76-40A1-4A60-9DB9-3AFDD70FD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447" y="503117"/>
            <a:ext cx="6234442" cy="585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5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17A8E-3B02-43D3-8A70-42135EF3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E7D80-85D2-4A9E-9ED6-BCFA30C2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7B3310-7535-499B-93A3-1730B4ED6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33" y="105420"/>
            <a:ext cx="6901191" cy="638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0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E251-2666-439D-B5EA-F22D71372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BCCAC-6829-4602-97EA-CAEF39352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002EE0-FE3C-43AD-975B-A49737BB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617" y="681037"/>
            <a:ext cx="5071823" cy="56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65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2610D-FFF2-4F58-822F-003C19A3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FDB9B6-13E0-4DB6-8135-1DF0DEA0E9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9634" y="365125"/>
            <a:ext cx="9188669" cy="6764424"/>
          </a:xfrm>
        </p:spPr>
      </p:pic>
    </p:spTree>
    <p:extLst>
      <p:ext uri="{BB962C8B-B14F-4D97-AF65-F5344CB8AC3E}">
        <p14:creationId xmlns:p14="http://schemas.microsoft.com/office/powerpoint/2010/main" val="3873832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D070B-0D2C-4038-87D7-DD664830B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53B14-7593-4810-A066-A334FBFE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8A93DC-7BE0-4E2C-B840-338033CB1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6432" y="365124"/>
            <a:ext cx="4676119" cy="59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49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E1B46-66F4-458C-AFA9-4E1DE342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BDFD7-3195-4FBE-9943-F9B9476B2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047EF-F0F0-4DCF-AAAB-B68D7D25C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586" y="738188"/>
            <a:ext cx="41814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3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88006-1F9A-47B3-96F3-A83CEA7BC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 </a:t>
            </a:r>
            <a:r>
              <a:rPr lang="en-US" dirty="0" err="1"/>
              <a:t>Gazı</a:t>
            </a:r>
            <a:r>
              <a:rPr lang="en-US" dirty="0"/>
              <a:t> </a:t>
            </a:r>
            <a:r>
              <a:rPr lang="en-US" dirty="0" err="1"/>
              <a:t>Ölçümleri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BC4AA-E47E-452C-B241-46804954A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Kan gazı analizi hastanın metabolik ve respiratuvar fizyolojisi hakkında bilgi ve</a:t>
            </a:r>
            <a:r>
              <a:rPr lang="en-US" dirty="0" err="1"/>
              <a:t>rir</a:t>
            </a:r>
            <a:endParaRPr lang="en-US" dirty="0"/>
          </a:p>
          <a:p>
            <a:r>
              <a:rPr lang="tr-TR" dirty="0"/>
              <a:t>Kanda fizyolojik olarak aktif gazların (oksijen ve karbondioksit) </a:t>
            </a:r>
            <a:r>
              <a:rPr lang="en-US" dirty="0" err="1"/>
              <a:t>kısmi</a:t>
            </a:r>
            <a:r>
              <a:rPr lang="tr-TR" dirty="0"/>
              <a:t> basınçları, pH ve hemoglobin oksijen satürasyonu ölçümleri</a:t>
            </a:r>
            <a:r>
              <a:rPr lang="en-US" dirty="0" err="1"/>
              <a:t>yle</a:t>
            </a:r>
            <a:r>
              <a:rPr lang="en-US" dirty="0"/>
              <a:t> </a:t>
            </a:r>
            <a:r>
              <a:rPr lang="en-US" dirty="0" err="1"/>
              <a:t>gan</a:t>
            </a:r>
            <a:r>
              <a:rPr lang="en-US" dirty="0"/>
              <a:t> </a:t>
            </a:r>
            <a:r>
              <a:rPr lang="en-US" dirty="0" err="1"/>
              <a:t>gazı</a:t>
            </a:r>
            <a:r>
              <a:rPr lang="en-US" dirty="0"/>
              <a:t> </a:t>
            </a:r>
            <a:r>
              <a:rPr lang="en-US" dirty="0" err="1"/>
              <a:t>ölçümü</a:t>
            </a:r>
            <a:r>
              <a:rPr lang="tr-TR" dirty="0"/>
              <a:t> yapılmaktadır</a:t>
            </a:r>
            <a:endParaRPr lang="en-US" dirty="0"/>
          </a:p>
          <a:p>
            <a:r>
              <a:rPr lang="tr-TR" dirty="0"/>
              <a:t>kritik ya da akut bir patolojiye sahip hastalarda ve genel olarak yoğun bakım ünitelerinde uygulan</a:t>
            </a:r>
            <a:r>
              <a:rPr lang="en-US" dirty="0" err="1"/>
              <a:t>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838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E06DB-6126-4BAF-BF22-837D6E984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B8246-77FC-47D7-84CD-9DC1E176A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kan gazı analizleri arteriyel tam kan numunesinden yapılır. </a:t>
            </a:r>
            <a:endParaRPr lang="en-US" dirty="0"/>
          </a:p>
          <a:p>
            <a:r>
              <a:rPr lang="tr-TR" dirty="0"/>
              <a:t>son yıllarda venöz tam kan numuneler</a:t>
            </a:r>
            <a:r>
              <a:rPr lang="en-US" dirty="0" err="1"/>
              <a:t>inin</a:t>
            </a:r>
            <a:r>
              <a:rPr lang="en-US" dirty="0"/>
              <a:t> de </a:t>
            </a:r>
            <a:r>
              <a:rPr lang="en-US" dirty="0" err="1"/>
              <a:t>kullanılabildiği</a:t>
            </a:r>
            <a:r>
              <a:rPr lang="en-US" dirty="0"/>
              <a:t> </a:t>
            </a:r>
            <a:r>
              <a:rPr lang="en-US" dirty="0" err="1"/>
              <a:t>bilinmektedir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60DF13-982C-4B1F-89E1-D1267C41B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775" y="3128688"/>
            <a:ext cx="6643053" cy="30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BC5D1-720A-45B8-B70B-5A9394AD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6262A-0DEF-433E-B38B-2A44952D6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3C7627-404C-4DDC-8026-142EA25A4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012" y="241909"/>
            <a:ext cx="7752036" cy="63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64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3C804-2F1B-4A27-8399-F82CBC6B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FCD6A-91AF-4961-B257-5D1F96EF1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61703-E307-4B44-A4C0-06B07ECA7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94" y="365125"/>
            <a:ext cx="8302515" cy="60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1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CC282-BABB-40C8-BB0F-C05C39B9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09D97-C7BD-4865-9A9C-AFB001948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8E26DB-A61F-43A2-94DE-D13A5A115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104" y="249510"/>
            <a:ext cx="8431924" cy="615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7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E77CB-441F-4801-8D10-0C8E45BD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054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Pediatrik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gazı</a:t>
            </a:r>
            <a:r>
              <a:rPr lang="en-US" dirty="0"/>
              <a:t> </a:t>
            </a:r>
            <a:r>
              <a:rPr lang="en-US" dirty="0" err="1"/>
              <a:t>kapiller</a:t>
            </a:r>
            <a:r>
              <a:rPr lang="en-US" dirty="0"/>
              <a:t> </a:t>
            </a:r>
            <a:r>
              <a:rPr lang="en-US" dirty="0" err="1"/>
              <a:t>topuk</a:t>
            </a:r>
            <a:r>
              <a:rPr lang="en-US" dirty="0"/>
              <a:t> </a:t>
            </a:r>
            <a:r>
              <a:rPr lang="en-US" dirty="0" err="1"/>
              <a:t>kanı</a:t>
            </a:r>
            <a:r>
              <a:rPr lang="en-US" dirty="0"/>
              <a:t> </a:t>
            </a:r>
            <a:r>
              <a:rPr lang="en-US" dirty="0" err="1"/>
              <a:t>numunesinde</a:t>
            </a:r>
            <a:r>
              <a:rPr lang="en-US" dirty="0"/>
              <a:t> </a:t>
            </a:r>
            <a:r>
              <a:rPr lang="en-US" dirty="0" err="1"/>
              <a:t>çalışılır</a:t>
            </a:r>
            <a:r>
              <a:rPr lang="en-US" dirty="0"/>
              <a:t> 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4CFDF-04C6-4A84-8493-76CD764B9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55AA24-16EA-4003-BE2F-5F95BE02D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92" y="1320526"/>
            <a:ext cx="91725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99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E9758-D1A3-408C-98A3-0153E76C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95746-78C6-468D-BC4E-78FB106A7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Vücutta bütün metabolik olaylar dar pH sınırı içinde gerçekle</a:t>
            </a:r>
            <a:r>
              <a:rPr lang="tr-TR" sz="1800" b="0" i="0" u="none" strike="noStrike" baseline="0" dirty="0">
                <a:latin typeface="TimesNewRoman"/>
              </a:rPr>
              <a:t>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ir. 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Bu sınırlardan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sapmalar oldu</a:t>
            </a:r>
            <a:r>
              <a:rPr lang="tr-TR" sz="1800" b="0" i="0" u="none" strike="noStrike" baseline="0" dirty="0">
                <a:latin typeface="TimesNewRoman"/>
              </a:rPr>
              <a:t>ğ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unda,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birçok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metabolic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olayda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değişimler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görülür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lvl="1"/>
            <a:r>
              <a:rPr lang="tr-TR" sz="1400" b="0" i="0" u="none" strike="noStrike" baseline="0" dirty="0">
                <a:latin typeface="Times New Roman" panose="02020603050405020304" pitchFamily="18" charset="0"/>
              </a:rPr>
              <a:t>enzim aktivitelerinde, elektrolit dengesinde, ba</a:t>
            </a:r>
            <a:r>
              <a:rPr lang="tr-TR" sz="1400" b="0" i="0" u="none" strike="noStrike" baseline="0" dirty="0">
                <a:latin typeface="TimesNewRoman"/>
              </a:rPr>
              <a:t>s</a:t>
            </a:r>
            <a:r>
              <a:rPr lang="tr-TR" sz="1400" b="0" i="0" u="none" strike="noStrike" baseline="0" dirty="0">
                <a:latin typeface="Times New Roman" panose="02020603050405020304" pitchFamily="18" charset="0"/>
              </a:rPr>
              <a:t>ta solunum, kardiyak ve</a:t>
            </a:r>
            <a:r>
              <a:rPr lang="en-US" sz="14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400" b="0" i="0" u="none" strike="noStrike" baseline="0" dirty="0">
                <a:latin typeface="Times New Roman" panose="02020603050405020304" pitchFamily="18" charset="0"/>
              </a:rPr>
              <a:t>santral sinir sistemi</a:t>
            </a:r>
            <a:r>
              <a:rPr lang="en-US" sz="1400" b="0" i="0" u="none" strike="noStrike" baseline="0" dirty="0" err="1">
                <a:latin typeface="Times New Roman" panose="02020603050405020304" pitchFamily="18" charset="0"/>
              </a:rPr>
              <a:t>nde</a:t>
            </a:r>
            <a:r>
              <a:rPr lang="en-US" sz="14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1400" b="0" i="0" u="none" strike="noStrike" baseline="0" dirty="0">
                <a:latin typeface="Times New Roman" panose="02020603050405020304" pitchFamily="18" charset="0"/>
              </a:rPr>
              <a:t>organ sistemlerinde </a:t>
            </a:r>
            <a:endParaRPr lang="en-US" sz="1400" b="0" i="0" u="none" strike="noStrike" baseline="0" dirty="0">
              <a:latin typeface="Times New Roman" panose="02020603050405020304" pitchFamily="18" charset="0"/>
            </a:endParaRPr>
          </a:p>
          <a:p>
            <a:pPr lvl="1"/>
            <a:r>
              <a:rPr lang="en-US" sz="1400" dirty="0" err="1">
                <a:latin typeface="Times New Roman" panose="02020603050405020304" pitchFamily="18" charset="0"/>
              </a:rPr>
              <a:t>İlaç</a:t>
            </a:r>
            <a:r>
              <a:rPr lang="en-US" sz="1400" dirty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farmakolojisi</a:t>
            </a:r>
            <a:r>
              <a:rPr lang="en-US" sz="1400" dirty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açısından</a:t>
            </a:r>
            <a:r>
              <a:rPr lang="en-US" sz="1400" dirty="0">
                <a:latin typeface="Times New Roman" panose="02020603050405020304" pitchFamily="18" charset="0"/>
              </a:rPr>
              <a:t> pH </a:t>
            </a:r>
            <a:r>
              <a:rPr lang="en-US" sz="1400" dirty="0" err="1">
                <a:latin typeface="Times New Roman" panose="02020603050405020304" pitchFamily="18" charset="0"/>
              </a:rPr>
              <a:t>değişimi</a:t>
            </a:r>
            <a:r>
              <a:rPr lang="en-US" sz="1400" dirty="0">
                <a:latin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</a:rPr>
              <a:t>çok</a:t>
            </a:r>
            <a:r>
              <a:rPr lang="en-US" sz="1400" dirty="0">
                <a:latin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</a:rPr>
              <a:t>önemlidir</a:t>
            </a:r>
            <a:endParaRPr lang="en-US" sz="1400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Normal arter kanında pH 7.35 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7.45 arasında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dır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Venöz kanda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bu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pH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değeri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artere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en-US" sz="1800" b="0" i="0" u="none" strike="noStrike" baseline="0" dirty="0" err="1">
                <a:latin typeface="Times New Roman" panose="02020603050405020304" pitchFamily="18" charset="0"/>
              </a:rPr>
              <a:t>kıyasla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 0.03-0.05</a:t>
            </a:r>
            <a:r>
              <a:rPr lang="en-US" sz="1800" b="0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daha dü</a:t>
            </a:r>
            <a:r>
              <a:rPr lang="tr-TR" sz="1800" b="0" i="0" u="none" strike="noStrike" baseline="0" dirty="0">
                <a:latin typeface="TimesNewRoman"/>
              </a:rPr>
              <a:t>s</a:t>
            </a:r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üktür.</a:t>
            </a:r>
            <a:endParaRPr lang="en-US" sz="18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nn-NO" sz="1800" b="0" i="0" u="none" strike="noStrike" baseline="0" dirty="0">
                <a:latin typeface="Times New Roman" panose="02020603050405020304" pitchFamily="18" charset="0"/>
              </a:rPr>
              <a:t>Asidemi: Arteriyel kanda pH &lt; 7.35</a:t>
            </a:r>
            <a:endParaRPr lang="en-US" sz="1800" dirty="0">
              <a:latin typeface="Times New Roman" panose="02020603050405020304" pitchFamily="18" charset="0"/>
            </a:endParaRPr>
          </a:p>
          <a:p>
            <a:pPr algn="l"/>
            <a:r>
              <a:rPr lang="tr-TR" sz="1800" b="0" i="0" u="none" strike="noStrike" baseline="0" dirty="0">
                <a:latin typeface="Times New Roman" panose="02020603050405020304" pitchFamily="18" charset="0"/>
              </a:rPr>
              <a:t>Alkalemi: Arteriyel kanda pH &gt; 7.45</a:t>
            </a:r>
          </a:p>
        </p:txBody>
      </p:sp>
    </p:spTree>
    <p:extLst>
      <p:ext uri="{BB962C8B-B14F-4D97-AF65-F5344CB8AC3E}">
        <p14:creationId xmlns:p14="http://schemas.microsoft.com/office/powerpoint/2010/main" val="2262578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FEDE0-ABA8-43E7-8E0E-1730F5D4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Asit</a:t>
            </a:r>
            <a:r>
              <a:rPr lang="en-US" dirty="0"/>
              <a:t>-Baz </a:t>
            </a:r>
            <a:r>
              <a:rPr lang="en-US" dirty="0" err="1"/>
              <a:t>dengesi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düzenleyici</a:t>
            </a:r>
            <a:r>
              <a:rPr lang="en-US" dirty="0"/>
              <a:t> </a:t>
            </a:r>
            <a:r>
              <a:rPr lang="en-US" dirty="0" err="1"/>
              <a:t>sistemler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DA49C-9C44-4AA5-A332-85CBC2FF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Kimyasal tampon sistemleri</a:t>
            </a:r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Bikarbonat-karbonik asit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Fosfat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Proteinler ve hemoglobin</a:t>
            </a:r>
            <a:r>
              <a:rPr lang="en-US" sz="2000" b="0" i="0" u="none" strike="noStrike" baseline="0" dirty="0">
                <a:latin typeface="Times New Roman" panose="02020603050405020304" pitchFamily="18" charset="0"/>
              </a:rPr>
              <a:t>)</a:t>
            </a:r>
          </a:p>
          <a:p>
            <a:pPr marL="0" indent="0" algn="l">
              <a:buNone/>
            </a:pPr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Solunum sistemi</a:t>
            </a:r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endParaRPr lang="en-US" sz="2000" b="0" i="0" u="none" strike="noStrike" baseline="0" dirty="0">
              <a:latin typeface="Times New Roman" panose="02020603050405020304" pitchFamily="18" charset="0"/>
            </a:endParaRPr>
          </a:p>
          <a:p>
            <a:r>
              <a:rPr lang="tr-TR" sz="2000" b="0" i="0" u="none" strike="noStrike" baseline="0" dirty="0">
                <a:latin typeface="Times New Roman" panose="02020603050405020304" pitchFamily="18" charset="0"/>
              </a:rPr>
              <a:t>Böbrekler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528417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TimesNewRoman</vt:lpstr>
      <vt:lpstr>Office Theme</vt:lpstr>
      <vt:lpstr>Kan Gazı</vt:lpstr>
      <vt:lpstr>Kan Gazı Ölçümleri</vt:lpstr>
      <vt:lpstr>PowerPoint Presentation</vt:lpstr>
      <vt:lpstr>PowerPoint Presentation</vt:lpstr>
      <vt:lpstr>PowerPoint Presentation</vt:lpstr>
      <vt:lpstr>PowerPoint Presentation</vt:lpstr>
      <vt:lpstr>Pediatrik kan gazı kapiller topuk kanı numunesinde çalışılır </vt:lpstr>
      <vt:lpstr>PowerPoint Presentation</vt:lpstr>
      <vt:lpstr>Asit-Baz dengesi ve düzenleyici sistemler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 Gazı</dc:title>
  <dc:creator>yasemin isgor</dc:creator>
  <cp:lastModifiedBy>yasemin isgor</cp:lastModifiedBy>
  <cp:revision>1</cp:revision>
  <dcterms:created xsi:type="dcterms:W3CDTF">2021-05-25T22:18:33Z</dcterms:created>
  <dcterms:modified xsi:type="dcterms:W3CDTF">2021-05-25T22:18:33Z</dcterms:modified>
</cp:coreProperties>
</file>