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513769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198696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2549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4216004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0738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222131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2183058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79247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483589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8B0D76-38B4-428B-B7E6-DD135C58E656}" type="datetimeFigureOut">
              <a:rPr lang="tr-TR" smtClean="0"/>
              <a:t>16.04.2018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601530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C8B0D76-38B4-428B-B7E6-DD135C58E656}" type="datetimeFigureOut">
              <a:rPr lang="tr-TR" smtClean="0"/>
              <a:t>16.04.2018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501952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C8B0D76-38B4-428B-B7E6-DD135C58E656}" type="datetimeFigureOut">
              <a:rPr lang="tr-TR" smtClean="0"/>
              <a:t>16.04.2018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9301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C8B0D76-38B4-428B-B7E6-DD135C58E656}" type="datetimeFigureOut">
              <a:rPr lang="tr-TR" smtClean="0"/>
              <a:t>16.04.2018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1279453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B0D76-38B4-428B-B7E6-DD135C58E656}" type="datetimeFigureOut">
              <a:rPr lang="tr-TR" smtClean="0"/>
              <a:t>16.04.2018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403969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C8B0D76-38B4-428B-B7E6-DD135C58E656}" type="datetimeFigureOut">
              <a:rPr lang="tr-TR" smtClean="0"/>
              <a:t>16.04.2018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366C99-16BC-4845-BA9D-1768354CFD62}" type="slidenum">
              <a:rPr lang="tr-TR" smtClean="0"/>
              <a:t>‹#›</a:t>
            </a:fld>
            <a:endParaRPr lang="tr-TR"/>
          </a:p>
        </p:txBody>
      </p:sp>
    </p:spTree>
    <p:extLst>
      <p:ext uri="{BB962C8B-B14F-4D97-AF65-F5344CB8AC3E}">
        <p14:creationId xmlns:p14="http://schemas.microsoft.com/office/powerpoint/2010/main" val="3083959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366C99-16BC-4845-BA9D-1768354CFD62}" type="slidenum">
              <a:rPr lang="tr-TR" smtClean="0"/>
              <a:t>‹#›</a:t>
            </a:fld>
            <a:endParaRPr lang="tr-TR"/>
          </a:p>
        </p:txBody>
      </p:sp>
      <p:sp>
        <p:nvSpPr>
          <p:cNvPr id="5" name="Date Placeholder 4"/>
          <p:cNvSpPr>
            <a:spLocks noGrp="1"/>
          </p:cNvSpPr>
          <p:nvPr>
            <p:ph type="dt" sz="half" idx="10"/>
          </p:nvPr>
        </p:nvSpPr>
        <p:spPr/>
        <p:txBody>
          <a:bodyPr/>
          <a:lstStyle/>
          <a:p>
            <a:fld id="{5C8B0D76-38B4-428B-B7E6-DD135C58E656}" type="datetimeFigureOut">
              <a:rPr lang="tr-TR" smtClean="0"/>
              <a:t>16.04.2018</a:t>
            </a:fld>
            <a:endParaRPr lang="tr-TR"/>
          </a:p>
        </p:txBody>
      </p:sp>
    </p:spTree>
    <p:extLst>
      <p:ext uri="{BB962C8B-B14F-4D97-AF65-F5344CB8AC3E}">
        <p14:creationId xmlns:p14="http://schemas.microsoft.com/office/powerpoint/2010/main" val="1567846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8B0D76-38B4-428B-B7E6-DD135C58E656}" type="datetimeFigureOut">
              <a:rPr lang="tr-TR" smtClean="0"/>
              <a:t>16.04.2018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D366C99-16BC-4845-BA9D-1768354CFD62}" type="slidenum">
              <a:rPr lang="tr-TR" smtClean="0"/>
              <a:t>‹#›</a:t>
            </a:fld>
            <a:endParaRPr lang="tr-TR"/>
          </a:p>
        </p:txBody>
      </p:sp>
    </p:spTree>
    <p:extLst>
      <p:ext uri="{BB962C8B-B14F-4D97-AF65-F5344CB8AC3E}">
        <p14:creationId xmlns:p14="http://schemas.microsoft.com/office/powerpoint/2010/main" val="182947245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Endüstri Bitkilerinde Muhafaza Ve Depolama Gerekliliği, Muhafaza Şekilleri</a:t>
            </a:r>
            <a:endParaRPr lang="tr-TR" dirty="0"/>
          </a:p>
        </p:txBody>
      </p:sp>
    </p:spTree>
    <p:extLst>
      <p:ext uri="{BB962C8B-B14F-4D97-AF65-F5344CB8AC3E}">
        <p14:creationId xmlns:p14="http://schemas.microsoft.com/office/powerpoint/2010/main" val="159049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sz="2000" b="1" u="sng" dirty="0" smtClean="0"/>
              <a:t>Ambar </a:t>
            </a:r>
            <a:r>
              <a:rPr lang="tr-TR" sz="2000" b="1" u="sng" dirty="0" smtClean="0"/>
              <a:t>noksanlık nedenleri:</a:t>
            </a:r>
            <a:endParaRPr lang="tr-TR" sz="2000" b="1" dirty="0" smtClean="0"/>
          </a:p>
          <a:p>
            <a:pPr marL="0" lvl="0" indent="0">
              <a:buNone/>
            </a:pPr>
            <a:r>
              <a:rPr lang="tr-TR" dirty="0" smtClean="0"/>
              <a:t>Ürünün </a:t>
            </a:r>
            <a:r>
              <a:rPr lang="tr-TR" dirty="0" smtClean="0"/>
              <a:t>rutubet kaybetmesinden,</a:t>
            </a:r>
          </a:p>
          <a:p>
            <a:pPr marL="0" lvl="0" indent="0">
              <a:buNone/>
            </a:pPr>
            <a:r>
              <a:rPr lang="tr-TR" dirty="0" smtClean="0"/>
              <a:t>Ürünün </a:t>
            </a:r>
            <a:r>
              <a:rPr lang="tr-TR" dirty="0" smtClean="0"/>
              <a:t>solunum yapması sonucu oluşan kuru madde </a:t>
            </a:r>
            <a:r>
              <a:rPr lang="tr-TR" dirty="0" smtClean="0"/>
              <a:t>kayıplarından,</a:t>
            </a:r>
          </a:p>
          <a:p>
            <a:pPr marL="0" lvl="0" indent="0">
              <a:buNone/>
            </a:pPr>
            <a:r>
              <a:rPr lang="tr-TR" dirty="0" smtClean="0"/>
              <a:t>Ambar </a:t>
            </a:r>
            <a:r>
              <a:rPr lang="tr-TR" dirty="0" smtClean="0"/>
              <a:t>zararlarının, kuş ve kemirgenlerin ürünü </a:t>
            </a:r>
            <a:r>
              <a:rPr lang="tr-TR" dirty="0" smtClean="0"/>
              <a:t>yemesinden,</a:t>
            </a:r>
          </a:p>
          <a:p>
            <a:pPr marL="0" lvl="0" indent="0">
              <a:buNone/>
            </a:pPr>
            <a:r>
              <a:rPr lang="tr-TR" dirty="0" smtClean="0"/>
              <a:t>Depolar </a:t>
            </a:r>
            <a:r>
              <a:rPr lang="tr-TR" dirty="0" smtClean="0"/>
              <a:t>arası </a:t>
            </a:r>
            <a:r>
              <a:rPr lang="tr-TR" dirty="0" smtClean="0"/>
              <a:t>karışmalardan,</a:t>
            </a:r>
          </a:p>
          <a:p>
            <a:pPr marL="0" lvl="0" indent="0">
              <a:buNone/>
            </a:pPr>
            <a:r>
              <a:rPr lang="tr-TR" dirty="0" smtClean="0"/>
              <a:t>Tartı </a:t>
            </a:r>
            <a:r>
              <a:rPr lang="tr-TR" dirty="0" smtClean="0"/>
              <a:t>aletlerindeki arızalar nedeniyle noksan </a:t>
            </a:r>
            <a:r>
              <a:rPr lang="tr-TR" dirty="0" smtClean="0"/>
              <a:t>tartımdan,</a:t>
            </a:r>
          </a:p>
          <a:p>
            <a:pPr marL="0" lvl="0" indent="0">
              <a:buNone/>
            </a:pPr>
            <a:r>
              <a:rPr lang="tr-TR" dirty="0" smtClean="0"/>
              <a:t>Manipülasyon </a:t>
            </a:r>
            <a:r>
              <a:rPr lang="tr-TR" dirty="0" smtClean="0"/>
              <a:t>esnasındaki dökülme ve saçılmalardan,</a:t>
            </a:r>
          </a:p>
          <a:p>
            <a:pPr marL="0" lvl="0" indent="0">
              <a:buNone/>
            </a:pPr>
            <a:r>
              <a:rPr lang="tr-TR" dirty="0" smtClean="0"/>
              <a:t>Depoya </a:t>
            </a:r>
            <a:r>
              <a:rPr lang="tr-TR" dirty="0" smtClean="0"/>
              <a:t>girişte ürünle beraber tartılan fakat daha sonra manipülasyon esnasında </a:t>
            </a:r>
          </a:p>
          <a:p>
            <a:pPr marL="0" indent="0">
              <a:buNone/>
            </a:pPr>
            <a:r>
              <a:rPr lang="tr-TR" dirty="0" smtClean="0"/>
              <a:t>oluşan </a:t>
            </a:r>
            <a:r>
              <a:rPr lang="tr-TR" dirty="0" smtClean="0"/>
              <a:t>toz, sap saman gibi aspiratörce emilen maddelerin, tasfiye tartısına dahil          edilememesinden kaynaklanır.</a:t>
            </a:r>
          </a:p>
          <a:p>
            <a:endParaRPr lang="tr-TR" dirty="0"/>
          </a:p>
        </p:txBody>
      </p:sp>
    </p:spTree>
    <p:extLst>
      <p:ext uri="{BB962C8B-B14F-4D97-AF65-F5344CB8AC3E}">
        <p14:creationId xmlns:p14="http://schemas.microsoft.com/office/powerpoint/2010/main" val="773055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Tarım; bitkisel ve hayvansal kökenli ürünlerin üretilip, bunların işlenerek, kalite ve verimlerinde artışın sağlanması, hasadından tüketilmesine kadar olan süreçte, ihtiyaç fazlası kısımlarının uygun depo ve koşullarda muhafaza edilip, değerlendirilerek pazara </a:t>
            </a:r>
            <a:r>
              <a:rPr lang="tr-TR" dirty="0" smtClean="0"/>
              <a:t>sunulmasıdır. </a:t>
            </a:r>
          </a:p>
          <a:p>
            <a:r>
              <a:rPr lang="tr-TR" dirty="0" smtClean="0"/>
              <a:t>Ürünün </a:t>
            </a:r>
            <a:r>
              <a:rPr lang="tr-TR" dirty="0"/>
              <a:t>çeşitli şekillerde değerlendirilene kadar belirli depolarda ve çeşitli şekillerde stoklanması gerekmektedir ki buna </a:t>
            </a:r>
            <a:r>
              <a:rPr lang="tr-TR" b="1" dirty="0"/>
              <a:t>“</a:t>
            </a:r>
            <a:r>
              <a:rPr lang="tr-TR" b="1" i="1" dirty="0"/>
              <a:t>Depolama</a:t>
            </a:r>
            <a:r>
              <a:rPr lang="tr-TR" b="1" dirty="0"/>
              <a:t>”</a:t>
            </a:r>
            <a:r>
              <a:rPr lang="tr-TR" dirty="0"/>
              <a:t>; hem bu sürecin öncesinde hem de bu süreçte ürünün nitelik ve niceliğinde herhangi bir değişme olmadan sağlıklı depolanabilmesi için gerekli tüm önlemlerin alınmasına ise </a:t>
            </a:r>
            <a:r>
              <a:rPr lang="tr-TR" b="1" dirty="0"/>
              <a:t>“</a:t>
            </a:r>
            <a:r>
              <a:rPr lang="tr-TR" b="1" i="1" dirty="0"/>
              <a:t>Muhafaza</a:t>
            </a:r>
            <a:r>
              <a:rPr lang="tr-TR" b="1" dirty="0"/>
              <a:t>”</a:t>
            </a:r>
            <a:r>
              <a:rPr lang="tr-TR" dirty="0"/>
              <a:t> </a:t>
            </a:r>
            <a:r>
              <a:rPr lang="tr-TR" dirty="0" smtClean="0"/>
              <a:t>denilir.</a:t>
            </a:r>
            <a:endParaRPr lang="tr-TR" dirty="0"/>
          </a:p>
          <a:p>
            <a:endParaRPr lang="tr-TR" dirty="0"/>
          </a:p>
        </p:txBody>
      </p:sp>
    </p:spTree>
    <p:extLst>
      <p:ext uri="{BB962C8B-B14F-4D97-AF65-F5344CB8AC3E}">
        <p14:creationId xmlns:p14="http://schemas.microsoft.com/office/powerpoint/2010/main" val="580738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DEPOLAMANIN PLANLANMASI</a:t>
            </a:r>
            <a:endParaRPr lang="tr-TR" dirty="0"/>
          </a:p>
        </p:txBody>
      </p:sp>
      <p:sp>
        <p:nvSpPr>
          <p:cNvPr id="3" name="İçerik Yer Tutucusu 2"/>
          <p:cNvSpPr>
            <a:spLocks noGrp="1"/>
          </p:cNvSpPr>
          <p:nvPr>
            <p:ph idx="1"/>
          </p:nvPr>
        </p:nvSpPr>
        <p:spPr/>
        <p:txBody>
          <a:bodyPr/>
          <a:lstStyle/>
          <a:p>
            <a:r>
              <a:rPr lang="tr-TR" dirty="0"/>
              <a:t>Alım işlemleri konusu işlenirken alım başlamadan önce her işyerinin o seneki alım tahminine göre, stok durumu, işyerine gelebilecek ve gidecek ürünler, satışı yapılacak miktar da dikkatine alınarak bir depolama programının yapılmasının gerektirdiği ifade edilir</a:t>
            </a:r>
            <a:r>
              <a:rPr lang="tr-TR" dirty="0" smtClean="0"/>
              <a:t>.</a:t>
            </a:r>
          </a:p>
          <a:p>
            <a:r>
              <a:rPr lang="tr-TR" dirty="0" smtClean="0"/>
              <a:t> </a:t>
            </a:r>
            <a:r>
              <a:rPr lang="tr-TR" dirty="0"/>
              <a:t>Son yıllarda hasat işleminin çoğunluk makineli olarak yapılmasının sonucu olarak buğday, arpa, çavdar ve yulaf gibi tahılların alımları genellikle (1.5-2.0) ay gibi kısa bir dönemde tamamlanmakta, özelliği olan </a:t>
            </a:r>
            <a:r>
              <a:rPr lang="tr-TR" dirty="0" err="1"/>
              <a:t>baklagil</a:t>
            </a:r>
            <a:r>
              <a:rPr lang="tr-TR" dirty="0"/>
              <a:t>, mısır, çeltik alımları ise daha uzunca bir süre devam edebilmektedir. </a:t>
            </a:r>
          </a:p>
          <a:p>
            <a:endParaRPr lang="tr-TR" dirty="0"/>
          </a:p>
        </p:txBody>
      </p:sp>
    </p:spTree>
    <p:extLst>
      <p:ext uri="{BB962C8B-B14F-4D97-AF65-F5344CB8AC3E}">
        <p14:creationId xmlns:p14="http://schemas.microsoft.com/office/powerpoint/2010/main" val="2732354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DEPOYA GİRİŞ İŞLEMLERİ</a:t>
            </a:r>
            <a:endParaRPr lang="tr-TR" dirty="0"/>
          </a:p>
        </p:txBody>
      </p:sp>
      <p:sp>
        <p:nvSpPr>
          <p:cNvPr id="3" name="İçerik Yer Tutucusu 2"/>
          <p:cNvSpPr>
            <a:spLocks noGrp="1"/>
          </p:cNvSpPr>
          <p:nvPr>
            <p:ph idx="1"/>
          </p:nvPr>
        </p:nvSpPr>
        <p:spPr/>
        <p:txBody>
          <a:bodyPr/>
          <a:lstStyle/>
          <a:p>
            <a:r>
              <a:rPr lang="tr-TR" dirty="0"/>
              <a:t>TMO’ ya ürün, üreticiden alım yoluyla veya başka yerlerden karayolu, demiryolu ve deniz yoluyla gelebilir. </a:t>
            </a:r>
            <a:r>
              <a:rPr lang="tr-TR" dirty="0" smtClean="0"/>
              <a:t>Ü</a:t>
            </a:r>
          </a:p>
          <a:p>
            <a:r>
              <a:rPr lang="tr-TR" dirty="0" err="1" smtClean="0"/>
              <a:t>reticiden</a:t>
            </a:r>
            <a:r>
              <a:rPr lang="tr-TR" dirty="0" smtClean="0"/>
              <a:t> </a:t>
            </a:r>
            <a:r>
              <a:rPr lang="tr-TR" dirty="0"/>
              <a:t>alım yoluyla gelen ürün, eksper tarafından muayene ve analizi yapılıp, ürün muayene fişi düzenlendikten sonra araba basküllerinde tartılarak ilgili deposuna gönderilir. Silolara depolanacaksa, silo baskülü ile tartılarak depolanır. </a:t>
            </a:r>
            <a:endParaRPr lang="tr-TR" dirty="0" smtClean="0"/>
          </a:p>
          <a:p>
            <a:r>
              <a:rPr lang="tr-TR" dirty="0" smtClean="0"/>
              <a:t>Üreticinin </a:t>
            </a:r>
            <a:r>
              <a:rPr lang="tr-TR" dirty="0"/>
              <a:t>mal bedeli araba basküllerinde veya kollu basküllerde yapılacak tartı sonucuna göre ödenir. </a:t>
            </a:r>
            <a:endParaRPr lang="tr-TR" dirty="0" smtClean="0"/>
          </a:p>
          <a:p>
            <a:r>
              <a:rPr lang="tr-TR" dirty="0" smtClean="0"/>
              <a:t>Şayet </a:t>
            </a:r>
            <a:r>
              <a:rPr lang="tr-TR" dirty="0"/>
              <a:t>vagonla gelen ürün yatay bir depoya konulacak ve yatay depolarda da </a:t>
            </a:r>
            <a:r>
              <a:rPr lang="tr-TR" dirty="0" err="1"/>
              <a:t>tumbalı</a:t>
            </a:r>
            <a:r>
              <a:rPr lang="tr-TR" dirty="0"/>
              <a:t> baskül yoksa ürün başka vasıtasıyla alınarak araba baskülünde veya kollu basküllerde tartılarak depoya girişi sağlanır</a:t>
            </a:r>
          </a:p>
        </p:txBody>
      </p:sp>
    </p:spTree>
    <p:extLst>
      <p:ext uri="{BB962C8B-B14F-4D97-AF65-F5344CB8AC3E}">
        <p14:creationId xmlns:p14="http://schemas.microsoft.com/office/powerpoint/2010/main" val="3915375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1- DEPOLAMA KONULARI </a:t>
            </a:r>
            <a:endParaRPr lang="tr-TR" dirty="0" smtClean="0"/>
          </a:p>
          <a:p>
            <a:pPr marL="0" indent="0">
              <a:buNone/>
            </a:pPr>
            <a:r>
              <a:rPr lang="tr-TR" dirty="0" smtClean="0"/>
              <a:t>1.1 </a:t>
            </a:r>
            <a:r>
              <a:rPr lang="tr-TR" dirty="0" smtClean="0"/>
              <a:t>DEPO </a:t>
            </a:r>
            <a:r>
              <a:rPr lang="tr-TR" dirty="0" smtClean="0"/>
              <a:t>ŞEKİLLERİ</a:t>
            </a:r>
          </a:p>
          <a:p>
            <a:pPr marL="0" indent="0">
              <a:buNone/>
            </a:pPr>
            <a:r>
              <a:rPr lang="tr-TR" dirty="0" smtClean="0"/>
              <a:t> </a:t>
            </a:r>
            <a:r>
              <a:rPr lang="tr-TR" dirty="0" smtClean="0"/>
              <a:t>a) Depolama yapılan yerin açık veya kapalı olmasına göre </a:t>
            </a:r>
          </a:p>
          <a:p>
            <a:pPr marL="0" indent="0">
              <a:buNone/>
            </a:pPr>
            <a:r>
              <a:rPr lang="tr-TR" dirty="0" smtClean="0"/>
              <a:t>1- Açıkta depolama                        2-  Kapalı yerlerde </a:t>
            </a:r>
            <a:r>
              <a:rPr lang="tr-TR" dirty="0" smtClean="0"/>
              <a:t>depolama</a:t>
            </a:r>
          </a:p>
          <a:p>
            <a:pPr marL="0" indent="0">
              <a:buNone/>
            </a:pPr>
            <a:r>
              <a:rPr lang="tr-TR" dirty="0" smtClean="0"/>
              <a:t> </a:t>
            </a:r>
            <a:r>
              <a:rPr lang="tr-TR" dirty="0" smtClean="0"/>
              <a:t>b) Ürüne verilen yüksekliğe göre </a:t>
            </a:r>
          </a:p>
          <a:p>
            <a:pPr marL="0" indent="0">
              <a:buNone/>
            </a:pPr>
            <a:r>
              <a:rPr lang="tr-TR" dirty="0" smtClean="0"/>
              <a:t>1- Dikey (şakuli) tip depolama      2- Yatay (ufki) tip depolama</a:t>
            </a:r>
          </a:p>
          <a:p>
            <a:endParaRPr lang="tr-TR" dirty="0"/>
          </a:p>
        </p:txBody>
      </p:sp>
    </p:spTree>
    <p:extLst>
      <p:ext uri="{BB962C8B-B14F-4D97-AF65-F5344CB8AC3E}">
        <p14:creationId xmlns:p14="http://schemas.microsoft.com/office/powerpoint/2010/main" val="3290848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1.2 DEPO TİPLERİ </a:t>
            </a:r>
            <a:endParaRPr lang="tr-TR" dirty="0"/>
          </a:p>
          <a:p>
            <a:pPr marL="0" indent="0">
              <a:buNone/>
            </a:pPr>
            <a:r>
              <a:rPr lang="tr-TR" b="1" dirty="0" smtClean="0"/>
              <a:t>a</a:t>
            </a:r>
            <a:r>
              <a:rPr lang="tr-TR" b="1" dirty="0"/>
              <a:t>)</a:t>
            </a:r>
            <a:r>
              <a:rPr lang="tr-TR" dirty="0"/>
              <a:t>  </a:t>
            </a:r>
            <a:r>
              <a:rPr lang="tr-TR" i="1" dirty="0"/>
              <a:t>Mülkiyet durumuna </a:t>
            </a:r>
            <a:r>
              <a:rPr lang="tr-TR" dirty="0"/>
              <a:t>göre iki grupta toplanır:</a:t>
            </a:r>
          </a:p>
          <a:p>
            <a:pPr marL="0" indent="0">
              <a:buNone/>
            </a:pPr>
            <a:r>
              <a:rPr lang="tr-TR" dirty="0"/>
              <a:t>1</a:t>
            </a:r>
            <a:r>
              <a:rPr lang="tr-TR" b="1" dirty="0"/>
              <a:t>-</a:t>
            </a:r>
            <a:r>
              <a:rPr lang="tr-TR" dirty="0"/>
              <a:t> Ofis malı depolar                       2</a:t>
            </a:r>
            <a:r>
              <a:rPr lang="tr-TR" b="1" dirty="0"/>
              <a:t>- </a:t>
            </a:r>
            <a:r>
              <a:rPr lang="tr-TR" dirty="0"/>
              <a:t>Kiralık </a:t>
            </a:r>
            <a:r>
              <a:rPr lang="tr-TR" dirty="0" smtClean="0"/>
              <a:t>depolar</a:t>
            </a:r>
          </a:p>
          <a:p>
            <a:pPr marL="0" indent="0">
              <a:buNone/>
            </a:pPr>
            <a:r>
              <a:rPr lang="tr-TR" dirty="0" smtClean="0"/>
              <a:t> </a:t>
            </a:r>
            <a:r>
              <a:rPr lang="tr-TR" b="1" dirty="0"/>
              <a:t>b)</a:t>
            </a:r>
            <a:r>
              <a:rPr lang="tr-TR" dirty="0"/>
              <a:t> </a:t>
            </a:r>
            <a:r>
              <a:rPr lang="tr-TR" i="1" dirty="0"/>
              <a:t>Yapı çeşitlerine </a:t>
            </a:r>
            <a:r>
              <a:rPr lang="tr-TR" dirty="0"/>
              <a:t>göre dört grupta </a:t>
            </a:r>
            <a:r>
              <a:rPr lang="tr-TR" dirty="0" smtClean="0"/>
              <a:t>toplanır:</a:t>
            </a:r>
          </a:p>
          <a:p>
            <a:pPr marL="0" indent="0">
              <a:buNone/>
            </a:pPr>
            <a:r>
              <a:rPr lang="tr-TR" dirty="0" err="1" smtClean="0"/>
              <a:t>Hermetik</a:t>
            </a:r>
            <a:r>
              <a:rPr lang="tr-TR" dirty="0" smtClean="0"/>
              <a:t> </a:t>
            </a:r>
            <a:r>
              <a:rPr lang="tr-TR" dirty="0"/>
              <a:t>depolar,</a:t>
            </a:r>
          </a:p>
          <a:p>
            <a:pPr marL="0" lvl="0" indent="0">
              <a:buNone/>
            </a:pPr>
            <a:r>
              <a:rPr lang="tr-TR" b="1" u="sng" dirty="0"/>
              <a:t>Toprak üstü yığınlar: </a:t>
            </a:r>
            <a:r>
              <a:rPr lang="tr-TR" dirty="0"/>
              <a:t>Örtü maddesine göre </a:t>
            </a:r>
            <a:endParaRPr lang="tr-TR" dirty="0" smtClean="0"/>
          </a:p>
          <a:p>
            <a:pPr marL="0" lvl="0" indent="0">
              <a:buNone/>
            </a:pPr>
            <a:r>
              <a:rPr lang="tr-TR" dirty="0" smtClean="0"/>
              <a:t>(</a:t>
            </a:r>
            <a:r>
              <a:rPr lang="tr-TR" dirty="0"/>
              <a:t>Muşambalı yığınlar</a:t>
            </a:r>
            <a:r>
              <a:rPr lang="tr-TR" b="1" dirty="0"/>
              <a:t>-</a:t>
            </a:r>
            <a:r>
              <a:rPr lang="tr-TR" dirty="0"/>
              <a:t>Samanlı, </a:t>
            </a:r>
            <a:r>
              <a:rPr lang="tr-TR" dirty="0" smtClean="0"/>
              <a:t>topraklı </a:t>
            </a:r>
            <a:r>
              <a:rPr lang="tr-TR" dirty="0"/>
              <a:t>yığınlar</a:t>
            </a:r>
            <a:r>
              <a:rPr lang="tr-TR" b="1" dirty="0"/>
              <a:t>-</a:t>
            </a:r>
            <a:r>
              <a:rPr lang="tr-TR" dirty="0" err="1"/>
              <a:t>Polietilenli</a:t>
            </a:r>
            <a:r>
              <a:rPr lang="tr-TR" dirty="0"/>
              <a:t>, topraklı yığınlar</a:t>
            </a:r>
            <a:r>
              <a:rPr lang="tr-TR" b="1" dirty="0"/>
              <a:t>-</a:t>
            </a:r>
            <a:r>
              <a:rPr lang="tr-TR" dirty="0" err="1"/>
              <a:t>MAYDÜ’ler</a:t>
            </a:r>
            <a:r>
              <a:rPr lang="tr-TR" dirty="0"/>
              <a:t> olarak 4’e ayrılır.),</a:t>
            </a:r>
          </a:p>
          <a:p>
            <a:pPr marL="0" lvl="0" indent="0">
              <a:buNone/>
            </a:pPr>
            <a:r>
              <a:rPr lang="tr-TR" b="1" u="sng" dirty="0"/>
              <a:t>Dikey (şakuli) depolar veya silolar = </a:t>
            </a:r>
            <a:endParaRPr lang="tr-TR" b="1" u="sng" dirty="0" smtClean="0"/>
          </a:p>
          <a:p>
            <a:pPr marL="0" lvl="0" indent="0">
              <a:buNone/>
            </a:pPr>
            <a:r>
              <a:rPr lang="tr-TR" dirty="0" smtClean="0"/>
              <a:t>(</a:t>
            </a:r>
            <a:r>
              <a:rPr lang="tr-TR" dirty="0"/>
              <a:t>Ahşap silolar</a:t>
            </a:r>
            <a:r>
              <a:rPr lang="tr-TR" b="1" dirty="0"/>
              <a:t>-</a:t>
            </a:r>
            <a:r>
              <a:rPr lang="tr-TR" dirty="0"/>
              <a:t>Beton silolar</a:t>
            </a:r>
            <a:r>
              <a:rPr lang="tr-TR" b="1" dirty="0"/>
              <a:t>-</a:t>
            </a:r>
            <a:r>
              <a:rPr lang="tr-TR" dirty="0"/>
              <a:t>Çelik Silolar),     </a:t>
            </a:r>
            <a:endParaRPr lang="tr-TR" dirty="0" smtClean="0"/>
          </a:p>
          <a:p>
            <a:pPr marL="0" lvl="0" indent="0">
              <a:buNone/>
            </a:pPr>
            <a:r>
              <a:rPr lang="tr-TR" b="1" u="sng" dirty="0" smtClean="0"/>
              <a:t>Yatay </a:t>
            </a:r>
            <a:r>
              <a:rPr lang="tr-TR" b="1" u="sng" dirty="0"/>
              <a:t>(ufki) depolar (Ambarlar veya Hangarlar) = </a:t>
            </a:r>
            <a:endParaRPr lang="tr-TR" b="1" u="sng" dirty="0" smtClean="0"/>
          </a:p>
          <a:p>
            <a:pPr marL="0" lvl="0" indent="0">
              <a:buNone/>
            </a:pPr>
            <a:r>
              <a:rPr lang="tr-TR" dirty="0" smtClean="0"/>
              <a:t>(</a:t>
            </a:r>
            <a:r>
              <a:rPr lang="tr-TR" dirty="0"/>
              <a:t>Ahşap depolar</a:t>
            </a:r>
            <a:r>
              <a:rPr lang="tr-TR" b="1" dirty="0"/>
              <a:t>-</a:t>
            </a:r>
            <a:r>
              <a:rPr lang="tr-TR" dirty="0" err="1"/>
              <a:t>Kargir</a:t>
            </a:r>
            <a:r>
              <a:rPr lang="tr-TR" dirty="0"/>
              <a:t> </a:t>
            </a:r>
            <a:r>
              <a:rPr lang="tr-TR" dirty="0" smtClean="0"/>
              <a:t>depolar</a:t>
            </a:r>
            <a:r>
              <a:rPr lang="tr-TR" b="1" dirty="0" smtClean="0"/>
              <a:t>-</a:t>
            </a:r>
            <a:r>
              <a:rPr lang="tr-TR" dirty="0" smtClean="0"/>
              <a:t>Betonarme </a:t>
            </a:r>
            <a:r>
              <a:rPr lang="tr-TR" dirty="0"/>
              <a:t>depolar</a:t>
            </a:r>
            <a:r>
              <a:rPr lang="tr-TR" b="1" dirty="0"/>
              <a:t>-</a:t>
            </a:r>
            <a:r>
              <a:rPr lang="tr-TR" dirty="0"/>
              <a:t>Çelik depolar).</a:t>
            </a:r>
          </a:p>
          <a:p>
            <a:endParaRPr lang="tr-TR" dirty="0"/>
          </a:p>
        </p:txBody>
      </p:sp>
    </p:spTree>
    <p:extLst>
      <p:ext uri="{BB962C8B-B14F-4D97-AF65-F5344CB8AC3E}">
        <p14:creationId xmlns:p14="http://schemas.microsoft.com/office/powerpoint/2010/main" val="763690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DEPOYA GİRİŞ İŞLEMLERİ</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endParaRPr lang="tr-TR" dirty="0"/>
          </a:p>
          <a:p>
            <a:r>
              <a:rPr lang="tr-TR" dirty="0"/>
              <a:t>TMO’ ya ürün, üreticiden alım yoluyla veya başka yerlerden karayolu, demiryolu ve deniz yoluyla gelebilir. Üreticiden alım yoluyla gelen ürün, eksper tarafından muayene ve analizi yapılıp, ürün muayene fişi düzenlendikten sonra araba basküllerinde tartılarak ilgili deposuna gönderilir. </a:t>
            </a:r>
            <a:endParaRPr lang="tr-TR" dirty="0" smtClean="0"/>
          </a:p>
          <a:p>
            <a:r>
              <a:rPr lang="tr-TR" dirty="0" smtClean="0"/>
              <a:t>Silolara </a:t>
            </a:r>
            <a:r>
              <a:rPr lang="tr-TR" dirty="0"/>
              <a:t>depolanacaksa, silo baskülü ile tartılarak depolanır. Üreticinin mal bedeli araba basküllerinde veya kollu basküllerde yapılacak tartı sonucuna göre ödenir. Şayet vagonla gelen ürün yatay bir depoya konulacak ve yatay depolarda da </a:t>
            </a:r>
            <a:r>
              <a:rPr lang="tr-TR" dirty="0" err="1"/>
              <a:t>tumbalı</a:t>
            </a:r>
            <a:r>
              <a:rPr lang="tr-TR" dirty="0"/>
              <a:t> baskül yoksa ürün başka vasıtasıyla alınarak araba baskülünde veya kollu basküllerde tartılarak depoya girişi sağlanır</a:t>
            </a:r>
          </a:p>
        </p:txBody>
      </p:sp>
    </p:spTree>
    <p:extLst>
      <p:ext uri="{BB962C8B-B14F-4D97-AF65-F5344CB8AC3E}">
        <p14:creationId xmlns:p14="http://schemas.microsoft.com/office/powerpoint/2010/main" val="4138587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DEPOLAMA KONULARI</a:t>
            </a:r>
            <a:r>
              <a:rPr lang="tr-TR" dirty="0"/>
              <a:t/>
            </a:r>
            <a:br>
              <a:rPr lang="tr-TR" dirty="0"/>
            </a:br>
            <a:endParaRPr lang="tr-TR" dirty="0"/>
          </a:p>
        </p:txBody>
      </p:sp>
      <p:sp>
        <p:nvSpPr>
          <p:cNvPr id="3" name="İçerik Yer Tutucusu 2"/>
          <p:cNvSpPr>
            <a:spLocks noGrp="1"/>
          </p:cNvSpPr>
          <p:nvPr>
            <p:ph idx="1"/>
          </p:nvPr>
        </p:nvSpPr>
        <p:spPr>
          <a:xfrm>
            <a:off x="563034" y="1402053"/>
            <a:ext cx="8596668" cy="3880773"/>
          </a:xfrm>
        </p:spPr>
        <p:txBody>
          <a:bodyPr/>
          <a:lstStyle/>
          <a:p>
            <a:r>
              <a:rPr lang="tr-TR" sz="2800" b="1" dirty="0">
                <a:solidFill>
                  <a:schemeClr val="tx1"/>
                </a:solidFill>
              </a:rPr>
              <a:t>Depolama şekilleri</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526891275"/>
              </p:ext>
            </p:extLst>
          </p:nvPr>
        </p:nvGraphicFramePr>
        <p:xfrm>
          <a:off x="93518" y="2078182"/>
          <a:ext cx="10328564" cy="5968989"/>
        </p:xfrm>
        <a:graphic>
          <a:graphicData uri="http://schemas.openxmlformats.org/drawingml/2006/table">
            <a:tbl>
              <a:tblPr firstRow="1" firstCol="1" lastRow="1" lastCol="1" bandRow="1" bandCol="1">
                <a:tableStyleId>{5C22544A-7EE6-4342-B048-85BDC9FD1C3A}</a:tableStyleId>
              </a:tblPr>
              <a:tblGrid>
                <a:gridCol w="5294084"/>
                <a:gridCol w="5034480"/>
              </a:tblGrid>
              <a:tr h="1062892">
                <a:tc>
                  <a:txBody>
                    <a:bodyPr/>
                    <a:lstStyle/>
                    <a:p>
                      <a:pPr algn="ctr">
                        <a:lnSpc>
                          <a:spcPct val="115000"/>
                        </a:lnSpc>
                        <a:spcAft>
                          <a:spcPts val="0"/>
                        </a:spcAft>
                      </a:pPr>
                      <a:r>
                        <a:rPr lang="tr-TR" sz="2000" dirty="0">
                          <a:solidFill>
                            <a:schemeClr val="tx1"/>
                          </a:solidFill>
                          <a:effectLst/>
                        </a:rPr>
                        <a:t>Kapalı yerlerde depolamalar</a:t>
                      </a:r>
                      <a:endParaRPr lang="tr-T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tr-TR" sz="2000" dirty="0">
                          <a:solidFill>
                            <a:schemeClr val="tx1"/>
                          </a:solidFill>
                          <a:effectLst/>
                        </a:rPr>
                        <a:t>Açıkta depolamalar</a:t>
                      </a:r>
                      <a:endParaRPr lang="tr-T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4906097">
                <a:tc>
                  <a:txBody>
                    <a:bodyPr/>
                    <a:lstStyle/>
                    <a:p>
                      <a:pPr marL="228600" algn="just">
                        <a:lnSpc>
                          <a:spcPct val="115000"/>
                        </a:lnSpc>
                        <a:spcAft>
                          <a:spcPts val="0"/>
                        </a:spcAft>
                      </a:pPr>
                      <a:r>
                        <a:rPr lang="tr-TR" sz="2000" dirty="0">
                          <a:solidFill>
                            <a:schemeClr val="tx1"/>
                          </a:solidFill>
                          <a:effectLst/>
                        </a:rPr>
                        <a:t>Depolamanın yapılışına göre</a:t>
                      </a:r>
                    </a:p>
                    <a:p>
                      <a:pPr marL="342900" lvl="0" indent="-342900" algn="just">
                        <a:lnSpc>
                          <a:spcPct val="115000"/>
                        </a:lnSpc>
                        <a:spcAft>
                          <a:spcPts val="0"/>
                        </a:spcAft>
                        <a:buFont typeface="Symbol" panose="05050102010706020507" pitchFamily="18" charset="2"/>
                        <a:buChar char=""/>
                        <a:tabLst>
                          <a:tab pos="457200" algn="l"/>
                        </a:tabLst>
                      </a:pPr>
                      <a:r>
                        <a:rPr lang="tr-TR" sz="2000" dirty="0">
                          <a:solidFill>
                            <a:schemeClr val="tx1"/>
                          </a:solidFill>
                          <a:effectLst/>
                        </a:rPr>
                        <a:t>Dökme depolama</a:t>
                      </a:r>
                    </a:p>
                    <a:p>
                      <a:pPr marL="342900" lvl="0" indent="-342900" algn="just">
                        <a:lnSpc>
                          <a:spcPct val="115000"/>
                        </a:lnSpc>
                        <a:spcAft>
                          <a:spcPts val="0"/>
                        </a:spcAft>
                        <a:buFont typeface="Symbol" panose="05050102010706020507" pitchFamily="18" charset="2"/>
                        <a:buChar char=""/>
                        <a:tabLst>
                          <a:tab pos="457200" algn="l"/>
                        </a:tabLst>
                      </a:pPr>
                      <a:r>
                        <a:rPr lang="tr-TR" sz="2000" dirty="0">
                          <a:solidFill>
                            <a:schemeClr val="tx1"/>
                          </a:solidFill>
                          <a:effectLst/>
                        </a:rPr>
                        <a:t>Çuvallı       </a:t>
                      </a:r>
                    </a:p>
                    <a:p>
                      <a:pPr marL="228600" algn="just">
                        <a:lnSpc>
                          <a:spcPct val="115000"/>
                        </a:lnSpc>
                        <a:spcAft>
                          <a:spcPts val="0"/>
                        </a:spcAft>
                      </a:pPr>
                      <a:r>
                        <a:rPr lang="tr-TR" sz="2000" dirty="0">
                          <a:solidFill>
                            <a:schemeClr val="tx1"/>
                          </a:solidFill>
                          <a:effectLst/>
                        </a:rPr>
                        <a:t>Depo tiplerine göre </a:t>
                      </a:r>
                    </a:p>
                    <a:p>
                      <a:pPr marL="342900" lvl="0" indent="-342900" algn="just">
                        <a:lnSpc>
                          <a:spcPct val="115000"/>
                        </a:lnSpc>
                        <a:spcAft>
                          <a:spcPts val="0"/>
                        </a:spcAft>
                        <a:buFont typeface="Symbol" panose="05050102010706020507" pitchFamily="18" charset="2"/>
                        <a:buChar char=""/>
                        <a:tabLst>
                          <a:tab pos="457200" algn="l"/>
                        </a:tabLst>
                      </a:pPr>
                      <a:r>
                        <a:rPr lang="tr-TR" sz="2000" dirty="0">
                          <a:solidFill>
                            <a:schemeClr val="tx1"/>
                          </a:solidFill>
                          <a:effectLst/>
                        </a:rPr>
                        <a:t>Düşey depolar  (silolar)</a:t>
                      </a:r>
                    </a:p>
                    <a:p>
                      <a:pPr marL="342900" lvl="0" indent="-342900" algn="just">
                        <a:lnSpc>
                          <a:spcPct val="115000"/>
                        </a:lnSpc>
                        <a:spcAft>
                          <a:spcPts val="0"/>
                        </a:spcAft>
                        <a:buFont typeface="Symbol" panose="05050102010706020507" pitchFamily="18" charset="2"/>
                        <a:buChar char=""/>
                        <a:tabLst>
                          <a:tab pos="457200" algn="l"/>
                        </a:tabLst>
                      </a:pPr>
                      <a:r>
                        <a:rPr lang="tr-TR" sz="2000" dirty="0">
                          <a:solidFill>
                            <a:schemeClr val="tx1"/>
                          </a:solidFill>
                          <a:effectLst/>
                        </a:rPr>
                        <a:t>Yatay depolar (dökme veya çuvallı olarak)</a:t>
                      </a:r>
                      <a:endParaRPr lang="tr-T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a:lnSpc>
                          <a:spcPct val="115000"/>
                        </a:lnSpc>
                        <a:spcAft>
                          <a:spcPts val="0"/>
                        </a:spcAft>
                        <a:buFont typeface="Symbol" panose="05050102010706020507" pitchFamily="18" charset="2"/>
                        <a:buChar char=""/>
                        <a:tabLst>
                          <a:tab pos="457200" algn="l"/>
                        </a:tabLst>
                      </a:pPr>
                      <a:r>
                        <a:rPr lang="tr-TR" sz="2000" dirty="0" err="1">
                          <a:solidFill>
                            <a:schemeClr val="tx1"/>
                          </a:solidFill>
                          <a:effectLst/>
                        </a:rPr>
                        <a:t>Polietilenli</a:t>
                      </a:r>
                      <a:r>
                        <a:rPr lang="tr-TR" sz="2000" dirty="0">
                          <a:solidFill>
                            <a:schemeClr val="tx1"/>
                          </a:solidFill>
                          <a:effectLst/>
                        </a:rPr>
                        <a:t> ve Toprak örtülü yığınlar</a:t>
                      </a:r>
                    </a:p>
                    <a:p>
                      <a:pPr marL="342900" lvl="0" indent="-342900" algn="just">
                        <a:lnSpc>
                          <a:spcPct val="115000"/>
                        </a:lnSpc>
                        <a:spcAft>
                          <a:spcPts val="0"/>
                        </a:spcAft>
                        <a:buFont typeface="Symbol" panose="05050102010706020507" pitchFamily="18" charset="2"/>
                        <a:buChar char=""/>
                        <a:tabLst>
                          <a:tab pos="457200" algn="l"/>
                        </a:tabLst>
                      </a:pPr>
                      <a:r>
                        <a:rPr lang="tr-TR" sz="2000" dirty="0" err="1">
                          <a:solidFill>
                            <a:schemeClr val="tx1"/>
                          </a:solidFill>
                          <a:effectLst/>
                        </a:rPr>
                        <a:t>Maydüler</a:t>
                      </a:r>
                      <a:r>
                        <a:rPr lang="tr-TR" sz="2000" dirty="0">
                          <a:solidFill>
                            <a:schemeClr val="tx1"/>
                          </a:solidFill>
                          <a:effectLst/>
                        </a:rPr>
                        <a:t> </a:t>
                      </a:r>
                    </a:p>
                    <a:p>
                      <a:pPr algn="just">
                        <a:lnSpc>
                          <a:spcPct val="115000"/>
                        </a:lnSpc>
                        <a:spcAft>
                          <a:spcPts val="0"/>
                        </a:spcAft>
                      </a:pPr>
                      <a:r>
                        <a:rPr lang="tr-TR" sz="2000" dirty="0">
                          <a:solidFill>
                            <a:schemeClr val="tx1"/>
                          </a:solidFill>
                          <a:effectLst/>
                        </a:rPr>
                        <a:t> </a:t>
                      </a:r>
                      <a:endParaRPr lang="tr-T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179453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AMBAR KAYIPLARI</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u="sng" dirty="0" smtClean="0"/>
              <a:t> </a:t>
            </a:r>
            <a:r>
              <a:rPr lang="tr-TR" sz="2000" b="1" u="sng" dirty="0"/>
              <a:t>Ambar fazlalık nedenleri:</a:t>
            </a:r>
            <a:endParaRPr lang="tr-TR" sz="2000" b="1" dirty="0"/>
          </a:p>
          <a:p>
            <a:pPr marL="0" lvl="0" indent="0">
              <a:buNone/>
            </a:pPr>
            <a:r>
              <a:rPr lang="tr-TR" dirty="0"/>
              <a:t>Ürünün rutubet almasından,</a:t>
            </a:r>
          </a:p>
          <a:p>
            <a:pPr marL="0" lvl="0" indent="0">
              <a:buNone/>
            </a:pPr>
            <a:r>
              <a:rPr lang="tr-TR" dirty="0"/>
              <a:t>Hesabi hatalardan,</a:t>
            </a:r>
          </a:p>
          <a:p>
            <a:pPr marL="0" lvl="0" indent="0">
              <a:buNone/>
            </a:pPr>
            <a:r>
              <a:rPr lang="tr-TR" dirty="0"/>
              <a:t>Depolar arası karışmalardan,</a:t>
            </a:r>
          </a:p>
          <a:p>
            <a:pPr marL="0" lvl="0" indent="0">
              <a:buNone/>
            </a:pPr>
            <a:r>
              <a:rPr lang="tr-TR" dirty="0"/>
              <a:t>Tartı toleranslarında,</a:t>
            </a:r>
          </a:p>
          <a:p>
            <a:pPr marL="0" lvl="0" indent="0">
              <a:buNone/>
            </a:pPr>
            <a:r>
              <a:rPr lang="tr-TR" dirty="0"/>
              <a:t>Tartı aletlerindeki arızalar nedeniyle fazla tartımda,</a:t>
            </a:r>
          </a:p>
          <a:p>
            <a:pPr marL="0" lvl="0" indent="0">
              <a:buNone/>
            </a:pPr>
            <a:r>
              <a:rPr lang="tr-TR" dirty="0"/>
              <a:t>Vasıta daralarının alınmasını müteakip, ürünün dolusu kadar süredeki vasıtanın yaktığı akaryakıtın brüte yansımasından kaynaklanır.</a:t>
            </a:r>
          </a:p>
          <a:p>
            <a:pPr marL="0" indent="0">
              <a:buNone/>
            </a:pPr>
            <a:endParaRPr lang="tr-TR" dirty="0"/>
          </a:p>
        </p:txBody>
      </p:sp>
    </p:spTree>
    <p:extLst>
      <p:ext uri="{BB962C8B-B14F-4D97-AF65-F5344CB8AC3E}">
        <p14:creationId xmlns:p14="http://schemas.microsoft.com/office/powerpoint/2010/main" val="3095708526"/>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TotalTime>
  <Words>657</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Symbol</vt:lpstr>
      <vt:lpstr>Trebuchet MS</vt:lpstr>
      <vt:lpstr>Wingdings 3</vt:lpstr>
      <vt:lpstr>Kristal</vt:lpstr>
      <vt:lpstr>Endüstri Bitkilerinde Muhafaza Ve Depolama Gerekliliği, Muhafaza Şekilleri</vt:lpstr>
      <vt:lpstr>PowerPoint Sunusu</vt:lpstr>
      <vt:lpstr>DEPOLAMANIN PLANLANMASI</vt:lpstr>
      <vt:lpstr>DEPOYA GİRİŞ İŞLEMLERİ</vt:lpstr>
      <vt:lpstr>PowerPoint Sunusu</vt:lpstr>
      <vt:lpstr>PowerPoint Sunusu</vt:lpstr>
      <vt:lpstr>DEPOYA GİRİŞ İŞLEMLERİ </vt:lpstr>
      <vt:lpstr>DEPOLAMA KONULARI </vt:lpstr>
      <vt:lpstr>AMBAR KAYIPLARI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Endüstri Bitkilerinde Muhafaza Ve Depolama Gerekliliği, Muhafaza Şekilleri</dc:title>
  <dc:creator>Nilüfer</dc:creator>
  <cp:lastModifiedBy>Nilüfer</cp:lastModifiedBy>
  <cp:revision>2</cp:revision>
  <dcterms:created xsi:type="dcterms:W3CDTF">2018-04-16T07:28:32Z</dcterms:created>
  <dcterms:modified xsi:type="dcterms:W3CDTF">2018-04-16T07:56:08Z</dcterms:modified>
</cp:coreProperties>
</file>