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3" r:id="rId14"/>
    <p:sldId id="274" r:id="rId15"/>
    <p:sldId id="268" r:id="rId16"/>
    <p:sldId id="269" r:id="rId17"/>
    <p:sldId id="270" r:id="rId18"/>
    <p:sldId id="271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73649" autoAdjust="0"/>
  </p:normalViewPr>
  <p:slideViewPr>
    <p:cSldViewPr>
      <p:cViewPr varScale="1">
        <p:scale>
          <a:sx n="54" d="100"/>
          <a:sy n="54" d="100"/>
        </p:scale>
        <p:origin x="18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</a:t>
            </a:r>
            <a:r>
              <a:rPr lang="en-US" dirty="0" smtClean="0"/>
              <a:t>TERMS-</a:t>
            </a:r>
            <a:r>
              <a:rPr lang="tr-TR" dirty="0" smtClean="0"/>
              <a:t>V</a:t>
            </a:r>
            <a:endParaRPr lang="en-US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596540"/>
            <a:ext cx="6630900" cy="49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" y="680310"/>
            <a:ext cx="8144266" cy="6108200"/>
          </a:xfrm>
        </p:spPr>
      </p:pic>
    </p:spTree>
    <p:extLst>
      <p:ext uri="{BB962C8B-B14F-4D97-AF65-F5344CB8AC3E}">
        <p14:creationId xmlns:p14="http://schemas.microsoft.com/office/powerpoint/2010/main" val="281171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Dominance:</a:t>
            </a:r>
            <a:r>
              <a:rPr lang="en-US" dirty="0"/>
              <a:t> </a:t>
            </a:r>
            <a:r>
              <a:rPr lang="en-US" dirty="0" err="1"/>
              <a:t>Allel</a:t>
            </a:r>
            <a:r>
              <a:rPr lang="en-US" dirty="0"/>
              <a:t> is called the dominance of one of the genes over the other. The character that the predominant allele genes bring to the genus is observed in the phenotype.</a:t>
            </a:r>
          </a:p>
          <a:p>
            <a:endParaRPr lang="en-US" dirty="0"/>
          </a:p>
          <a:p>
            <a:r>
              <a:rPr lang="en-US" b="1" dirty="0"/>
              <a:t>Recessive: </a:t>
            </a:r>
            <a:r>
              <a:rPr lang="en-US" dirty="0"/>
              <a:t>a gene-recessive (recessive) gene that can not show its effect in the phenotype when </a:t>
            </a:r>
            <a:r>
              <a:rPr lang="en-US" dirty="0" err="1" smtClean="0"/>
              <a:t>allel</a:t>
            </a:r>
            <a:r>
              <a:rPr lang="en-US" dirty="0" smtClean="0"/>
              <a:t> </a:t>
            </a:r>
            <a:r>
              <a:rPr lang="en-US" dirty="0"/>
              <a:t>genes are heterozygous; the characteristic that it reveals is called recession (a retracted feature).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564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Punnett</a:t>
            </a:r>
            <a:r>
              <a:rPr lang="tr-TR" dirty="0"/>
              <a:t> </a:t>
            </a:r>
            <a:r>
              <a:rPr lang="tr-TR" dirty="0" err="1"/>
              <a:t>Square</a:t>
            </a:r>
            <a:endParaRPr lang="tr-TR" dirty="0"/>
          </a:p>
        </p:txBody>
      </p:sp>
      <p:pic>
        <p:nvPicPr>
          <p:cNvPr id="1026" name="Picture 2" descr="Punnett Squa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901950"/>
            <a:ext cx="5332294" cy="25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10800000" flipV="1">
            <a:off x="448964" y="4650052"/>
            <a:ext cx="6566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b="1" dirty="0"/>
              <a:t>Punnett square</a:t>
            </a:r>
            <a:r>
              <a:rPr lang="en-US" sz="2800" dirty="0"/>
              <a:t> is a diagram that is used to predict an outcome of a particular cross or breeding experiment. It is named after Reginald C. </a:t>
            </a:r>
            <a:r>
              <a:rPr lang="en-US" sz="2800" dirty="0" smtClean="0"/>
              <a:t>Punnett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5382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Punnett</a:t>
            </a:r>
            <a:r>
              <a:rPr lang="tr-TR" dirty="0"/>
              <a:t> </a:t>
            </a:r>
            <a:r>
              <a:rPr lang="tr-TR" dirty="0" err="1"/>
              <a:t>Square</a:t>
            </a:r>
            <a:endParaRPr lang="tr-TR" dirty="0"/>
          </a:p>
        </p:txBody>
      </p:sp>
      <p:pic>
        <p:nvPicPr>
          <p:cNvPr id="4" name="Picture 4" descr="Punnett Squa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" y="2054655"/>
            <a:ext cx="8502615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8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</a:t>
            </a:r>
            <a:r>
              <a:rPr lang="en-US" dirty="0" smtClean="0"/>
              <a:t>factors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en-US" dirty="0" err="1" smtClean="0"/>
              <a:t>presen</a:t>
            </a:r>
            <a:r>
              <a:rPr lang="tr-TR" dirty="0" err="1" smtClean="0"/>
              <a:t>ted</a:t>
            </a:r>
            <a:r>
              <a:rPr lang="en-US" dirty="0" smtClean="0"/>
              <a:t> 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pairs ...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/>
              <a:t>Genetic </a:t>
            </a:r>
            <a:r>
              <a:rPr lang="en-US" dirty="0"/>
              <a:t>characters are controlled by unit factors </a:t>
            </a:r>
            <a:r>
              <a:rPr lang="en-US" b="1" dirty="0"/>
              <a:t>in pairs </a:t>
            </a:r>
            <a:r>
              <a:rPr lang="en-US" dirty="0"/>
              <a:t>in each organism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Chromosomes-genes</a:t>
            </a:r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86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Dihybrid</a:t>
            </a:r>
            <a:r>
              <a:rPr lang="tr-TR" dirty="0"/>
              <a:t> </a:t>
            </a:r>
            <a:r>
              <a:rPr lang="tr-TR" dirty="0" err="1"/>
              <a:t>crossing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55" y="1342657"/>
            <a:ext cx="8229600" cy="3918803"/>
          </a:xfrm>
        </p:spPr>
        <p:txBody>
          <a:bodyPr/>
          <a:lstStyle/>
          <a:p>
            <a:r>
              <a:rPr lang="tr-TR" dirty="0" err="1" smtClean="0"/>
              <a:t>Crossing</a:t>
            </a:r>
            <a:r>
              <a:rPr lang="tr-TR" dirty="0" smtClean="0"/>
              <a:t> </a:t>
            </a:r>
            <a:r>
              <a:rPr lang="tr-TR" dirty="0" err="1" smtClean="0"/>
              <a:t>individuals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characters</a:t>
            </a:r>
            <a:r>
              <a:rPr lang="tr-TR" dirty="0" smtClean="0"/>
              <a:t>. </a:t>
            </a:r>
            <a:endParaRPr lang="en-US" dirty="0"/>
          </a:p>
          <a:p>
            <a:r>
              <a:rPr lang="tr-TR" dirty="0" smtClean="0"/>
              <a:t>Mendel</a:t>
            </a:r>
            <a:r>
              <a:rPr lang="en-US" dirty="0" smtClean="0"/>
              <a:t> </a:t>
            </a:r>
            <a:r>
              <a:rPr lang="en-US" dirty="0"/>
              <a:t>crossed the homozygous individuals </a:t>
            </a:r>
            <a:r>
              <a:rPr lang="tr-TR" dirty="0" err="1" smtClean="0"/>
              <a:t>for</a:t>
            </a:r>
            <a:r>
              <a:rPr lang="en-US" dirty="0" smtClean="0"/>
              <a:t> </a:t>
            </a:r>
            <a:r>
              <a:rPr lang="en-US" dirty="0"/>
              <a:t>two characters and obtained the phenotype / genotype ratios and ...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20" y="2914160"/>
            <a:ext cx="5124990" cy="39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8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260" y="603958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Second </a:t>
            </a:r>
            <a:r>
              <a:rPr lang="tr-TR" dirty="0" err="1" smtClean="0"/>
              <a:t>law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err="1" smtClean="0"/>
              <a:t>Independent</a:t>
            </a:r>
            <a:r>
              <a:rPr lang="tr-TR" dirty="0" smtClean="0"/>
              <a:t> </a:t>
            </a:r>
            <a:r>
              <a:rPr lang="tr-TR" dirty="0" err="1" smtClean="0"/>
              <a:t>Assortment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Independently distributed unit factors have suggested that different gene pairs are distributed independently during the formation of gametes.</a:t>
            </a:r>
            <a:endParaRPr lang="tr-TR" dirty="0"/>
          </a:p>
        </p:txBody>
      </p:sp>
      <p:pic>
        <p:nvPicPr>
          <p:cNvPr id="4" name="Picture 3" descr="Screen Shot 2017-11-01 at 12.0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3123590"/>
            <a:ext cx="5335525" cy="33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polyhibrid</a:t>
            </a:r>
            <a:r>
              <a:rPr lang="en-US" dirty="0"/>
              <a:t> crossing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/>
          <a:p>
            <a:r>
              <a:rPr lang="en-US" altLang="tr-TR" dirty="0" smtClean="0"/>
              <a:t>Cross</a:t>
            </a:r>
            <a:r>
              <a:rPr lang="tr-TR" altLang="tr-TR" dirty="0" err="1" smtClean="0"/>
              <a:t>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individuals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en-US" altLang="tr-TR" dirty="0" smtClean="0"/>
              <a:t> </a:t>
            </a:r>
            <a:r>
              <a:rPr lang="en-US" altLang="tr-TR" dirty="0"/>
              <a:t>more than </a:t>
            </a:r>
            <a:r>
              <a:rPr lang="tr-TR" altLang="tr-TR" dirty="0" smtClean="0"/>
              <a:t>2 </a:t>
            </a:r>
            <a:r>
              <a:rPr lang="en-US" altLang="tr-TR" dirty="0" smtClean="0"/>
              <a:t>trait</a:t>
            </a:r>
            <a:r>
              <a:rPr lang="tr-TR" altLang="tr-TR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0" y="3100755"/>
            <a:ext cx="76009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6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/>
              <a:t>How to determine the genotype of an individual with a dominant genotype</a:t>
            </a:r>
            <a:r>
              <a:rPr lang="tr-TR" altLang="tr-TR" dirty="0"/>
              <a:t>?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en-US" b="1" dirty="0"/>
              <a:t>Test crossing: </a:t>
            </a:r>
            <a:r>
              <a:rPr lang="en-US" dirty="0" smtClean="0"/>
              <a:t>crossing an individual whose genotype is unknown with a homozygous recessive individual.</a:t>
            </a:r>
          </a:p>
          <a:p>
            <a:r>
              <a:rPr lang="en-US" dirty="0" smtClean="0"/>
              <a:t>The constructed practice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en-US" dirty="0" smtClean="0"/>
              <a:t> </a:t>
            </a:r>
            <a:r>
              <a:rPr lang="en-US" b="1" dirty="0" smtClean="0"/>
              <a:t>test hybrid</a:t>
            </a:r>
            <a:r>
              <a:rPr lang="tr-TR" b="1" dirty="0" smtClean="0"/>
              <a:t>, </a:t>
            </a:r>
            <a:r>
              <a:rPr lang="en-US" dirty="0" smtClean="0"/>
              <a:t>the individual used in the test hybrid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b="1" dirty="0" smtClean="0"/>
              <a:t>tester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309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Inheritance</a:t>
            </a:r>
            <a:r>
              <a:rPr lang="tr-TR" dirty="0" smtClean="0"/>
              <a:t> Genetics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Mendel?</a:t>
            </a:r>
          </a:p>
          <a:p>
            <a:r>
              <a:rPr lang="en-US" dirty="0"/>
              <a:t>Mendel </a:t>
            </a:r>
            <a:r>
              <a:rPr lang="tr-TR" dirty="0" smtClean="0"/>
              <a:t>Genetics</a:t>
            </a:r>
            <a:r>
              <a:rPr lang="en-US" dirty="0" smtClean="0"/>
              <a:t>?</a:t>
            </a:r>
            <a:endParaRPr lang="en-US" dirty="0"/>
          </a:p>
          <a:p>
            <a:r>
              <a:rPr lang="tr-TR" dirty="0" err="1" smtClean="0"/>
              <a:t>Theories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inheritance</a:t>
            </a:r>
            <a:endParaRPr lang="en-US" dirty="0"/>
          </a:p>
          <a:p>
            <a:r>
              <a:rPr lang="en-US" dirty="0" smtClean="0"/>
              <a:t>Mendel</a:t>
            </a:r>
            <a:r>
              <a:rPr lang="tr-TR" dirty="0" smtClean="0"/>
              <a:t>’</a:t>
            </a:r>
            <a:r>
              <a:rPr lang="en-US" dirty="0" smtClean="0"/>
              <a:t> </a:t>
            </a:r>
            <a:r>
              <a:rPr lang="tr-TR" dirty="0" err="1" smtClean="0"/>
              <a:t>laws</a:t>
            </a:r>
            <a:endParaRPr lang="en-US" dirty="0"/>
          </a:p>
          <a:p>
            <a:r>
              <a:rPr lang="tr-TR" dirty="0" err="1" smtClean="0"/>
              <a:t>Crossing</a:t>
            </a:r>
            <a:endParaRPr lang="en-US" dirty="0"/>
          </a:p>
          <a:p>
            <a:r>
              <a:rPr lang="en-US" dirty="0" err="1" smtClean="0"/>
              <a:t>Pedigri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2207360"/>
            <a:ext cx="2940117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5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1 at 12.43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1559"/>
          <a:stretch>
            <a:fillRect/>
          </a:stretch>
        </p:blipFill>
        <p:spPr>
          <a:xfrm>
            <a:off x="5992" y="1291130"/>
            <a:ext cx="9299863" cy="4428445"/>
          </a:xfrm>
        </p:spPr>
      </p:pic>
    </p:spTree>
    <p:extLst>
      <p:ext uri="{BB962C8B-B14F-4D97-AF65-F5344CB8AC3E}">
        <p14:creationId xmlns:p14="http://schemas.microsoft.com/office/powerpoint/2010/main" val="329297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pedigree chart</a:t>
            </a:r>
            <a:r>
              <a:rPr lang="en-US" dirty="0"/>
              <a:t> is a diagram that shows the </a:t>
            </a:r>
            <a:r>
              <a:rPr lang="en-US" dirty="0" smtClean="0"/>
              <a:t>appearance </a:t>
            </a:r>
            <a:r>
              <a:rPr lang="en-US" dirty="0"/>
              <a:t>or phenotypes </a:t>
            </a:r>
            <a:r>
              <a:rPr lang="tr-TR" dirty="0" err="1" smtClean="0"/>
              <a:t>inheritance</a:t>
            </a:r>
            <a:r>
              <a:rPr lang="tr-TR" dirty="0" smtClean="0"/>
              <a:t> </a:t>
            </a:r>
            <a:r>
              <a:rPr lang="tr-TR" dirty="0" err="1" smtClean="0"/>
              <a:t>pattern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pedigree char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60" y="2917799"/>
            <a:ext cx="6413610" cy="39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3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1116582" y="2028196"/>
            <a:ext cx="566404" cy="5663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193" y="2028196"/>
            <a:ext cx="549240" cy="566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  <a:endCxn id="5" idx="1"/>
          </p:cNvCxnSpPr>
          <p:nvPr/>
        </p:nvCxnSpPr>
        <p:spPr>
          <a:xfrm>
            <a:off x="1682986" y="2311354"/>
            <a:ext cx="755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43426" y="2311354"/>
            <a:ext cx="0" cy="574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94918" y="3426825"/>
            <a:ext cx="566404" cy="5663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670" y="3426825"/>
            <a:ext cx="549240" cy="566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2"/>
            <a:endCxn id="8" idx="7"/>
          </p:cNvCxnSpPr>
          <p:nvPr/>
        </p:nvCxnSpPr>
        <p:spPr>
          <a:xfrm flipH="1">
            <a:off x="2578374" y="2594512"/>
            <a:ext cx="134439" cy="915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3453" y="2886251"/>
            <a:ext cx="15447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 flipH="1">
            <a:off x="2378120" y="2886251"/>
            <a:ext cx="60073" cy="54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0"/>
          </p:cNvCxnSpPr>
          <p:nvPr/>
        </p:nvCxnSpPr>
        <p:spPr>
          <a:xfrm flipH="1">
            <a:off x="876290" y="2886251"/>
            <a:ext cx="17163" cy="54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1322" y="3040700"/>
            <a:ext cx="326111" cy="1870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94918" y="4911259"/>
            <a:ext cx="1682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94918" y="4911259"/>
            <a:ext cx="0" cy="39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12813" y="4911259"/>
            <a:ext cx="0" cy="39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57730" y="4911259"/>
            <a:ext cx="0" cy="39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193" y="5305964"/>
            <a:ext cx="566404" cy="5663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68806" y="5305964"/>
            <a:ext cx="549240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93765" y="5305964"/>
            <a:ext cx="566404" cy="5663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3765" y="212668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20419" y="342682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49505" y="530596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III. </a:t>
            </a:r>
            <a:endParaRPr lang="en-US" dirty="0"/>
          </a:p>
        </p:txBody>
      </p:sp>
      <p:pic>
        <p:nvPicPr>
          <p:cNvPr id="25" name="Picture 24" descr="Nuket's Mac HD:Users:nuketbilgen:Desktop:Screen Shot 2017-08-24 at 14.02.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1377800"/>
            <a:ext cx="3763010" cy="388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30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Screenshot from 2016-12-16 15-33-5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r="46005"/>
          <a:stretch/>
        </p:blipFill>
        <p:spPr bwMode="auto">
          <a:xfrm>
            <a:off x="296260" y="1596540"/>
            <a:ext cx="6108200" cy="48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27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NON-MENDELIAN GENETICS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tr-TR" dirty="0">
                <a:solidFill>
                  <a:schemeClr val="tx1"/>
                </a:solidFill>
              </a:rPr>
              <a:t>Inheritance patterns are non-distributed in accordance with Mendel's rules.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tr-TR" dirty="0" smtClean="0">
                <a:solidFill>
                  <a:schemeClr val="tx1"/>
                </a:solidFill>
              </a:rPr>
              <a:t>The </a:t>
            </a:r>
            <a:r>
              <a:rPr lang="en-US" altLang="tr-TR" dirty="0">
                <a:solidFill>
                  <a:schemeClr val="tx1"/>
                </a:solidFill>
              </a:rPr>
              <a:t>expected phenotype </a:t>
            </a:r>
            <a:r>
              <a:rPr lang="tr-TR" altLang="tr-TR" dirty="0" err="1" smtClean="0">
                <a:solidFill>
                  <a:schemeClr val="tx1"/>
                </a:solidFill>
              </a:rPr>
              <a:t>ratio</a:t>
            </a:r>
            <a:r>
              <a:rPr lang="en-US" altLang="tr-TR" dirty="0" smtClean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in these cases where Mendel's proposals are not applicable differ: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 smtClean="0">
                <a:solidFill>
                  <a:schemeClr val="tx1"/>
                </a:solidFill>
              </a:rPr>
              <a:t>Multiple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alleles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Lethal genotypes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Incomplete dominance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Codominance</a:t>
            </a:r>
            <a:endParaRPr lang="en-US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Penetrance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Expressivity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Pleiotropy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Epistasis</a:t>
            </a:r>
            <a:endParaRPr lang="tr-TR" alt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Homework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Multiple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alleles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Lethal genotypes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Incomplete dominance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Codominance</a:t>
            </a:r>
            <a:endParaRPr lang="en-US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Penetrance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Expressivity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Pleiotropy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 smtClean="0">
                <a:solidFill>
                  <a:schemeClr val="tx1"/>
                </a:solidFill>
              </a:rPr>
              <a:t>Epistasis</a:t>
            </a: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Who</a:t>
            </a:r>
            <a:r>
              <a:rPr lang="tr-TR" dirty="0" smtClean="0"/>
              <a:t> is Mendel?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/>
          <a:p>
            <a:r>
              <a:rPr lang="en-US" dirty="0" err="1" smtClean="0"/>
              <a:t>Bitmeyen</a:t>
            </a:r>
            <a:r>
              <a:rPr lang="en-US" dirty="0" smtClean="0"/>
              <a:t> </a:t>
            </a:r>
            <a:r>
              <a:rPr lang="en-US" dirty="0" err="1" smtClean="0"/>
              <a:t>keşif</a:t>
            </a:r>
            <a:r>
              <a:rPr lang="en-US" dirty="0" smtClean="0"/>
              <a:t> DNA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2207360"/>
            <a:ext cx="2832100" cy="28702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80" y="1443835"/>
            <a:ext cx="3403600" cy="23876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180" y="2970885"/>
            <a:ext cx="1753820" cy="2309196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65" y="3734410"/>
            <a:ext cx="3623910" cy="23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Before</a:t>
            </a:r>
            <a:r>
              <a:rPr lang="tr-TR" dirty="0" smtClean="0"/>
              <a:t> Mendel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/>
          <a:p>
            <a:r>
              <a:rPr lang="en-US" dirty="0" smtClean="0"/>
              <a:t>blending inheritance</a:t>
            </a:r>
            <a:r>
              <a:rPr lang="tr-TR" dirty="0" smtClean="0"/>
              <a:t>– </a:t>
            </a:r>
            <a:r>
              <a:rPr lang="tr-TR" dirty="0" err="1" smtClean="0"/>
              <a:t>the</a:t>
            </a:r>
            <a:r>
              <a:rPr lang="tr-TR" dirty="0" smtClean="0"/>
              <a:t> idea of gene </a:t>
            </a:r>
            <a:endParaRPr lang="en-US" dirty="0" smtClean="0"/>
          </a:p>
          <a:p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in </a:t>
            </a:r>
            <a:r>
              <a:rPr lang="tr-TR" dirty="0" err="1" smtClean="0"/>
              <a:t>oosits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sperma </a:t>
            </a:r>
            <a:r>
              <a:rPr lang="tr-TR" dirty="0" err="1" smtClean="0"/>
              <a:t>blends</a:t>
            </a:r>
            <a:r>
              <a:rPr lang="tr-TR" dirty="0" smtClean="0"/>
              <a:t> in </a:t>
            </a:r>
            <a:r>
              <a:rPr lang="tr-TR" dirty="0" err="1" smtClean="0"/>
              <a:t>upon</a:t>
            </a:r>
            <a:r>
              <a:rPr lang="tr-TR" dirty="0" smtClean="0"/>
              <a:t> </a:t>
            </a:r>
            <a:r>
              <a:rPr lang="tr-TR" dirty="0" err="1" smtClean="0"/>
              <a:t>fertilisation</a:t>
            </a:r>
            <a:r>
              <a:rPr lang="tr-TR" dirty="0" smtClean="0"/>
              <a:t>. </a:t>
            </a:r>
            <a:endParaRPr lang="en-US" dirty="0" smtClean="0"/>
          </a:p>
          <a:p>
            <a:r>
              <a:rPr lang="tr-TR" i="1" dirty="0" err="1" smtClean="0"/>
              <a:t>Trouble</a:t>
            </a:r>
            <a:r>
              <a:rPr lang="en-US" i="1" dirty="0" smtClean="0"/>
              <a:t>: </a:t>
            </a:r>
            <a:r>
              <a:rPr lang="tr-TR" i="1" dirty="0" err="1" smtClean="0"/>
              <a:t>you</a:t>
            </a:r>
            <a:r>
              <a:rPr lang="tr-TR" i="1" dirty="0" smtClean="0"/>
              <a:t> </a:t>
            </a:r>
            <a:r>
              <a:rPr lang="tr-TR" i="1" dirty="0" err="1" smtClean="0"/>
              <a:t>never</a:t>
            </a:r>
            <a:r>
              <a:rPr lang="tr-TR" i="1" dirty="0" smtClean="0"/>
              <a:t> </a:t>
            </a:r>
            <a:r>
              <a:rPr lang="tr-TR" i="1" dirty="0" err="1" smtClean="0"/>
              <a:t>get</a:t>
            </a:r>
            <a:r>
              <a:rPr lang="tr-TR" i="1" dirty="0" smtClean="0"/>
              <a:t> an </a:t>
            </a:r>
            <a:br>
              <a:rPr lang="tr-TR" i="1" dirty="0" smtClean="0"/>
            </a:br>
            <a:r>
              <a:rPr lang="tr-TR" i="1" dirty="0" smtClean="0"/>
              <a:t>«</a:t>
            </a:r>
            <a:r>
              <a:rPr lang="tr-TR" i="1" dirty="0" err="1" smtClean="0"/>
              <a:t>avarage</a:t>
            </a:r>
            <a:r>
              <a:rPr lang="tr-TR" i="1" dirty="0" smtClean="0"/>
              <a:t>» </a:t>
            </a:r>
            <a:r>
              <a:rPr lang="tr-TR" i="1" dirty="0" err="1" smtClean="0"/>
              <a:t>individual</a:t>
            </a:r>
            <a:r>
              <a:rPr lang="tr-TR" i="1" dirty="0" smtClean="0"/>
              <a:t> </a:t>
            </a:r>
            <a:endParaRPr lang="en-US" i="1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01" y="2697531"/>
            <a:ext cx="2857500" cy="28575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90" y="5281155"/>
            <a:ext cx="1848519" cy="13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Medel</a:t>
            </a:r>
            <a:r>
              <a:rPr lang="tr-TR" dirty="0" smtClean="0"/>
              <a:t> </a:t>
            </a:r>
            <a:r>
              <a:rPr lang="tr-TR" dirty="0" err="1" smtClean="0"/>
              <a:t>proposed</a:t>
            </a:r>
            <a:r>
              <a:rPr lang="tr-TR" dirty="0" smtClean="0"/>
              <a:t> </a:t>
            </a:r>
            <a:r>
              <a:rPr lang="en-US" b="1" dirty="0"/>
              <a:t>particulate </a:t>
            </a:r>
            <a:r>
              <a:rPr lang="en-US" b="1" dirty="0" smtClean="0"/>
              <a:t>inheritance</a:t>
            </a:r>
            <a:r>
              <a:rPr lang="tr-TR" b="1" dirty="0" smtClean="0"/>
              <a:t> </a:t>
            </a:r>
            <a:r>
              <a:rPr lang="tr-TR" b="1" dirty="0" err="1" smtClean="0"/>
              <a:t>theory</a:t>
            </a:r>
            <a:endParaRPr lang="tr-TR" b="1" dirty="0" smtClean="0"/>
          </a:p>
          <a:p>
            <a:pPr lvl="1"/>
            <a:r>
              <a:rPr lang="tr-TR" b="1" dirty="0" err="1" smtClean="0"/>
              <a:t>Characters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defined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units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units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carried</a:t>
            </a:r>
            <a:r>
              <a:rPr lang="tr-TR" b="1" dirty="0" smtClean="0"/>
              <a:t> </a:t>
            </a:r>
            <a:r>
              <a:rPr lang="tr-TR" b="1" dirty="0" err="1" smtClean="0"/>
              <a:t>over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generations</a:t>
            </a:r>
            <a:endParaRPr lang="tr-TR" b="1" dirty="0" smtClean="0"/>
          </a:p>
          <a:p>
            <a:r>
              <a:rPr lang="tr-TR" b="1" dirty="0" err="1" smtClean="0"/>
              <a:t>This</a:t>
            </a:r>
            <a:r>
              <a:rPr lang="tr-TR" b="1" dirty="0" smtClean="0"/>
              <a:t> </a:t>
            </a:r>
            <a:r>
              <a:rPr lang="tr-TR" b="1" dirty="0" err="1" smtClean="0"/>
              <a:t>theory</a:t>
            </a:r>
            <a:r>
              <a:rPr lang="tr-TR" b="1" dirty="0" smtClean="0"/>
              <a:t> </a:t>
            </a:r>
            <a:r>
              <a:rPr lang="tr-TR" b="1" dirty="0" err="1" smtClean="0"/>
              <a:t>explained</a:t>
            </a:r>
            <a:r>
              <a:rPr lang="tr-TR" b="1" dirty="0" smtClean="0"/>
              <a:t> </a:t>
            </a:r>
            <a:r>
              <a:rPr lang="tr-TR" b="1" dirty="0" err="1" smtClean="0"/>
              <a:t>most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phenotypes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988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Pea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624" y="1596540"/>
            <a:ext cx="8229600" cy="3918803"/>
          </a:xfrm>
        </p:spPr>
        <p:txBody>
          <a:bodyPr/>
          <a:lstStyle/>
          <a:p>
            <a:r>
              <a:rPr lang="en-US" dirty="0"/>
              <a:t>The pea plant has a large number of characters with different varieties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en-US" dirty="0"/>
              <a:t>- Each pea flower has both male and female organs (hermaphrodite).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At the same time, </a:t>
            </a:r>
            <a:r>
              <a:rPr lang="tr-TR" dirty="0" err="1" smtClean="0"/>
              <a:t>crossing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can be </a:t>
            </a:r>
            <a:r>
              <a:rPr lang="tr-TR" dirty="0" err="1" smtClean="0"/>
              <a:t>controlled</a:t>
            </a:r>
            <a:r>
              <a:rPr lang="en-US" dirty="0" smtClean="0"/>
              <a:t>, </a:t>
            </a:r>
            <a:r>
              <a:rPr lang="en-US" dirty="0"/>
              <a:t>can be reproduced by pollen of different plants. </a:t>
            </a:r>
            <a:r>
              <a:rPr lang="en-US" dirty="0" smtClean="0"/>
              <a:t>(</a:t>
            </a:r>
            <a:r>
              <a:rPr lang="tr-TR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45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Methodology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material and </a:t>
            </a:r>
            <a:r>
              <a:rPr lang="tr-TR" dirty="0" err="1" smtClean="0"/>
              <a:t>sampling</a:t>
            </a:r>
            <a:r>
              <a:rPr lang="en-US" dirty="0" smtClean="0"/>
              <a:t> </a:t>
            </a:r>
            <a:r>
              <a:rPr lang="en-US" dirty="0"/>
              <a:t>suitability</a:t>
            </a:r>
          </a:p>
          <a:p>
            <a:r>
              <a:rPr lang="en-US" dirty="0"/>
              <a:t>Planning of the research</a:t>
            </a:r>
          </a:p>
          <a:p>
            <a:r>
              <a:rPr lang="en-US" dirty="0"/>
              <a:t>Collection and registration of data</a:t>
            </a:r>
          </a:p>
          <a:p>
            <a:r>
              <a:rPr lang="en-US" dirty="0"/>
              <a:t>Statistical analysis…</a:t>
            </a:r>
          </a:p>
          <a:p>
            <a:r>
              <a:rPr lang="en-US" dirty="0"/>
              <a:t>Repeatability.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77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character</a:t>
            </a:r>
            <a:r>
              <a:rPr lang="tr-TR" dirty="0" smtClean="0"/>
              <a:t>?</a:t>
            </a:r>
          </a:p>
          <a:p>
            <a:r>
              <a:rPr lang="en-US" dirty="0" smtClean="0"/>
              <a:t>Pure</a:t>
            </a:r>
            <a:r>
              <a:rPr lang="tr-TR" dirty="0" err="1" smtClean="0"/>
              <a:t>bred</a:t>
            </a:r>
            <a:r>
              <a:rPr lang="en-US" dirty="0" smtClean="0"/>
              <a:t> </a:t>
            </a:r>
            <a:r>
              <a:rPr lang="en-US" dirty="0"/>
              <a:t>production: for two years peas have produced for the chosen characters.</a:t>
            </a:r>
          </a:p>
          <a:p>
            <a:r>
              <a:rPr lang="en-US" dirty="0"/>
              <a:t>Flower color </a:t>
            </a:r>
            <a:r>
              <a:rPr lang="tr-TR" dirty="0" smtClean="0"/>
              <a:t>PURPLE</a:t>
            </a:r>
            <a:r>
              <a:rPr lang="en-US" dirty="0" smtClean="0"/>
              <a:t> </a:t>
            </a:r>
            <a:r>
              <a:rPr lang="en-US" dirty="0"/>
              <a:t>and WHITE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077" r="75015"/>
          <a:stretch/>
        </p:blipFill>
        <p:spPr>
          <a:xfrm>
            <a:off x="5030115" y="3610165"/>
            <a:ext cx="1304149" cy="134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60" y="3824120"/>
            <a:ext cx="1519787" cy="10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Homozygous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- </a:t>
            </a:r>
            <a:r>
              <a:rPr lang="tr-TR" dirty="0" err="1"/>
              <a:t>Homozygous</a:t>
            </a:r>
            <a:r>
              <a:rPr lang="tr-TR" dirty="0"/>
              <a:t> dominant - BB</a:t>
            </a:r>
          </a:p>
          <a:p>
            <a:pPr marL="0" indent="0">
              <a:buNone/>
            </a:pPr>
            <a:r>
              <a:rPr lang="tr-TR" dirty="0" smtClean="0"/>
              <a:t>	- </a:t>
            </a:r>
            <a:r>
              <a:rPr lang="tr-TR" dirty="0" err="1"/>
              <a:t>Homozygous</a:t>
            </a:r>
            <a:r>
              <a:rPr lang="tr-TR" dirty="0"/>
              <a:t> </a:t>
            </a:r>
            <a:r>
              <a:rPr lang="tr-TR" dirty="0" err="1"/>
              <a:t>recessive</a:t>
            </a:r>
            <a:r>
              <a:rPr lang="tr-TR" dirty="0"/>
              <a:t> - </a:t>
            </a:r>
            <a:r>
              <a:rPr lang="tr-TR" dirty="0" err="1"/>
              <a:t>bb</a:t>
            </a:r>
            <a:endParaRPr lang="tr-TR" dirty="0"/>
          </a:p>
          <a:p>
            <a:r>
              <a:rPr lang="tr-TR" dirty="0" err="1"/>
              <a:t>Heterozygous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/>
              <a:t>- (</a:t>
            </a:r>
            <a:r>
              <a:rPr lang="tr-TR" dirty="0" err="1"/>
              <a:t>Bb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73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441</Words>
  <Application>Microsoft Office PowerPoint</Application>
  <PresentationFormat>Ekran Gösterisi (4:3)</PresentationFormat>
  <Paragraphs>81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BASIC GENETIC TERMS-V</vt:lpstr>
      <vt:lpstr>Inheritance Genetics</vt:lpstr>
      <vt:lpstr>Who is Mendel?</vt:lpstr>
      <vt:lpstr>Before Mendel</vt:lpstr>
      <vt:lpstr>PowerPoint Sunusu</vt:lpstr>
      <vt:lpstr>Why Pea?</vt:lpstr>
      <vt:lpstr>Methodology</vt:lpstr>
      <vt:lpstr>PowerPoint Sunusu</vt:lpstr>
      <vt:lpstr>PowerPoint Sunusu</vt:lpstr>
      <vt:lpstr>PowerPoint Sunusu</vt:lpstr>
      <vt:lpstr>PowerPoint Sunusu</vt:lpstr>
      <vt:lpstr>PowerPoint Sunusu</vt:lpstr>
      <vt:lpstr>Punnett Square</vt:lpstr>
      <vt:lpstr>Punnett Square</vt:lpstr>
      <vt:lpstr>PowerPoint Sunusu</vt:lpstr>
      <vt:lpstr>Dihybrid crossing</vt:lpstr>
      <vt:lpstr>Second law: Independent Assortment</vt:lpstr>
      <vt:lpstr>polyhibrid crossing</vt:lpstr>
      <vt:lpstr>PowerPoint Sunusu</vt:lpstr>
      <vt:lpstr>PowerPoint Sunusu</vt:lpstr>
      <vt:lpstr>PowerPoint Sunusu</vt:lpstr>
      <vt:lpstr>PowerPoint Sunusu</vt:lpstr>
      <vt:lpstr>PowerPoint Sunusu</vt:lpstr>
      <vt:lpstr>NON-MENDELIAN GENETICS</vt:lpstr>
      <vt:lpstr>Homework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Genetik</cp:lastModifiedBy>
  <cp:revision>129</cp:revision>
  <dcterms:created xsi:type="dcterms:W3CDTF">2013-08-21T19:17:07Z</dcterms:created>
  <dcterms:modified xsi:type="dcterms:W3CDTF">2019-10-10T09:42:04Z</dcterms:modified>
</cp:coreProperties>
</file>