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61" r:id="rId3"/>
    <p:sldId id="262"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3" r:id="rId77"/>
    <p:sldId id="334" r:id="rId78"/>
    <p:sldId id="335" r:id="rId79"/>
    <p:sldId id="33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4D7C3-1ABB-419E-B824-A2E543935B09}" type="datetimeFigureOut">
              <a:rPr lang="en-US" smtClean="0"/>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B60A9-080B-40D8-9A5B-70528D642A30}" type="slidenum">
              <a:rPr lang="en-US" smtClean="0"/>
              <a:t>‹#›</a:t>
            </a:fld>
            <a:endParaRPr lang="en-US"/>
          </a:p>
        </p:txBody>
      </p:sp>
    </p:spTree>
    <p:extLst>
      <p:ext uri="{BB962C8B-B14F-4D97-AF65-F5344CB8AC3E}">
        <p14:creationId xmlns:p14="http://schemas.microsoft.com/office/powerpoint/2010/main" val="35732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EF38A54B-AEF9-4A5F-ACB1-FB4789F45935}" type="slidenum">
              <a:rPr lang="en-GB" altLang="en-US" sz="1200"/>
              <a:pPr eaLnBrk="1" hangingPunct="1">
                <a:spcBef>
                  <a:spcPct val="0"/>
                </a:spcBef>
              </a:pPr>
              <a:t>2</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2C1CCD15-3205-434C-95B2-B56113687DA3}" type="slidenum">
              <a:rPr lang="en-GB" altLang="en-US" sz="1200"/>
              <a:pPr eaLnBrk="1" hangingPunct="1">
                <a:spcBef>
                  <a:spcPct val="0"/>
                </a:spcBef>
              </a:pPr>
              <a:t>11</a:t>
            </a:fld>
            <a:endParaRPr lang="en-GB"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5969D940-6092-48F7-B20E-4F5B13FC365A}" type="slidenum">
              <a:rPr lang="en-GB" altLang="en-US" sz="1200"/>
              <a:pPr eaLnBrk="1" hangingPunct="1">
                <a:spcBef>
                  <a:spcPct val="0"/>
                </a:spcBef>
              </a:pPr>
              <a:t>12</a:t>
            </a:fld>
            <a:endParaRPr lang="en-GB"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A10A6B57-28E1-4A3A-BE7F-4D86FDF84F71}" type="slidenum">
              <a:rPr lang="en-GB" altLang="en-US" sz="1200"/>
              <a:pPr eaLnBrk="1" hangingPunct="1">
                <a:spcBef>
                  <a:spcPct val="0"/>
                </a:spcBef>
              </a:pPr>
              <a:t>13</a:t>
            </a:fld>
            <a:endParaRPr lang="en-GB"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867F6AA6-F5D4-4183-9A74-DEBE274A0601}" type="slidenum">
              <a:rPr lang="en-GB" altLang="en-US" sz="1200"/>
              <a:pPr eaLnBrk="1" hangingPunct="1">
                <a:spcBef>
                  <a:spcPct val="0"/>
                </a:spcBef>
              </a:pPr>
              <a:t>14</a:t>
            </a:fld>
            <a:endParaRPr lang="en-GB"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074A223-C2F5-4200-88DC-1AA3F67B6A7E}" type="slidenum">
              <a:rPr lang="en-GB" altLang="en-US" sz="1200"/>
              <a:pPr eaLnBrk="1" hangingPunct="1">
                <a:spcBef>
                  <a:spcPct val="0"/>
                </a:spcBef>
              </a:pPr>
              <a:t>15</a:t>
            </a:fld>
            <a:endParaRPr lang="en-GB"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89CB786-3EEA-46DD-8150-9B9DC791B62D}" type="slidenum">
              <a:rPr lang="en-GB" altLang="en-US" sz="1200"/>
              <a:pPr eaLnBrk="1" hangingPunct="1">
                <a:spcBef>
                  <a:spcPct val="0"/>
                </a:spcBef>
              </a:pPr>
              <a:t>16</a:t>
            </a:fld>
            <a:endParaRPr lang="en-GB"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C442F9D-474F-479C-9524-288249611D92}" type="slidenum">
              <a:rPr lang="en-GB" altLang="en-US" sz="1200"/>
              <a:pPr eaLnBrk="1" hangingPunct="1">
                <a:spcBef>
                  <a:spcPct val="0"/>
                </a:spcBef>
              </a:pPr>
              <a:t>17</a:t>
            </a:fld>
            <a:endParaRPr lang="en-GB" alt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5C706BB-9870-4F8C-936C-886616D92C8D}" type="slidenum">
              <a:rPr lang="en-GB" altLang="en-US" sz="1200"/>
              <a:pPr eaLnBrk="1" hangingPunct="1">
                <a:spcBef>
                  <a:spcPct val="0"/>
                </a:spcBef>
              </a:pPr>
              <a:t>18</a:t>
            </a:fld>
            <a:endParaRPr lang="en-GB"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C7976FF-A495-40FF-97F6-F6516193067F}" type="slidenum">
              <a:rPr lang="en-GB" altLang="en-US" sz="1200"/>
              <a:pPr eaLnBrk="1" hangingPunct="1">
                <a:spcBef>
                  <a:spcPct val="0"/>
                </a:spcBef>
              </a:pPr>
              <a:t>19</a:t>
            </a:fld>
            <a:endParaRPr lang="en-GB"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DB22CBC5-AAC7-4055-909D-C801E87EA04C}" type="slidenum">
              <a:rPr lang="en-GB" altLang="en-US" sz="1200"/>
              <a:pPr eaLnBrk="1" hangingPunct="1">
                <a:spcBef>
                  <a:spcPct val="0"/>
                </a:spcBef>
              </a:pPr>
              <a:t>20</a:t>
            </a:fld>
            <a:endParaRPr lang="en-GB"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56677BC-7F3A-4172-854A-E3216FBBAD67}" type="slidenum">
              <a:rPr lang="en-GB" altLang="en-US" sz="1200"/>
              <a:pPr eaLnBrk="1" hangingPunct="1">
                <a:spcBef>
                  <a:spcPct val="0"/>
                </a:spcBef>
              </a:pPr>
              <a:t>3</a:t>
            </a:fld>
            <a:endParaRPr lang="en-GB"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54A07410-C13E-4192-A02F-AB1C373702A6}" type="slidenum">
              <a:rPr lang="en-GB" altLang="en-US" sz="1200"/>
              <a:pPr eaLnBrk="1" hangingPunct="1">
                <a:spcBef>
                  <a:spcPct val="0"/>
                </a:spcBef>
              </a:pPr>
              <a:t>21</a:t>
            </a:fld>
            <a:endParaRPr lang="en-GB"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51A26A9-9754-4F8F-8DB5-7A2712E9EEEC}" type="slidenum">
              <a:rPr lang="en-GB" altLang="en-US" sz="1200"/>
              <a:pPr eaLnBrk="1" hangingPunct="1">
                <a:spcBef>
                  <a:spcPct val="0"/>
                </a:spcBef>
              </a:pPr>
              <a:t>22</a:t>
            </a:fld>
            <a:endParaRPr lang="en-GB"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5C86A37F-D115-427F-939D-D0CD43E848A9}" type="slidenum">
              <a:rPr lang="en-GB" altLang="en-US" sz="1200"/>
              <a:pPr eaLnBrk="1" hangingPunct="1">
                <a:spcBef>
                  <a:spcPct val="0"/>
                </a:spcBef>
              </a:pPr>
              <a:t>23</a:t>
            </a:fld>
            <a:endParaRPr lang="en-GB"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BD858BC-E9BB-47F0-B916-8E7B967DED9D}" type="slidenum">
              <a:rPr lang="en-GB" altLang="en-US" sz="1200"/>
              <a:pPr eaLnBrk="1" hangingPunct="1">
                <a:spcBef>
                  <a:spcPct val="0"/>
                </a:spcBef>
              </a:pPr>
              <a:t>24</a:t>
            </a:fld>
            <a:endParaRPr lang="en-GB"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F4FE1234-03CB-450E-BAB2-E3669FEB7461}" type="slidenum">
              <a:rPr lang="en-GB" altLang="en-US" sz="1200"/>
              <a:pPr eaLnBrk="1" hangingPunct="1">
                <a:spcBef>
                  <a:spcPct val="0"/>
                </a:spcBef>
              </a:pPr>
              <a:t>25</a:t>
            </a:fld>
            <a:endParaRPr lang="en-GB"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508CF6B-93E4-438D-9661-D372904985C8}" type="slidenum">
              <a:rPr lang="en-GB" altLang="en-US" sz="1200"/>
              <a:pPr eaLnBrk="1" hangingPunct="1">
                <a:spcBef>
                  <a:spcPct val="0"/>
                </a:spcBef>
              </a:pPr>
              <a:t>26</a:t>
            </a:fld>
            <a:endParaRPr lang="en-GB"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970E4BA-4E79-48F7-B765-FA7E54592F52}" type="slidenum">
              <a:rPr lang="en-GB" altLang="en-US" sz="1200"/>
              <a:pPr eaLnBrk="1" hangingPunct="1">
                <a:spcBef>
                  <a:spcPct val="0"/>
                </a:spcBef>
              </a:pPr>
              <a:t>27</a:t>
            </a:fld>
            <a:endParaRPr lang="en-GB"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D61CB3F3-D9A7-4936-AA88-67426A0D8ADE}" type="slidenum">
              <a:rPr lang="en-GB" altLang="en-US" sz="1200"/>
              <a:pPr eaLnBrk="1" hangingPunct="1">
                <a:spcBef>
                  <a:spcPct val="0"/>
                </a:spcBef>
              </a:pPr>
              <a:t>28</a:t>
            </a:fld>
            <a:endParaRPr lang="en-GB"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4AB83518-FF00-4BDE-B6F5-316CE12C57A7}" type="slidenum">
              <a:rPr lang="en-GB" altLang="en-US" sz="1200"/>
              <a:pPr eaLnBrk="1" hangingPunct="1">
                <a:spcBef>
                  <a:spcPct val="0"/>
                </a:spcBef>
              </a:pPr>
              <a:t>29</a:t>
            </a:fld>
            <a:endParaRPr lang="en-GB"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29C9A78-2E29-48A2-9D20-2FB1C598F5A0}" type="slidenum">
              <a:rPr lang="en-GB" altLang="en-US" sz="1200"/>
              <a:pPr eaLnBrk="1" hangingPunct="1">
                <a:spcBef>
                  <a:spcPct val="0"/>
                </a:spcBef>
              </a:pPr>
              <a:t>30</a:t>
            </a:fld>
            <a:endParaRPr lang="en-GB"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3A273FD-25D3-46D5-9E83-40B206336C0D}" type="slidenum">
              <a:rPr lang="en-GB" altLang="en-US" sz="1200"/>
              <a:pPr eaLnBrk="1" hangingPunct="1">
                <a:spcBef>
                  <a:spcPct val="0"/>
                </a:spcBef>
              </a:pPr>
              <a:t>4</a:t>
            </a:fld>
            <a:endParaRPr lang="en-GB"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1140F2A1-7638-41EC-BA9E-40075550A1FE}" type="slidenum">
              <a:rPr lang="en-GB" altLang="en-US" sz="1200"/>
              <a:pPr eaLnBrk="1" hangingPunct="1">
                <a:spcBef>
                  <a:spcPct val="0"/>
                </a:spcBef>
              </a:pPr>
              <a:t>31</a:t>
            </a:fld>
            <a:endParaRPr lang="en-GB"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A35D67B4-12E2-4AA7-A475-51AB652A6249}" type="slidenum">
              <a:rPr lang="en-GB" altLang="en-US" sz="1200"/>
              <a:pPr eaLnBrk="1" hangingPunct="1">
                <a:spcBef>
                  <a:spcPct val="0"/>
                </a:spcBef>
              </a:pPr>
              <a:t>32</a:t>
            </a:fld>
            <a:endParaRPr lang="en-GB"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DDBBC59A-A369-456C-95B8-17BD07271873}" type="slidenum">
              <a:rPr lang="en-GB" altLang="en-US" sz="1200"/>
              <a:pPr eaLnBrk="1" hangingPunct="1">
                <a:spcBef>
                  <a:spcPct val="0"/>
                </a:spcBef>
              </a:pPr>
              <a:t>33</a:t>
            </a:fld>
            <a:endParaRPr lang="en-GB" alt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FDDB6E8-BE74-44D7-8C20-24761BAF40C2}" type="slidenum">
              <a:rPr lang="en-GB" altLang="en-US" sz="1200"/>
              <a:pPr eaLnBrk="1" hangingPunct="1">
                <a:spcBef>
                  <a:spcPct val="0"/>
                </a:spcBef>
              </a:pPr>
              <a:t>34</a:t>
            </a:fld>
            <a:endParaRPr lang="en-GB"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93F318C-5B2C-4001-A7B5-C71EBF2A64B3}" type="slidenum">
              <a:rPr lang="en-GB" altLang="en-US" sz="1200"/>
              <a:pPr eaLnBrk="1" hangingPunct="1">
                <a:spcBef>
                  <a:spcPct val="0"/>
                </a:spcBef>
              </a:pPr>
              <a:t>35</a:t>
            </a:fld>
            <a:endParaRPr lang="en-GB" alt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CCF6B83-F72D-444E-AFEE-F73A5139BB05}" type="slidenum">
              <a:rPr lang="en-GB" altLang="en-US" sz="1200"/>
              <a:pPr eaLnBrk="1" hangingPunct="1">
                <a:spcBef>
                  <a:spcPct val="0"/>
                </a:spcBef>
              </a:pPr>
              <a:t>36</a:t>
            </a:fld>
            <a:endParaRPr lang="en-GB"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72ABE0F-11C0-4208-A8B7-B12F70E01E2A}" type="slidenum">
              <a:rPr lang="en-GB" altLang="en-US" sz="1200"/>
              <a:pPr eaLnBrk="1" hangingPunct="1">
                <a:spcBef>
                  <a:spcPct val="0"/>
                </a:spcBef>
              </a:pPr>
              <a:t>37</a:t>
            </a:fld>
            <a:endParaRPr lang="en-GB" alt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0C8560E-AF36-40D7-95EF-83CCA45D3D0A}" type="slidenum">
              <a:rPr lang="en-GB" altLang="en-US" sz="1200"/>
              <a:pPr eaLnBrk="1" hangingPunct="1">
                <a:spcBef>
                  <a:spcPct val="0"/>
                </a:spcBef>
              </a:pPr>
              <a:t>38</a:t>
            </a:fld>
            <a:endParaRPr lang="en-GB"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BE72B0B-AA55-4962-8E95-475A1082E4D5}" type="slidenum">
              <a:rPr lang="en-GB" altLang="en-US" sz="1200"/>
              <a:pPr eaLnBrk="1" hangingPunct="1">
                <a:spcBef>
                  <a:spcPct val="0"/>
                </a:spcBef>
              </a:pPr>
              <a:t>39</a:t>
            </a:fld>
            <a:endParaRPr lang="en-GB" alt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47A4BD0C-EA4D-41E2-97E1-5610B60A2052}" type="slidenum">
              <a:rPr lang="en-GB" altLang="en-US" sz="1200"/>
              <a:pPr eaLnBrk="1" hangingPunct="1">
                <a:spcBef>
                  <a:spcPct val="0"/>
                </a:spcBef>
              </a:pPr>
              <a:t>40</a:t>
            </a:fld>
            <a:endParaRPr lang="en-GB"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71FFCF5-E259-4BC6-93CB-1EFB1F1A2FD7}" type="slidenum">
              <a:rPr lang="en-GB" altLang="en-US" sz="1200"/>
              <a:pPr eaLnBrk="1" hangingPunct="1">
                <a:spcBef>
                  <a:spcPct val="0"/>
                </a:spcBef>
              </a:pPr>
              <a:t>5</a:t>
            </a:fld>
            <a:endParaRPr lang="en-GB"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FB909E7B-AC8E-4589-A767-FC31BEF43363}" type="slidenum">
              <a:rPr lang="en-GB" altLang="en-US" sz="1200"/>
              <a:pPr eaLnBrk="1" hangingPunct="1">
                <a:spcBef>
                  <a:spcPct val="0"/>
                </a:spcBef>
              </a:pPr>
              <a:t>41</a:t>
            </a:fld>
            <a:endParaRPr lang="en-GB"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DA561DBF-095F-4FEE-86AF-CD90590C6227}" type="slidenum">
              <a:rPr lang="en-GB" altLang="en-US" sz="1200"/>
              <a:pPr eaLnBrk="1" hangingPunct="1">
                <a:spcBef>
                  <a:spcPct val="0"/>
                </a:spcBef>
              </a:pPr>
              <a:t>42</a:t>
            </a:fld>
            <a:endParaRPr lang="en-GB"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A8BF7F3-F1DE-4586-9848-31F162525110}" type="slidenum">
              <a:rPr lang="en-GB" altLang="en-US" sz="1200"/>
              <a:pPr eaLnBrk="1" hangingPunct="1">
                <a:spcBef>
                  <a:spcPct val="0"/>
                </a:spcBef>
              </a:pPr>
              <a:t>43</a:t>
            </a:fld>
            <a:endParaRPr lang="en-GB" alt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A6E8C582-A840-4DDD-BF6E-B9118D180E27}" type="slidenum">
              <a:rPr lang="en-GB" altLang="en-US" sz="1200"/>
              <a:pPr eaLnBrk="1" hangingPunct="1">
                <a:spcBef>
                  <a:spcPct val="0"/>
                </a:spcBef>
              </a:pPr>
              <a:t>44</a:t>
            </a:fld>
            <a:endParaRPr lang="en-GB"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A74C674A-6652-4257-AC4E-A244750F402E}" type="slidenum">
              <a:rPr lang="en-GB" altLang="en-US" sz="1200"/>
              <a:pPr eaLnBrk="1" hangingPunct="1">
                <a:spcBef>
                  <a:spcPct val="0"/>
                </a:spcBef>
              </a:pPr>
              <a:t>45</a:t>
            </a:fld>
            <a:endParaRPr lang="en-GB"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E133BEDA-BB43-4801-BCCB-5BDFE6B85971}" type="slidenum">
              <a:rPr lang="en-GB" altLang="en-US" sz="1200"/>
              <a:pPr eaLnBrk="1" hangingPunct="1">
                <a:spcBef>
                  <a:spcPct val="0"/>
                </a:spcBef>
              </a:pPr>
              <a:t>46</a:t>
            </a:fld>
            <a:endParaRPr lang="en-GB"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4ED998BA-A528-407B-8247-DF900571E9EC}" type="slidenum">
              <a:rPr lang="en-GB" altLang="en-US" sz="1200"/>
              <a:pPr eaLnBrk="1" hangingPunct="1">
                <a:spcBef>
                  <a:spcPct val="0"/>
                </a:spcBef>
              </a:pPr>
              <a:t>47</a:t>
            </a:fld>
            <a:endParaRPr lang="en-GB" alt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AFFE757A-AC89-4CEC-97C3-D5341510CD37}" type="slidenum">
              <a:rPr lang="en-GB" altLang="en-US" sz="1200"/>
              <a:pPr eaLnBrk="1" hangingPunct="1">
                <a:spcBef>
                  <a:spcPct val="0"/>
                </a:spcBef>
              </a:pPr>
              <a:t>48</a:t>
            </a:fld>
            <a:endParaRPr lang="en-GB"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DFBB394-B95A-4801-908D-718098F4F49C}" type="slidenum">
              <a:rPr lang="en-GB" altLang="en-US" sz="1200"/>
              <a:pPr eaLnBrk="1" hangingPunct="1">
                <a:spcBef>
                  <a:spcPct val="0"/>
                </a:spcBef>
              </a:pPr>
              <a:t>49</a:t>
            </a:fld>
            <a:endParaRPr lang="en-GB" alt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4ABA4A45-4CC5-4125-B8E7-321008BEE10D}" type="slidenum">
              <a:rPr lang="en-GB" altLang="en-US" sz="1200"/>
              <a:pPr eaLnBrk="1" hangingPunct="1">
                <a:spcBef>
                  <a:spcPct val="0"/>
                </a:spcBef>
              </a:pPr>
              <a:t>50</a:t>
            </a:fld>
            <a:endParaRPr lang="en-GB"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AA857BD-36DB-4258-9CCC-AA659B644974}" type="slidenum">
              <a:rPr lang="en-GB" altLang="en-US" sz="1200"/>
              <a:pPr eaLnBrk="1" hangingPunct="1">
                <a:spcBef>
                  <a:spcPct val="0"/>
                </a:spcBef>
              </a:pPr>
              <a:t>6</a:t>
            </a:fld>
            <a:endParaRPr lang="en-GB"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E6BC4150-472F-4EA3-B4E9-8470F9D65CC1}" type="slidenum">
              <a:rPr lang="en-GB" altLang="en-US" sz="1200"/>
              <a:pPr eaLnBrk="1" hangingPunct="1">
                <a:spcBef>
                  <a:spcPct val="0"/>
                </a:spcBef>
              </a:pPr>
              <a:t>51</a:t>
            </a:fld>
            <a:endParaRPr lang="en-GB" alt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29480CBB-8A49-4462-8A32-1510CCBFEE4B}" type="slidenum">
              <a:rPr lang="en-GB" altLang="en-US" sz="1200"/>
              <a:pPr eaLnBrk="1" hangingPunct="1">
                <a:spcBef>
                  <a:spcPct val="0"/>
                </a:spcBef>
              </a:pPr>
              <a:t>52</a:t>
            </a:fld>
            <a:endParaRPr lang="en-GB" alt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FED55EA2-33D3-4A1E-BD3B-10AF8904C1BA}" type="slidenum">
              <a:rPr lang="en-GB" altLang="en-US" sz="1200"/>
              <a:pPr eaLnBrk="1" hangingPunct="1">
                <a:spcBef>
                  <a:spcPct val="0"/>
                </a:spcBef>
              </a:pPr>
              <a:t>53</a:t>
            </a:fld>
            <a:endParaRPr lang="en-GB" alt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607A930-6F61-4FFF-911D-52DC7BEF37F5}" type="slidenum">
              <a:rPr lang="en-GB" altLang="en-US" sz="1200"/>
              <a:pPr eaLnBrk="1" hangingPunct="1">
                <a:spcBef>
                  <a:spcPct val="0"/>
                </a:spcBef>
              </a:pPr>
              <a:t>54</a:t>
            </a:fld>
            <a:endParaRPr lang="en-GB"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80198F06-FAD0-40E3-8F12-16B0398F60F5}" type="slidenum">
              <a:rPr lang="en-GB" altLang="en-US" sz="1200"/>
              <a:pPr eaLnBrk="1" hangingPunct="1">
                <a:spcBef>
                  <a:spcPct val="0"/>
                </a:spcBef>
              </a:pPr>
              <a:t>55</a:t>
            </a:fld>
            <a:endParaRPr lang="en-GB" alt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2D444888-5EE3-478D-BC78-D43DE2C3EDF9}" type="slidenum">
              <a:rPr lang="en-GB" altLang="en-US" sz="1200"/>
              <a:pPr eaLnBrk="1" hangingPunct="1">
                <a:spcBef>
                  <a:spcPct val="0"/>
                </a:spcBef>
              </a:pPr>
              <a:t>56</a:t>
            </a:fld>
            <a:endParaRPr lang="en-GB" alt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BB21106-CD54-4CC5-A14E-A20A9E257A13}" type="slidenum">
              <a:rPr lang="en-GB" altLang="en-US" sz="1200"/>
              <a:pPr eaLnBrk="1" hangingPunct="1">
                <a:spcBef>
                  <a:spcPct val="0"/>
                </a:spcBef>
              </a:pPr>
              <a:t>57</a:t>
            </a:fld>
            <a:endParaRPr lang="en-GB" alt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1DED56E-9D65-4DF1-8B70-FACB1FAA722C}" type="slidenum">
              <a:rPr lang="en-GB" altLang="en-US" sz="1200"/>
              <a:pPr eaLnBrk="1" hangingPunct="1">
                <a:spcBef>
                  <a:spcPct val="0"/>
                </a:spcBef>
              </a:pPr>
              <a:t>58</a:t>
            </a:fld>
            <a:endParaRPr lang="en-GB"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C1369C4-BF3B-4CF1-8D3B-CCF1A0C972C1}" type="slidenum">
              <a:rPr lang="en-GB" altLang="en-US" sz="1200"/>
              <a:pPr eaLnBrk="1" hangingPunct="1">
                <a:spcBef>
                  <a:spcPct val="0"/>
                </a:spcBef>
              </a:pPr>
              <a:t>59</a:t>
            </a:fld>
            <a:endParaRPr lang="en-GB"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BDB86E6-8B8F-4577-87FC-F44ED4C2E431}" type="slidenum">
              <a:rPr lang="en-GB" altLang="en-US" sz="1200"/>
              <a:pPr eaLnBrk="1" hangingPunct="1">
                <a:spcBef>
                  <a:spcPct val="0"/>
                </a:spcBef>
              </a:pPr>
              <a:t>60</a:t>
            </a:fld>
            <a:endParaRPr lang="en-GB"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A7C0D33B-21A6-4B28-930B-57F1438D9B4B}" type="slidenum">
              <a:rPr lang="en-GB" altLang="en-US" sz="1200"/>
              <a:pPr eaLnBrk="1" hangingPunct="1">
                <a:spcBef>
                  <a:spcPct val="0"/>
                </a:spcBef>
              </a:pPr>
              <a:t>7</a:t>
            </a:fld>
            <a:endParaRPr lang="en-GB"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C8B052B2-6942-431F-BE92-EA1BBB138015}" type="slidenum">
              <a:rPr lang="en-GB" altLang="en-US" sz="1200"/>
              <a:pPr eaLnBrk="1" hangingPunct="1">
                <a:spcBef>
                  <a:spcPct val="0"/>
                </a:spcBef>
              </a:pPr>
              <a:t>61</a:t>
            </a:fld>
            <a:endParaRPr lang="en-GB" altLang="en-US"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8886C5D-4B77-4043-8382-FCAA5CEBA0A0}" type="slidenum">
              <a:rPr lang="en-GB" altLang="en-US" sz="1200"/>
              <a:pPr eaLnBrk="1" hangingPunct="1">
                <a:spcBef>
                  <a:spcPct val="0"/>
                </a:spcBef>
              </a:pPr>
              <a:t>62</a:t>
            </a:fld>
            <a:endParaRPr lang="en-GB"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F02D9EAA-F1A5-4B4A-9822-4FB84A5C427D}" type="slidenum">
              <a:rPr lang="en-GB" altLang="en-US" sz="1200"/>
              <a:pPr eaLnBrk="1" hangingPunct="1">
                <a:spcBef>
                  <a:spcPct val="0"/>
                </a:spcBef>
              </a:pPr>
              <a:t>63</a:t>
            </a:fld>
            <a:endParaRPr lang="en-GB"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6CF69AA9-42F8-407C-A9DC-50108A422A18}" type="slidenum">
              <a:rPr lang="en-GB" altLang="en-US" sz="1200"/>
              <a:pPr eaLnBrk="1" hangingPunct="1">
                <a:spcBef>
                  <a:spcPct val="0"/>
                </a:spcBef>
              </a:pPr>
              <a:t>64</a:t>
            </a:fld>
            <a:endParaRPr lang="en-GB"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E2E1F68C-F7AF-4876-B358-A090FA8026E8}" type="slidenum">
              <a:rPr lang="en-GB" altLang="en-US" sz="1200"/>
              <a:pPr eaLnBrk="1" hangingPunct="1">
                <a:spcBef>
                  <a:spcPct val="0"/>
                </a:spcBef>
              </a:pPr>
              <a:t>65</a:t>
            </a:fld>
            <a:endParaRPr lang="en-GB"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95F95A0-767E-4990-9C06-BB81E32E547A}" type="slidenum">
              <a:rPr lang="en-GB" altLang="en-US" sz="1200"/>
              <a:pPr eaLnBrk="1" hangingPunct="1">
                <a:spcBef>
                  <a:spcPct val="0"/>
                </a:spcBef>
              </a:pPr>
              <a:t>66</a:t>
            </a:fld>
            <a:endParaRPr lang="en-GB"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6149723-62FA-4BDF-9F7B-20194EBAFE2D}" type="slidenum">
              <a:rPr lang="en-GB" altLang="en-US" sz="1200"/>
              <a:pPr eaLnBrk="1" hangingPunct="1">
                <a:spcBef>
                  <a:spcPct val="0"/>
                </a:spcBef>
              </a:pPr>
              <a:t>67</a:t>
            </a:fld>
            <a:endParaRPr lang="en-GB" alt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EE39046-D0D3-4E3D-977A-3416463FBB73}" type="slidenum">
              <a:rPr lang="en-GB" altLang="en-US" sz="1200"/>
              <a:pPr eaLnBrk="1" hangingPunct="1">
                <a:spcBef>
                  <a:spcPct val="0"/>
                </a:spcBef>
              </a:pPr>
              <a:t>68</a:t>
            </a:fld>
            <a:endParaRPr lang="en-GB"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DB0F3857-3DC7-4196-97F0-BE0A3F1812AA}" type="slidenum">
              <a:rPr lang="en-GB" altLang="en-US" sz="1200"/>
              <a:pPr eaLnBrk="1" hangingPunct="1">
                <a:spcBef>
                  <a:spcPct val="0"/>
                </a:spcBef>
              </a:pPr>
              <a:t>69</a:t>
            </a:fld>
            <a:endParaRPr lang="en-GB" alt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A40BDBE-27FA-4247-A435-057EB9D8A41B}" type="slidenum">
              <a:rPr lang="en-GB" altLang="en-US" sz="1200"/>
              <a:pPr eaLnBrk="1" hangingPunct="1">
                <a:spcBef>
                  <a:spcPct val="0"/>
                </a:spcBef>
              </a:pPr>
              <a:t>70</a:t>
            </a:fld>
            <a:endParaRPr lang="en-GB" alt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5AAAD57-EDE1-464F-82DB-2CCCAFADC59D}" type="slidenum">
              <a:rPr lang="en-GB" altLang="en-US" sz="1200"/>
              <a:pPr eaLnBrk="1" hangingPunct="1">
                <a:spcBef>
                  <a:spcPct val="0"/>
                </a:spcBef>
              </a:pPr>
              <a:t>8</a:t>
            </a:fld>
            <a:endParaRPr lang="en-GB"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F56C7629-B47E-4BBC-B486-9855459296D3}" type="slidenum">
              <a:rPr lang="en-GB" altLang="en-US" sz="1200"/>
              <a:pPr eaLnBrk="1" hangingPunct="1">
                <a:spcBef>
                  <a:spcPct val="0"/>
                </a:spcBef>
              </a:pPr>
              <a:t>71</a:t>
            </a:fld>
            <a:endParaRPr lang="en-GB"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675E3055-DCFA-4B61-858A-F7F7AF66C785}" type="slidenum">
              <a:rPr lang="en-GB" altLang="en-US" sz="1200"/>
              <a:pPr eaLnBrk="1" hangingPunct="1">
                <a:spcBef>
                  <a:spcPct val="0"/>
                </a:spcBef>
              </a:pPr>
              <a:t>72</a:t>
            </a:fld>
            <a:endParaRPr lang="en-GB" alt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1AAA017E-8626-4845-B82A-2501A7E4407F}" type="slidenum">
              <a:rPr lang="en-GB" altLang="en-US" sz="1200"/>
              <a:pPr eaLnBrk="1" hangingPunct="1">
                <a:spcBef>
                  <a:spcPct val="0"/>
                </a:spcBef>
              </a:pPr>
              <a:t>73</a:t>
            </a:fld>
            <a:endParaRPr lang="en-GB" alt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C85E943-C686-4CD0-BBCD-74A671421F9F}" type="slidenum">
              <a:rPr lang="en-GB" altLang="en-US" sz="1200"/>
              <a:pPr eaLnBrk="1" hangingPunct="1">
                <a:spcBef>
                  <a:spcPct val="0"/>
                </a:spcBef>
              </a:pPr>
              <a:t>74</a:t>
            </a:fld>
            <a:endParaRPr lang="en-GB"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0ACFBA48-1874-4D9F-ACD9-7718A7D59EF7}" type="slidenum">
              <a:rPr lang="en-GB" altLang="en-US" sz="1200"/>
              <a:pPr eaLnBrk="1" hangingPunct="1">
                <a:spcBef>
                  <a:spcPct val="0"/>
                </a:spcBef>
              </a:pPr>
              <a:t>75</a:t>
            </a:fld>
            <a:endParaRPr lang="en-GB" alt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ADEE55A-3ED2-4DF3-AB76-A9783DF4A1A0}" type="slidenum">
              <a:rPr lang="en-GB" altLang="en-US" sz="1200"/>
              <a:pPr eaLnBrk="1" hangingPunct="1">
                <a:spcBef>
                  <a:spcPct val="0"/>
                </a:spcBef>
              </a:pPr>
              <a:t>76</a:t>
            </a:fld>
            <a:endParaRPr lang="en-GB"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ADEE55A-3ED2-4DF3-AB76-A9783DF4A1A0}" type="slidenum">
              <a:rPr lang="en-GB" altLang="en-US" sz="1200"/>
              <a:pPr eaLnBrk="1" hangingPunct="1">
                <a:spcBef>
                  <a:spcPct val="0"/>
                </a:spcBef>
              </a:pPr>
              <a:t>77</a:t>
            </a:fld>
            <a:endParaRPr lang="en-GB"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ADEE55A-3ED2-4DF3-AB76-A9783DF4A1A0}" type="slidenum">
              <a:rPr lang="en-GB" altLang="en-US" sz="1200"/>
              <a:pPr eaLnBrk="1" hangingPunct="1">
                <a:spcBef>
                  <a:spcPct val="0"/>
                </a:spcBef>
              </a:pPr>
              <a:t>78</a:t>
            </a:fld>
            <a:endParaRPr lang="en-GB"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3ADEE55A-3ED2-4DF3-AB76-A9783DF4A1A0}" type="slidenum">
              <a:rPr lang="en-GB" altLang="en-US" sz="1200"/>
              <a:pPr eaLnBrk="1" hangingPunct="1">
                <a:spcBef>
                  <a:spcPct val="0"/>
                </a:spcBef>
              </a:pPr>
              <a:t>79</a:t>
            </a:fld>
            <a:endParaRPr lang="en-GB"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65896CFE-A7BD-4C22-9553-A54E07B080B1}" type="slidenum">
              <a:rPr lang="en-GB" altLang="en-US" sz="1200"/>
              <a:pPr eaLnBrk="1" hangingPunct="1">
                <a:spcBef>
                  <a:spcPct val="0"/>
                </a:spcBef>
              </a:pPr>
              <a:t>9</a:t>
            </a:fld>
            <a:endParaRPr lang="en-GB"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eaLnBrk="0" hangingPunct="0">
              <a:spcBef>
                <a:spcPct val="30000"/>
              </a:spcBef>
              <a:defRPr sz="1100">
                <a:solidFill>
                  <a:schemeClr val="tx1"/>
                </a:solidFill>
                <a:latin typeface="Times New Roman" pitchFamily="18" charset="0"/>
              </a:defRPr>
            </a:lvl1pPr>
            <a:lvl2pPr marL="702756" indent="-270291" defTabSz="937009" eaLnBrk="0" hangingPunct="0">
              <a:spcBef>
                <a:spcPct val="30000"/>
              </a:spcBef>
              <a:defRPr sz="1100">
                <a:solidFill>
                  <a:schemeClr val="tx1"/>
                </a:solidFill>
                <a:latin typeface="Times New Roman" pitchFamily="18" charset="0"/>
              </a:defRPr>
            </a:lvl2pPr>
            <a:lvl3pPr marL="1081164" indent="-216233" defTabSz="937009" eaLnBrk="0" hangingPunct="0">
              <a:spcBef>
                <a:spcPct val="30000"/>
              </a:spcBef>
              <a:defRPr sz="1100">
                <a:solidFill>
                  <a:schemeClr val="tx1"/>
                </a:solidFill>
                <a:latin typeface="Times New Roman" pitchFamily="18" charset="0"/>
              </a:defRPr>
            </a:lvl3pPr>
            <a:lvl4pPr marL="1513629" indent="-216233" defTabSz="937009" eaLnBrk="0" hangingPunct="0">
              <a:spcBef>
                <a:spcPct val="30000"/>
              </a:spcBef>
              <a:defRPr sz="1100">
                <a:solidFill>
                  <a:schemeClr val="tx1"/>
                </a:solidFill>
                <a:latin typeface="Times New Roman" pitchFamily="18" charset="0"/>
              </a:defRPr>
            </a:lvl4pPr>
            <a:lvl5pPr marL="1946095" indent="-216233"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191C39CF-17F4-4985-81A9-EB8D1FE99A09}" type="slidenum">
              <a:rPr lang="en-GB" altLang="en-US" sz="1200"/>
              <a:pPr eaLnBrk="1" hangingPunct="1">
                <a:spcBef>
                  <a:spcPct val="0"/>
                </a:spcBef>
              </a:pPr>
              <a:t>10</a:t>
            </a:fld>
            <a:endParaRPr lang="en-GB"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762000"/>
            <a:ext cx="7772400" cy="990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6"/>
          <p:cNvSpPr>
            <a:spLocks noGrp="1" noChangeArrowheads="1"/>
          </p:cNvSpPr>
          <p:nvPr>
            <p:ph type="sldNum" sz="quarter" idx="10"/>
          </p:nvPr>
        </p:nvSpPr>
        <p:spPr>
          <a:ln/>
        </p:spPr>
        <p:txBody>
          <a:bodyPr/>
          <a:lstStyle>
            <a:lvl1pPr>
              <a:defRPr/>
            </a:lvl1pPr>
          </a:lstStyle>
          <a:p>
            <a:pPr>
              <a:defRPr/>
            </a:pPr>
            <a:fld id="{351DA2E9-2357-448F-ACEB-168269A9853E}" type="slidenum">
              <a:rPr lang="en-GB"/>
              <a:pPr>
                <a:defRPr/>
              </a:pPr>
              <a:t>‹#›</a:t>
            </a:fld>
            <a:endParaRPr lang="en-GB"/>
          </a:p>
        </p:txBody>
      </p:sp>
    </p:spTree>
    <p:extLst>
      <p:ext uri="{BB962C8B-B14F-4D97-AF65-F5344CB8AC3E}">
        <p14:creationId xmlns:p14="http://schemas.microsoft.com/office/powerpoint/2010/main" val="15610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3.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8.png"/><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2.png"/><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3.png"/><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png"/><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png"/><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png"/><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7.png"/><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8.png"/><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9.png"/><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0.bin"/><Relationship Id="rId5" Type="http://schemas.openxmlformats.org/officeDocument/2006/relationships/image" Target="../media/image31.png"/><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3.w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4.png"/><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2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8.png"/><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9.wmf"/><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1.wmf"/><Relationship Id="rId4" Type="http://schemas.openxmlformats.org/officeDocument/2006/relationships/oleObject" Target="../embeddings/oleObject2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3.w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44.png"/><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5.w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46.png"/><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47.png"/><Relationship Id="rId4" Type="http://schemas.openxmlformats.org/officeDocument/2006/relationships/oleObject" Target="../embeddings/oleObject3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8.png"/><Relationship Id="rId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9.png"/><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50.png"/><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51.png"/><Relationship Id="rId4"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52.png"/><Relationship Id="rId4" Type="http://schemas.openxmlformats.org/officeDocument/2006/relationships/oleObject" Target="../embeddings/oleObject36.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53.png"/><Relationship Id="rId4" Type="http://schemas.openxmlformats.org/officeDocument/2006/relationships/oleObject" Target="../embeddings/oleObject37.bin"/></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62.png"/><Relationship Id="rId4" Type="http://schemas.openxmlformats.org/officeDocument/2006/relationships/oleObject" Target="../embeddings/oleObject3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63.png"/><Relationship Id="rId4" Type="http://schemas.openxmlformats.org/officeDocument/2006/relationships/oleObject" Target="../embeddings/oleObject39.bin"/></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67.png"/><Relationship Id="rId4" Type="http://schemas.openxmlformats.org/officeDocument/2006/relationships/oleObject" Target="../embeddings/oleObject40.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COM337 Computer Graphics</a:t>
            </a:r>
            <a:endParaRPr lang="en-GB" dirty="0"/>
          </a:p>
        </p:txBody>
      </p:sp>
      <p:sp>
        <p:nvSpPr>
          <p:cNvPr id="3" name="Subtitle 2"/>
          <p:cNvSpPr>
            <a:spLocks noGrp="1"/>
          </p:cNvSpPr>
          <p:nvPr>
            <p:ph type="subTitle" idx="1"/>
          </p:nvPr>
        </p:nvSpPr>
        <p:spPr/>
        <p:txBody>
          <a:bodyPr/>
          <a:lstStyle/>
          <a:p>
            <a:r>
              <a:rPr lang="en-GB" dirty="0" smtClean="0"/>
              <a:t>Lighting and Shading</a:t>
            </a:r>
            <a:endParaRPr lang="en-GB" dirty="0"/>
          </a:p>
        </p:txBody>
      </p:sp>
    </p:spTree>
    <p:extLst>
      <p:ext uri="{BB962C8B-B14F-4D97-AF65-F5344CB8AC3E}">
        <p14:creationId xmlns:p14="http://schemas.microsoft.com/office/powerpoint/2010/main" val="267846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80923AD-7170-4295-9088-BB6AA452090E}" type="slidenum">
              <a:rPr lang="en-GB" altLang="en-US" sz="1400" smtClean="0">
                <a:solidFill>
                  <a:srgbClr val="FFFFFF"/>
                </a:solidFill>
              </a:rPr>
              <a:pPr eaLnBrk="1" hangingPunct="1">
                <a:spcBef>
                  <a:spcPct val="0"/>
                </a:spcBef>
                <a:buFontTx/>
                <a:buNone/>
              </a:pPr>
              <a:t>10</a:t>
            </a:fld>
            <a:endParaRPr lang="en-GB" altLang="en-US" sz="1400" smtClean="0">
              <a:solidFill>
                <a:srgbClr val="FFFFFF"/>
              </a:solidFill>
            </a:endParaRPr>
          </a:p>
        </p:txBody>
      </p:sp>
      <p:sp>
        <p:nvSpPr>
          <p:cNvPr id="11267" name="Rectangle 2"/>
          <p:cNvSpPr>
            <a:spLocks noGrp="1" noChangeArrowheads="1"/>
          </p:cNvSpPr>
          <p:nvPr>
            <p:ph type="title"/>
          </p:nvPr>
        </p:nvSpPr>
        <p:spPr/>
        <p:txBody>
          <a:bodyPr/>
          <a:lstStyle/>
          <a:p>
            <a:pPr eaLnBrk="1" hangingPunct="1"/>
            <a:r>
              <a:rPr lang="en-US" altLang="en-US" smtClean="0"/>
              <a:t>Local vs Global Rendering</a:t>
            </a:r>
          </a:p>
        </p:txBody>
      </p:sp>
      <p:sp>
        <p:nvSpPr>
          <p:cNvPr id="11268" name="Rectangle 3"/>
          <p:cNvSpPr>
            <a:spLocks noGrp="1" noChangeArrowheads="1"/>
          </p:cNvSpPr>
          <p:nvPr>
            <p:ph type="body" idx="1"/>
          </p:nvPr>
        </p:nvSpPr>
        <p:spPr/>
        <p:txBody>
          <a:bodyPr/>
          <a:lstStyle/>
          <a:p>
            <a:pPr eaLnBrk="1" hangingPunct="1">
              <a:lnSpc>
                <a:spcPct val="90000"/>
              </a:lnSpc>
            </a:pPr>
            <a:r>
              <a:rPr lang="en-US" altLang="en-US" smtClean="0"/>
              <a:t>Correct shading requires a global calculation involving all objects and light sources</a:t>
            </a:r>
          </a:p>
          <a:p>
            <a:pPr lvl="1" eaLnBrk="1" hangingPunct="1">
              <a:lnSpc>
                <a:spcPct val="90000"/>
              </a:lnSpc>
            </a:pPr>
            <a:r>
              <a:rPr lang="en-US" altLang="en-US" smtClean="0"/>
              <a:t>Incompatible with pipeline model which shades each polygon independently (local rendering)</a:t>
            </a:r>
          </a:p>
          <a:p>
            <a:pPr eaLnBrk="1" hangingPunct="1">
              <a:lnSpc>
                <a:spcPct val="90000"/>
              </a:lnSpc>
            </a:pPr>
            <a:r>
              <a:rPr lang="en-US" altLang="en-US" smtClean="0"/>
              <a:t>However, in computer graphics, especially real time graphics, we are happy if things simply “look right”</a:t>
            </a:r>
          </a:p>
          <a:p>
            <a:pPr lvl="1" eaLnBrk="1" hangingPunct="1">
              <a:lnSpc>
                <a:spcPct val="90000"/>
              </a:lnSpc>
            </a:pPr>
            <a:r>
              <a:rPr lang="en-US" altLang="en-US" smtClean="0"/>
              <a:t>Many techniques approximate global effects</a:t>
            </a:r>
          </a:p>
        </p:txBody>
      </p:sp>
    </p:spTree>
    <p:extLst>
      <p:ext uri="{BB962C8B-B14F-4D97-AF65-F5344CB8AC3E}">
        <p14:creationId xmlns:p14="http://schemas.microsoft.com/office/powerpoint/2010/main" val="3530455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86290D1-6A60-4698-B915-0E3616E67B1A}" type="slidenum">
              <a:rPr lang="en-GB" altLang="en-US" sz="1400" smtClean="0">
                <a:solidFill>
                  <a:srgbClr val="FFFFFF"/>
                </a:solidFill>
              </a:rPr>
              <a:pPr eaLnBrk="1" hangingPunct="1">
                <a:spcBef>
                  <a:spcPct val="0"/>
                </a:spcBef>
                <a:buFontTx/>
                <a:buNone/>
              </a:pPr>
              <a:t>11</a:t>
            </a:fld>
            <a:endParaRPr lang="en-GB" altLang="en-US" sz="1400" smtClean="0">
              <a:solidFill>
                <a:srgbClr val="FFFFFF"/>
              </a:solidFill>
            </a:endParaRPr>
          </a:p>
        </p:txBody>
      </p:sp>
      <p:sp>
        <p:nvSpPr>
          <p:cNvPr id="12291" name="Rectangle 2"/>
          <p:cNvSpPr>
            <a:spLocks noGrp="1" noChangeArrowheads="1"/>
          </p:cNvSpPr>
          <p:nvPr>
            <p:ph type="title"/>
          </p:nvPr>
        </p:nvSpPr>
        <p:spPr/>
        <p:txBody>
          <a:bodyPr/>
          <a:lstStyle/>
          <a:p>
            <a:pPr eaLnBrk="1" hangingPunct="1"/>
            <a:r>
              <a:rPr lang="en-US" altLang="en-US" smtClean="0"/>
              <a:t>Light-Material Interaction</a:t>
            </a:r>
          </a:p>
        </p:txBody>
      </p:sp>
      <p:sp>
        <p:nvSpPr>
          <p:cNvPr id="12292" name="Rectangle 3"/>
          <p:cNvSpPr>
            <a:spLocks noGrp="1" noChangeArrowheads="1"/>
          </p:cNvSpPr>
          <p:nvPr>
            <p:ph type="body" idx="1"/>
          </p:nvPr>
        </p:nvSpPr>
        <p:spPr>
          <a:xfrm>
            <a:off x="457200" y="1600200"/>
            <a:ext cx="8229600" cy="4724400"/>
          </a:xfrm>
        </p:spPr>
        <p:txBody>
          <a:bodyPr/>
          <a:lstStyle/>
          <a:p>
            <a:pPr eaLnBrk="1" hangingPunct="1">
              <a:lnSpc>
                <a:spcPct val="90000"/>
              </a:lnSpc>
            </a:pPr>
            <a:r>
              <a:rPr lang="en-US" altLang="en-US" sz="3300" smtClean="0"/>
              <a:t>Light that strikes an object is partially absorbed and partially scattered (reflected)</a:t>
            </a:r>
          </a:p>
          <a:p>
            <a:pPr eaLnBrk="1" hangingPunct="1">
              <a:lnSpc>
                <a:spcPct val="90000"/>
              </a:lnSpc>
            </a:pPr>
            <a:r>
              <a:rPr lang="en-US" altLang="en-US" sz="3300" smtClean="0"/>
              <a:t>The amount reflected determines the color and brightness of the object</a:t>
            </a:r>
          </a:p>
          <a:p>
            <a:pPr lvl="1" eaLnBrk="1" hangingPunct="1">
              <a:lnSpc>
                <a:spcPct val="90000"/>
              </a:lnSpc>
            </a:pPr>
            <a:r>
              <a:rPr lang="en-US" altLang="en-US" smtClean="0"/>
              <a:t>A red surface appears red under white light because the red component of the light is reflected and the rest is absorbed</a:t>
            </a:r>
          </a:p>
          <a:p>
            <a:pPr eaLnBrk="1" hangingPunct="1">
              <a:lnSpc>
                <a:spcPct val="90000"/>
              </a:lnSpc>
            </a:pPr>
            <a:r>
              <a:rPr lang="en-US" altLang="en-US" sz="3300" smtClean="0"/>
              <a:t>The reflected light is scattered in a manner that depends on the smoothness and orientation of the surface</a:t>
            </a:r>
          </a:p>
        </p:txBody>
      </p:sp>
    </p:spTree>
    <p:extLst>
      <p:ext uri="{BB962C8B-B14F-4D97-AF65-F5344CB8AC3E}">
        <p14:creationId xmlns:p14="http://schemas.microsoft.com/office/powerpoint/2010/main" val="2576175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80967C2-4E70-456E-B984-DF7371151409}" type="slidenum">
              <a:rPr lang="en-GB" altLang="en-US" sz="1400" smtClean="0">
                <a:solidFill>
                  <a:srgbClr val="FFFFFF"/>
                </a:solidFill>
              </a:rPr>
              <a:pPr eaLnBrk="1" hangingPunct="1">
                <a:spcBef>
                  <a:spcPct val="0"/>
                </a:spcBef>
                <a:buFontTx/>
                <a:buNone/>
              </a:pPr>
              <a:t>12</a:t>
            </a:fld>
            <a:endParaRPr lang="en-GB" altLang="en-US" sz="1400" smtClean="0">
              <a:solidFill>
                <a:srgbClr val="FFFFFF"/>
              </a:solidFill>
            </a:endParaRPr>
          </a:p>
        </p:txBody>
      </p:sp>
      <p:sp>
        <p:nvSpPr>
          <p:cNvPr id="13315" name="Rectangle 2"/>
          <p:cNvSpPr>
            <a:spLocks noGrp="1" noChangeArrowheads="1"/>
          </p:cNvSpPr>
          <p:nvPr>
            <p:ph type="title"/>
          </p:nvPr>
        </p:nvSpPr>
        <p:spPr/>
        <p:txBody>
          <a:bodyPr/>
          <a:lstStyle/>
          <a:p>
            <a:pPr eaLnBrk="1" hangingPunct="1"/>
            <a:r>
              <a:rPr lang="en-US" altLang="en-US" smtClean="0"/>
              <a:t>Light Sources</a:t>
            </a:r>
          </a:p>
        </p:txBody>
      </p:sp>
      <p:sp>
        <p:nvSpPr>
          <p:cNvPr id="13316" name="Rectangle 3"/>
          <p:cNvSpPr>
            <a:spLocks noGrp="1" noChangeArrowheads="1"/>
          </p:cNvSpPr>
          <p:nvPr>
            <p:ph type="body" idx="1"/>
          </p:nvPr>
        </p:nvSpPr>
        <p:spPr/>
        <p:txBody>
          <a:bodyPr/>
          <a:lstStyle/>
          <a:p>
            <a:pPr eaLnBrk="1" hangingPunct="1">
              <a:buFontTx/>
              <a:buNone/>
            </a:pPr>
            <a:r>
              <a:rPr lang="en-US" altLang="en-US" smtClean="0"/>
              <a:t>General light sources are difficult to work with because we must integrate light coming from all points on the source </a:t>
            </a:r>
          </a:p>
        </p:txBody>
      </p:sp>
      <p:pic>
        <p:nvPicPr>
          <p:cNvPr id="13317" name="Picture 4" descr="AN06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0"/>
            <a:ext cx="4719638"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18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0B54391-E49E-48C9-8F1F-B579D7070A5F}" type="slidenum">
              <a:rPr lang="en-GB" altLang="en-US" sz="1400" smtClean="0">
                <a:solidFill>
                  <a:srgbClr val="FFFFFF"/>
                </a:solidFill>
              </a:rPr>
              <a:pPr eaLnBrk="1" hangingPunct="1">
                <a:spcBef>
                  <a:spcPct val="0"/>
                </a:spcBef>
                <a:buFontTx/>
                <a:buNone/>
              </a:pPr>
              <a:t>13</a:t>
            </a:fld>
            <a:endParaRPr lang="en-GB" altLang="en-US" sz="1400" smtClean="0">
              <a:solidFill>
                <a:srgbClr val="FFFFFF"/>
              </a:solidFill>
            </a:endParaRPr>
          </a:p>
        </p:txBody>
      </p:sp>
      <p:sp>
        <p:nvSpPr>
          <p:cNvPr id="14339" name="Rectangle 2"/>
          <p:cNvSpPr>
            <a:spLocks noGrp="1" noChangeArrowheads="1"/>
          </p:cNvSpPr>
          <p:nvPr>
            <p:ph type="title"/>
          </p:nvPr>
        </p:nvSpPr>
        <p:spPr>
          <a:xfrm>
            <a:off x="762000" y="0"/>
            <a:ext cx="7772400" cy="990600"/>
          </a:xfrm>
        </p:spPr>
        <p:txBody>
          <a:bodyPr/>
          <a:lstStyle/>
          <a:p>
            <a:pPr eaLnBrk="1" hangingPunct="1"/>
            <a:r>
              <a:rPr lang="en-US" altLang="en-US" smtClean="0"/>
              <a:t>Simple Light Sources</a:t>
            </a:r>
          </a:p>
        </p:txBody>
      </p:sp>
      <p:sp>
        <p:nvSpPr>
          <p:cNvPr id="14340" name="Rectangle 3"/>
          <p:cNvSpPr>
            <a:spLocks noGrp="1" noChangeArrowheads="1"/>
          </p:cNvSpPr>
          <p:nvPr>
            <p:ph type="body" idx="1"/>
          </p:nvPr>
        </p:nvSpPr>
        <p:spPr>
          <a:xfrm>
            <a:off x="457200" y="1371600"/>
            <a:ext cx="7772400" cy="4114800"/>
          </a:xfrm>
        </p:spPr>
        <p:txBody>
          <a:bodyPr>
            <a:normAutofit fontScale="92500" lnSpcReduction="10000"/>
          </a:bodyPr>
          <a:lstStyle/>
          <a:p>
            <a:pPr eaLnBrk="1" hangingPunct="1"/>
            <a:r>
              <a:rPr lang="en-US" altLang="en-US" smtClean="0"/>
              <a:t>Point source</a:t>
            </a:r>
          </a:p>
          <a:p>
            <a:pPr lvl="1" eaLnBrk="1" hangingPunct="1"/>
            <a:r>
              <a:rPr lang="en-US" altLang="en-US" smtClean="0"/>
              <a:t>Model with position and color</a:t>
            </a:r>
          </a:p>
          <a:p>
            <a:pPr lvl="1" eaLnBrk="1" hangingPunct="1"/>
            <a:r>
              <a:rPr lang="en-US" altLang="en-US" smtClean="0"/>
              <a:t>Distant source = infinite distance away (parallel)</a:t>
            </a:r>
          </a:p>
          <a:p>
            <a:pPr eaLnBrk="1" hangingPunct="1"/>
            <a:r>
              <a:rPr lang="en-US" altLang="en-US" smtClean="0"/>
              <a:t>Spotlight</a:t>
            </a:r>
          </a:p>
          <a:p>
            <a:pPr lvl="1" eaLnBrk="1" hangingPunct="1"/>
            <a:r>
              <a:rPr lang="en-US" altLang="en-US" smtClean="0"/>
              <a:t>Restrict light from ideal point source</a:t>
            </a:r>
          </a:p>
          <a:p>
            <a:pPr eaLnBrk="1" hangingPunct="1"/>
            <a:r>
              <a:rPr lang="en-US" altLang="en-US" smtClean="0"/>
              <a:t>Ambient light</a:t>
            </a:r>
          </a:p>
          <a:p>
            <a:pPr lvl="1" eaLnBrk="1" hangingPunct="1"/>
            <a:r>
              <a:rPr lang="en-US" altLang="en-US" smtClean="0"/>
              <a:t>Same amount of light everywhere in scene</a:t>
            </a:r>
          </a:p>
          <a:p>
            <a:pPr lvl="1" eaLnBrk="1" hangingPunct="1"/>
            <a:r>
              <a:rPr lang="en-US" altLang="en-US" smtClean="0"/>
              <a:t>Can model contribution of many sources and reflecting surfaces</a:t>
            </a:r>
          </a:p>
        </p:txBody>
      </p:sp>
    </p:spTree>
    <p:extLst>
      <p:ext uri="{BB962C8B-B14F-4D97-AF65-F5344CB8AC3E}">
        <p14:creationId xmlns:p14="http://schemas.microsoft.com/office/powerpoint/2010/main" val="259628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F05E783-CD53-415A-A212-CB47B467882E}" type="slidenum">
              <a:rPr lang="en-GB" altLang="en-US" sz="1400" smtClean="0">
                <a:solidFill>
                  <a:srgbClr val="FFFFFF"/>
                </a:solidFill>
              </a:rPr>
              <a:pPr eaLnBrk="1" hangingPunct="1">
                <a:spcBef>
                  <a:spcPct val="0"/>
                </a:spcBef>
                <a:buFontTx/>
                <a:buNone/>
              </a:pPr>
              <a:t>14</a:t>
            </a:fld>
            <a:endParaRPr lang="en-GB" altLang="en-US" sz="1400" smtClean="0">
              <a:solidFill>
                <a:srgbClr val="FFFFFF"/>
              </a:solidFill>
            </a:endParaRPr>
          </a:p>
        </p:txBody>
      </p:sp>
      <p:sp>
        <p:nvSpPr>
          <p:cNvPr id="15363" name="Rectangle 2"/>
          <p:cNvSpPr>
            <a:spLocks noGrp="1" noChangeArrowheads="1"/>
          </p:cNvSpPr>
          <p:nvPr>
            <p:ph type="title"/>
          </p:nvPr>
        </p:nvSpPr>
        <p:spPr/>
        <p:txBody>
          <a:bodyPr/>
          <a:lstStyle/>
          <a:p>
            <a:pPr eaLnBrk="1" hangingPunct="1"/>
            <a:r>
              <a:rPr lang="en-GB" altLang="en-US" smtClean="0"/>
              <a:t>Point Light Sources</a:t>
            </a:r>
          </a:p>
        </p:txBody>
      </p:sp>
      <p:graphicFrame>
        <p:nvGraphicFramePr>
          <p:cNvPr id="15364" name="Object 5"/>
          <p:cNvGraphicFramePr>
            <a:graphicFrameLocks noChangeAspect="1"/>
          </p:cNvGraphicFramePr>
          <p:nvPr/>
        </p:nvGraphicFramePr>
        <p:xfrm>
          <a:off x="838200" y="1600200"/>
          <a:ext cx="7772400" cy="4845050"/>
        </p:xfrm>
        <a:graphic>
          <a:graphicData uri="http://schemas.openxmlformats.org/presentationml/2006/ole">
            <mc:AlternateContent xmlns:mc="http://schemas.openxmlformats.org/markup-compatibility/2006">
              <mc:Choice xmlns:v="urn:schemas-microsoft-com:vml" Requires="v">
                <p:oleObj spid="_x0000_s7188" name="Bitmap Image" r:id="rId4" imgW="6400000" imgH="3990476" progId="Paint.Picture">
                  <p:embed/>
                </p:oleObj>
              </mc:Choice>
              <mc:Fallback>
                <p:oleObj name="Bitmap Image" r:id="rId4" imgW="6400000" imgH="399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7724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5029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4A0565C-C66D-4A1D-B013-7668B6639474}" type="slidenum">
              <a:rPr lang="en-GB" altLang="en-US" sz="1400" smtClean="0">
                <a:solidFill>
                  <a:srgbClr val="FFFFFF"/>
                </a:solidFill>
              </a:rPr>
              <a:pPr eaLnBrk="1" hangingPunct="1">
                <a:spcBef>
                  <a:spcPct val="0"/>
                </a:spcBef>
                <a:buFontTx/>
                <a:buNone/>
              </a:pPr>
              <a:t>15</a:t>
            </a:fld>
            <a:endParaRPr lang="en-GB" altLang="en-US" sz="1400" smtClean="0">
              <a:solidFill>
                <a:srgbClr val="FFFFFF"/>
              </a:solidFill>
            </a:endParaRPr>
          </a:p>
        </p:txBody>
      </p:sp>
      <p:sp>
        <p:nvSpPr>
          <p:cNvPr id="16387" name="Rectangle 2"/>
          <p:cNvSpPr>
            <a:spLocks noGrp="1" noChangeArrowheads="1"/>
          </p:cNvSpPr>
          <p:nvPr>
            <p:ph type="title"/>
          </p:nvPr>
        </p:nvSpPr>
        <p:spPr>
          <a:xfrm>
            <a:off x="457200" y="0"/>
            <a:ext cx="7772400" cy="990600"/>
          </a:xfrm>
        </p:spPr>
        <p:txBody>
          <a:bodyPr/>
          <a:lstStyle/>
          <a:p>
            <a:pPr eaLnBrk="1" hangingPunct="1"/>
            <a:r>
              <a:rPr lang="en-GB" altLang="en-US" smtClean="0"/>
              <a:t>Infinitely Distant Light Sources</a:t>
            </a:r>
          </a:p>
        </p:txBody>
      </p:sp>
      <p:graphicFrame>
        <p:nvGraphicFramePr>
          <p:cNvPr id="16388" name="Object 3"/>
          <p:cNvGraphicFramePr>
            <a:graphicFrameLocks noGrp="1" noChangeAspect="1"/>
          </p:cNvGraphicFramePr>
          <p:nvPr>
            <p:ph type="body" idx="1"/>
          </p:nvPr>
        </p:nvGraphicFramePr>
        <p:xfrm>
          <a:off x="990600" y="1143000"/>
          <a:ext cx="6792913" cy="4114800"/>
        </p:xfrm>
        <a:graphic>
          <a:graphicData uri="http://schemas.openxmlformats.org/presentationml/2006/ole">
            <mc:AlternateContent xmlns:mc="http://schemas.openxmlformats.org/markup-compatibility/2006">
              <mc:Choice xmlns:v="urn:schemas-microsoft-com:vml" Requires="v">
                <p:oleObj spid="_x0000_s8212" name="Bitmap Image" r:id="rId4" imgW="6066667" imgH="3677163" progId="Paint.Picture">
                  <p:embed/>
                </p:oleObj>
              </mc:Choice>
              <mc:Fallback>
                <p:oleObj name="Bitmap Image" r:id="rId4" imgW="6066667" imgH="367716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67929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4"/>
          <p:cNvSpPr txBox="1">
            <a:spLocks noChangeArrowheads="1"/>
          </p:cNvSpPr>
          <p:nvPr/>
        </p:nvSpPr>
        <p:spPr bwMode="auto">
          <a:xfrm>
            <a:off x="685800" y="54864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r>
              <a:rPr lang="en-GB" altLang="en-US" sz="2400"/>
              <a:t>Example: sunlight</a:t>
            </a:r>
          </a:p>
        </p:txBody>
      </p:sp>
    </p:spTree>
    <p:extLst>
      <p:ext uri="{BB962C8B-B14F-4D97-AF65-F5344CB8AC3E}">
        <p14:creationId xmlns:p14="http://schemas.microsoft.com/office/powerpoint/2010/main" val="3868522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A538DBA-2A7B-4125-87FE-724142CBAD35}" type="slidenum">
              <a:rPr lang="en-GB" altLang="en-US" sz="1400" smtClean="0">
                <a:solidFill>
                  <a:srgbClr val="FFFFFF"/>
                </a:solidFill>
              </a:rPr>
              <a:pPr eaLnBrk="1" hangingPunct="1">
                <a:spcBef>
                  <a:spcPct val="0"/>
                </a:spcBef>
                <a:buFontTx/>
                <a:buNone/>
              </a:pPr>
              <a:t>16</a:t>
            </a:fld>
            <a:endParaRPr lang="en-GB" altLang="en-US" sz="1400" smtClean="0">
              <a:solidFill>
                <a:srgbClr val="FFFFFF"/>
              </a:solidFill>
            </a:endParaRPr>
          </a:p>
        </p:txBody>
      </p:sp>
      <p:graphicFrame>
        <p:nvGraphicFramePr>
          <p:cNvPr id="17411" name="Object 1024"/>
          <p:cNvGraphicFramePr>
            <a:graphicFrameLocks noChangeAspect="1"/>
          </p:cNvGraphicFramePr>
          <p:nvPr/>
        </p:nvGraphicFramePr>
        <p:xfrm>
          <a:off x="609600" y="914400"/>
          <a:ext cx="7931150" cy="5173663"/>
        </p:xfrm>
        <a:graphic>
          <a:graphicData uri="http://schemas.openxmlformats.org/presentationml/2006/ole">
            <mc:AlternateContent xmlns:mc="http://schemas.openxmlformats.org/markup-compatibility/2006">
              <mc:Choice xmlns:v="urn:schemas-microsoft-com:vml" Requires="v">
                <p:oleObj spid="_x0000_s9236" name="Bitmap Image" r:id="rId4" imgW="6714286" imgH="4382112" progId="Paint.Picture">
                  <p:embed/>
                </p:oleObj>
              </mc:Choice>
              <mc:Fallback>
                <p:oleObj name="Bitmap Image" r:id="rId4" imgW="6714286" imgH="438211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4400"/>
                        <a:ext cx="7931150"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391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35CAA7F-E6B6-47CC-AB0E-F5566B14F748}" type="slidenum">
              <a:rPr lang="en-GB" altLang="en-US" sz="1400" smtClean="0">
                <a:solidFill>
                  <a:srgbClr val="FFFFFF"/>
                </a:solidFill>
              </a:rPr>
              <a:pPr eaLnBrk="1" hangingPunct="1">
                <a:spcBef>
                  <a:spcPct val="0"/>
                </a:spcBef>
                <a:buFontTx/>
                <a:buNone/>
              </a:pPr>
              <a:t>17</a:t>
            </a:fld>
            <a:endParaRPr lang="en-GB" altLang="en-US" sz="1400" smtClean="0">
              <a:solidFill>
                <a:srgbClr val="FFFFFF"/>
              </a:solidFill>
            </a:endParaRPr>
          </a:p>
        </p:txBody>
      </p:sp>
      <p:graphicFrame>
        <p:nvGraphicFramePr>
          <p:cNvPr id="18435" name="Object 2"/>
          <p:cNvGraphicFramePr>
            <a:graphicFrameLocks noChangeAspect="1"/>
          </p:cNvGraphicFramePr>
          <p:nvPr/>
        </p:nvGraphicFramePr>
        <p:xfrm>
          <a:off x="609600" y="508000"/>
          <a:ext cx="7772400" cy="5727700"/>
        </p:xfrm>
        <a:graphic>
          <a:graphicData uri="http://schemas.openxmlformats.org/presentationml/2006/ole">
            <mc:AlternateContent xmlns:mc="http://schemas.openxmlformats.org/markup-compatibility/2006">
              <mc:Choice xmlns:v="urn:schemas-microsoft-com:vml" Requires="v">
                <p:oleObj spid="_x0000_s10260" name="Bitmap Image" r:id="rId4" imgW="6268325" imgH="4619048" progId="Paint.Picture">
                  <p:embed/>
                </p:oleObj>
              </mc:Choice>
              <mc:Fallback>
                <p:oleObj name="Bitmap Image" r:id="rId4" imgW="6268325" imgH="46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08000"/>
                        <a:ext cx="7772400"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Rectangle 3"/>
          <p:cNvSpPr>
            <a:spLocks noChangeArrowheads="1"/>
          </p:cNvSpPr>
          <p:nvPr/>
        </p:nvSpPr>
        <p:spPr bwMode="auto">
          <a:xfrm>
            <a:off x="685800" y="4876800"/>
            <a:ext cx="784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Tree>
    <p:extLst>
      <p:ext uri="{BB962C8B-B14F-4D97-AF65-F5344CB8AC3E}">
        <p14:creationId xmlns:p14="http://schemas.microsoft.com/office/powerpoint/2010/main" val="1335692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2A7A224-52BE-4C91-8ADD-D99EC84E9B9A}" type="slidenum">
              <a:rPr lang="en-GB" altLang="en-US" sz="1400" smtClean="0">
                <a:solidFill>
                  <a:srgbClr val="FFFFFF"/>
                </a:solidFill>
              </a:rPr>
              <a:pPr eaLnBrk="1" hangingPunct="1">
                <a:spcBef>
                  <a:spcPct val="0"/>
                </a:spcBef>
                <a:buFontTx/>
                <a:buNone/>
              </a:pPr>
              <a:t>18</a:t>
            </a:fld>
            <a:endParaRPr lang="en-GB" altLang="en-US" sz="1400" smtClean="0">
              <a:solidFill>
                <a:srgbClr val="FFFFFF"/>
              </a:solidFill>
            </a:endParaRPr>
          </a:p>
        </p:txBody>
      </p:sp>
      <p:graphicFrame>
        <p:nvGraphicFramePr>
          <p:cNvPr id="19459" name="Object 2"/>
          <p:cNvGraphicFramePr>
            <a:graphicFrameLocks noChangeAspect="1"/>
          </p:cNvGraphicFramePr>
          <p:nvPr/>
        </p:nvGraphicFramePr>
        <p:xfrm>
          <a:off x="685800" y="838200"/>
          <a:ext cx="7696200" cy="5599113"/>
        </p:xfrm>
        <a:graphic>
          <a:graphicData uri="http://schemas.openxmlformats.org/presentationml/2006/ole">
            <mc:AlternateContent xmlns:mc="http://schemas.openxmlformats.org/markup-compatibility/2006">
              <mc:Choice xmlns:v="urn:schemas-microsoft-com:vml" Requires="v">
                <p:oleObj spid="_x0000_s11284" name="Bitmap Image" r:id="rId4" imgW="6849431" imgH="4982270" progId="Paint.Picture">
                  <p:embed/>
                </p:oleObj>
              </mc:Choice>
              <mc:Fallback>
                <p:oleObj name="Bitmap Image" r:id="rId4" imgW="6849431"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8200"/>
                        <a:ext cx="7696200" cy="559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36808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63647AA-7602-4A80-966F-B56331333E2B}" type="slidenum">
              <a:rPr lang="en-GB" altLang="en-US" sz="1400" smtClean="0">
                <a:solidFill>
                  <a:srgbClr val="FFFFFF"/>
                </a:solidFill>
              </a:rPr>
              <a:pPr eaLnBrk="1" hangingPunct="1">
                <a:spcBef>
                  <a:spcPct val="0"/>
                </a:spcBef>
                <a:buFontTx/>
                <a:buNone/>
              </a:pPr>
              <a:t>19</a:t>
            </a:fld>
            <a:endParaRPr lang="en-GB" altLang="en-US" sz="1400" smtClean="0">
              <a:solidFill>
                <a:srgbClr val="FFFFFF"/>
              </a:solidFill>
            </a:endParaRPr>
          </a:p>
        </p:txBody>
      </p:sp>
      <p:graphicFrame>
        <p:nvGraphicFramePr>
          <p:cNvPr id="20483" name="Object 2"/>
          <p:cNvGraphicFramePr>
            <a:graphicFrameLocks noChangeAspect="1"/>
          </p:cNvGraphicFramePr>
          <p:nvPr/>
        </p:nvGraphicFramePr>
        <p:xfrm>
          <a:off x="457200" y="593725"/>
          <a:ext cx="8077200" cy="5565775"/>
        </p:xfrm>
        <a:graphic>
          <a:graphicData uri="http://schemas.openxmlformats.org/presentationml/2006/ole">
            <mc:AlternateContent xmlns:mc="http://schemas.openxmlformats.org/markup-compatibility/2006">
              <mc:Choice xmlns:v="urn:schemas-microsoft-com:vml" Requires="v">
                <p:oleObj spid="_x0000_s12308" name="Bitmap Image" r:id="rId4" imgW="7287642" imgH="5020376" progId="Paint.Picture">
                  <p:embed/>
                </p:oleObj>
              </mc:Choice>
              <mc:Fallback>
                <p:oleObj name="Bitmap Image" r:id="rId4" imgW="7287642" imgH="50203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93725"/>
                        <a:ext cx="80772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2466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84F4811-67D1-4C05-B496-7BE2C4F03AA8}" type="slidenum">
              <a:rPr lang="en-GB" altLang="en-US" sz="1400" smtClean="0">
                <a:solidFill>
                  <a:srgbClr val="FFFFFF"/>
                </a:solidFill>
              </a:rPr>
              <a:pPr eaLnBrk="1" hangingPunct="1">
                <a:spcBef>
                  <a:spcPct val="0"/>
                </a:spcBef>
                <a:buFontTx/>
                <a:buNone/>
              </a:pPr>
              <a:t>2</a:t>
            </a:fld>
            <a:endParaRPr lang="en-GB" altLang="en-US" sz="1400" smtClean="0">
              <a:solidFill>
                <a:srgbClr val="FFFFFF"/>
              </a:solidFill>
            </a:endParaRPr>
          </a:p>
        </p:txBody>
      </p:sp>
      <p:sp>
        <p:nvSpPr>
          <p:cNvPr id="6147" name="Rectangle 2"/>
          <p:cNvSpPr>
            <a:spLocks noChangeArrowheads="1"/>
          </p:cNvSpPr>
          <p:nvPr/>
        </p:nvSpPr>
        <p:spPr bwMode="auto">
          <a:xfrm>
            <a:off x="990600" y="2286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a:t>Why </a:t>
            </a:r>
            <a:r>
              <a:rPr lang="en-US" altLang="en-US" sz="3600" dirty="0" smtClean="0"/>
              <a:t>do we </a:t>
            </a:r>
            <a:r>
              <a:rPr lang="en-US" altLang="en-US" sz="3600" dirty="0"/>
              <a:t>need </a:t>
            </a:r>
            <a:r>
              <a:rPr lang="en-US" altLang="en-US" sz="3600" dirty="0" smtClean="0"/>
              <a:t>lights and shading?</a:t>
            </a:r>
            <a:endParaRPr lang="en-US" altLang="en-US" sz="3600" dirty="0"/>
          </a:p>
        </p:txBody>
      </p:sp>
      <p:sp>
        <p:nvSpPr>
          <p:cNvPr id="6148" name="Rectangle 3"/>
          <p:cNvSpPr>
            <a:spLocks noChangeArrowheads="1"/>
          </p:cNvSpPr>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dirty="0"/>
              <a:t>Suppose we build a model of a sphere using many </a:t>
            </a:r>
            <a:r>
              <a:rPr lang="en-US" altLang="en-US" dirty="0" smtClean="0"/>
              <a:t>triangles and </a:t>
            </a:r>
            <a:r>
              <a:rPr lang="en-US" altLang="en-US" dirty="0"/>
              <a:t>color </a:t>
            </a:r>
            <a:r>
              <a:rPr lang="en-US" altLang="en-US" dirty="0" smtClean="0"/>
              <a:t>it. (With default settings) we </a:t>
            </a:r>
            <a:r>
              <a:rPr lang="en-US" altLang="en-US" dirty="0"/>
              <a:t>get something like</a:t>
            </a:r>
          </a:p>
          <a:p>
            <a:pPr eaLnBrk="1" hangingPunct="1"/>
            <a:endParaRPr lang="en-US" altLang="en-US" dirty="0"/>
          </a:p>
          <a:p>
            <a:pPr eaLnBrk="1" hangingPunct="1"/>
            <a:endParaRPr lang="en-US" altLang="en-US" dirty="0"/>
          </a:p>
          <a:p>
            <a:pPr eaLnBrk="1" hangingPunct="1"/>
            <a:r>
              <a:rPr lang="en-US" altLang="en-US" dirty="0"/>
              <a:t>But we </a:t>
            </a:r>
            <a:r>
              <a:rPr lang="en-US" altLang="en-US" dirty="0" smtClean="0"/>
              <a:t>want</a:t>
            </a:r>
          </a:p>
          <a:p>
            <a:pPr eaLnBrk="1" hangingPunct="1"/>
            <a:endParaRPr lang="en-US" altLang="en-US" dirty="0"/>
          </a:p>
        </p:txBody>
      </p:sp>
      <p:sp>
        <p:nvSpPr>
          <p:cNvPr id="7" name="Oval 4"/>
          <p:cNvSpPr>
            <a:spLocks noChangeArrowheads="1"/>
          </p:cNvSpPr>
          <p:nvPr/>
        </p:nvSpPr>
        <p:spPr bwMode="auto">
          <a:xfrm>
            <a:off x="4038600" y="3048000"/>
            <a:ext cx="1371600" cy="1371600"/>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dirty="0"/>
          </a:p>
        </p:txBody>
      </p:sp>
      <p:sp>
        <p:nvSpPr>
          <p:cNvPr id="8" name="Oval 5"/>
          <p:cNvSpPr>
            <a:spLocks noChangeArrowheads="1"/>
          </p:cNvSpPr>
          <p:nvPr/>
        </p:nvSpPr>
        <p:spPr bwMode="auto">
          <a:xfrm>
            <a:off x="4038600" y="4495800"/>
            <a:ext cx="1371600" cy="1371600"/>
          </a:xfrm>
          <a:prstGeom prst="ellipse">
            <a:avLst/>
          </a:prstGeom>
          <a:gradFill rotWithShape="0">
            <a:gsLst>
              <a:gs pos="0">
                <a:schemeClr val="hlink">
                  <a:gamma/>
                  <a:shade val="46275"/>
                  <a:invGamma/>
                </a:schemeClr>
              </a:gs>
              <a:gs pos="100000">
                <a:schemeClr val="hlink"/>
              </a:gs>
            </a:gsLst>
            <a:lin ang="18900000" scaled="1"/>
          </a:gradFill>
          <a:ln w="12700">
            <a:noFill/>
            <a:round/>
            <a:headEnd type="none" w="sm" len="sm"/>
            <a:tailEnd type="none" w="sm" len="sm"/>
          </a:ln>
          <a:effectLst/>
        </p:spPr>
        <p:txBody>
          <a:bodyPr wrap="none" anchor="ctr"/>
          <a:lstStyle/>
          <a:p>
            <a:pPr>
              <a:defRPr/>
            </a:pPr>
            <a:endParaRPr lang="tr-TR"/>
          </a:p>
        </p:txBody>
      </p:sp>
    </p:spTree>
    <p:extLst>
      <p:ext uri="{BB962C8B-B14F-4D97-AF65-F5344CB8AC3E}">
        <p14:creationId xmlns:p14="http://schemas.microsoft.com/office/powerpoint/2010/main" val="496199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9D45FC4-3178-4AC8-B3E2-FAF316F75BB5}" type="slidenum">
              <a:rPr lang="en-GB" altLang="en-US" sz="1400" smtClean="0">
                <a:solidFill>
                  <a:srgbClr val="FFFFFF"/>
                </a:solidFill>
              </a:rPr>
              <a:pPr eaLnBrk="1" hangingPunct="1">
                <a:spcBef>
                  <a:spcPct val="0"/>
                </a:spcBef>
                <a:buFontTx/>
                <a:buNone/>
              </a:pPr>
              <a:t>20</a:t>
            </a:fld>
            <a:endParaRPr lang="en-GB" altLang="en-US" sz="1400" smtClean="0">
              <a:solidFill>
                <a:srgbClr val="FFFFFF"/>
              </a:solidFill>
            </a:endParaRPr>
          </a:p>
        </p:txBody>
      </p:sp>
      <p:graphicFrame>
        <p:nvGraphicFramePr>
          <p:cNvPr id="21507" name="Object 2"/>
          <p:cNvGraphicFramePr>
            <a:graphicFrameLocks noChangeAspect="1"/>
          </p:cNvGraphicFramePr>
          <p:nvPr/>
        </p:nvGraphicFramePr>
        <p:xfrm>
          <a:off x="838200" y="609600"/>
          <a:ext cx="7848600" cy="4337050"/>
        </p:xfrm>
        <a:graphic>
          <a:graphicData uri="http://schemas.openxmlformats.org/presentationml/2006/ole">
            <mc:AlternateContent xmlns:mc="http://schemas.openxmlformats.org/markup-compatibility/2006">
              <mc:Choice xmlns:v="urn:schemas-microsoft-com:vml" Requires="v">
                <p:oleObj spid="_x0000_s13350" name="Bitmap Image" r:id="rId4" imgW="6942857" imgH="3839111" progId="Paint.Picture">
                  <p:embed/>
                </p:oleObj>
              </mc:Choice>
              <mc:Fallback>
                <p:oleObj name="Bitmap Image" r:id="rId4" imgW="6942857" imgH="383911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09600"/>
                        <a:ext cx="78486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3"/>
          <p:cNvGraphicFramePr>
            <a:graphicFrameLocks noChangeAspect="1"/>
          </p:cNvGraphicFramePr>
          <p:nvPr/>
        </p:nvGraphicFramePr>
        <p:xfrm>
          <a:off x="533400" y="5715000"/>
          <a:ext cx="5334000" cy="688975"/>
        </p:xfrm>
        <a:graphic>
          <a:graphicData uri="http://schemas.openxmlformats.org/presentationml/2006/ole">
            <mc:AlternateContent xmlns:mc="http://schemas.openxmlformats.org/markup-compatibility/2006">
              <mc:Choice xmlns:v="urn:schemas-microsoft-com:vml" Requires="v">
                <p:oleObj spid="_x0000_s13351" name="Equation" r:id="rId6" imgW="1954951" imgH="253890" progId="Equation.3">
                  <p:embed/>
                </p:oleObj>
              </mc:Choice>
              <mc:Fallback>
                <p:oleObj name="Equation" r:id="rId6" imgW="1954951"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715000"/>
                        <a:ext cx="53340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Text Box 4"/>
          <p:cNvSpPr txBox="1">
            <a:spLocks noChangeArrowheads="1"/>
          </p:cNvSpPr>
          <p:nvPr/>
        </p:nvSpPr>
        <p:spPr bwMode="auto">
          <a:xfrm>
            <a:off x="6096000" y="541020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attenuation for rays at angle </a:t>
            </a:r>
            <a:r>
              <a:rPr lang="en-GB" altLang="en-US" sz="2400" i="1">
                <a:latin typeface="Symbol" pitchFamily="18" charset="2"/>
              </a:rPr>
              <a:t>f</a:t>
            </a:r>
            <a:r>
              <a:rPr lang="en-GB" altLang="en-US" sz="2400"/>
              <a:t> from the cone axis</a:t>
            </a:r>
          </a:p>
        </p:txBody>
      </p:sp>
      <p:sp>
        <p:nvSpPr>
          <p:cNvPr id="21510" name="Line 5"/>
          <p:cNvSpPr>
            <a:spLocks noChangeShapeType="1"/>
          </p:cNvSpPr>
          <p:nvPr/>
        </p:nvSpPr>
        <p:spPr bwMode="auto">
          <a:xfrm>
            <a:off x="304800" y="5029200"/>
            <a:ext cx="845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3203950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4908767-2DC1-4963-8528-DC66593421A2}" type="slidenum">
              <a:rPr lang="en-GB" altLang="en-US" sz="1400" smtClean="0">
                <a:solidFill>
                  <a:srgbClr val="FFFFFF"/>
                </a:solidFill>
              </a:rPr>
              <a:pPr eaLnBrk="1" hangingPunct="1">
                <a:spcBef>
                  <a:spcPct val="0"/>
                </a:spcBef>
                <a:buFontTx/>
                <a:buNone/>
              </a:pPr>
              <a:t>21</a:t>
            </a:fld>
            <a:endParaRPr lang="en-GB" altLang="en-US" sz="1400" smtClean="0">
              <a:solidFill>
                <a:srgbClr val="FFFFFF"/>
              </a:solidFill>
            </a:endParaRPr>
          </a:p>
        </p:txBody>
      </p:sp>
      <p:sp>
        <p:nvSpPr>
          <p:cNvPr id="22531" name="Rectangle 2"/>
          <p:cNvSpPr>
            <a:spLocks noChangeArrowheads="1"/>
          </p:cNvSpPr>
          <p:nvPr/>
        </p:nvSpPr>
        <p:spPr bwMode="auto">
          <a:xfrm>
            <a:off x="1150938" y="76200"/>
            <a:ext cx="7793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t>Other Light Sources</a:t>
            </a:r>
          </a:p>
        </p:txBody>
      </p:sp>
      <p:sp>
        <p:nvSpPr>
          <p:cNvPr id="22532" name="Rectangle 3"/>
          <p:cNvSpPr>
            <a:spLocks noChangeArrowheads="1"/>
          </p:cNvSpPr>
          <p:nvPr/>
        </p:nvSpPr>
        <p:spPr bwMode="auto">
          <a:xfrm>
            <a:off x="0" y="404813"/>
            <a:ext cx="594042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pPr>
            <a:endParaRPr lang="en-US" altLang="en-US" sz="2800" dirty="0" smtClean="0"/>
          </a:p>
          <a:p>
            <a:pPr eaLnBrk="1" hangingPunct="1">
              <a:lnSpc>
                <a:spcPct val="90000"/>
              </a:lnSpc>
            </a:pPr>
            <a:r>
              <a:rPr lang="en-US" altLang="en-US" sz="2800" dirty="0" smtClean="0"/>
              <a:t>Area </a:t>
            </a:r>
            <a:r>
              <a:rPr lang="en-US" altLang="en-US" sz="2800" dirty="0"/>
              <a:t>Light Sources </a:t>
            </a:r>
          </a:p>
          <a:p>
            <a:pPr lvl="1" eaLnBrk="1" hangingPunct="1">
              <a:lnSpc>
                <a:spcPct val="90000"/>
              </a:lnSpc>
            </a:pPr>
            <a:r>
              <a:rPr lang="en-US" altLang="en-US" sz="2400" dirty="0"/>
              <a:t>Light source occupies a 2-D area (usually a polygon or disk) </a:t>
            </a:r>
          </a:p>
          <a:p>
            <a:pPr lvl="1" eaLnBrk="1" hangingPunct="1">
              <a:lnSpc>
                <a:spcPct val="90000"/>
              </a:lnSpc>
            </a:pPr>
            <a:r>
              <a:rPr lang="en-US" altLang="en-US" sz="2400" dirty="0"/>
              <a:t>Generates </a:t>
            </a:r>
            <a:r>
              <a:rPr lang="en-US" altLang="en-US" sz="2400" i="1" dirty="0"/>
              <a:t>soft</a:t>
            </a:r>
            <a:r>
              <a:rPr lang="en-US" altLang="en-US" sz="2400" dirty="0"/>
              <a:t> shadows </a:t>
            </a:r>
          </a:p>
          <a:p>
            <a:pPr eaLnBrk="1" hangingPunct="1">
              <a:lnSpc>
                <a:spcPct val="90000"/>
              </a:lnSpc>
            </a:pPr>
            <a:endParaRPr lang="en-US" altLang="en-US" sz="2800" dirty="0" smtClean="0"/>
          </a:p>
          <a:p>
            <a:pPr eaLnBrk="1" hangingPunct="1">
              <a:lnSpc>
                <a:spcPct val="90000"/>
              </a:lnSpc>
            </a:pPr>
            <a:r>
              <a:rPr lang="en-US" altLang="en-US" sz="2800" dirty="0" smtClean="0"/>
              <a:t>Extended </a:t>
            </a:r>
            <a:r>
              <a:rPr lang="en-US" altLang="en-US" sz="2800" dirty="0"/>
              <a:t>Light Sources </a:t>
            </a:r>
          </a:p>
          <a:p>
            <a:pPr lvl="1" eaLnBrk="1" hangingPunct="1">
              <a:lnSpc>
                <a:spcPct val="90000"/>
              </a:lnSpc>
            </a:pPr>
            <a:r>
              <a:rPr lang="en-US" altLang="en-US" sz="2400" dirty="0"/>
              <a:t>Spherical Light Source </a:t>
            </a:r>
          </a:p>
          <a:p>
            <a:pPr lvl="1" eaLnBrk="1" hangingPunct="1">
              <a:lnSpc>
                <a:spcPct val="90000"/>
              </a:lnSpc>
            </a:pPr>
            <a:r>
              <a:rPr lang="en-US" altLang="en-US" sz="2400" dirty="0"/>
              <a:t>Generates </a:t>
            </a:r>
            <a:r>
              <a:rPr lang="en-US" altLang="en-US" sz="2400" i="1" dirty="0"/>
              <a:t>soft</a:t>
            </a:r>
            <a:r>
              <a:rPr lang="en-US" altLang="en-US" sz="2400" dirty="0"/>
              <a:t> </a:t>
            </a:r>
            <a:r>
              <a:rPr lang="en-US" altLang="en-US" sz="2400" dirty="0" smtClean="0"/>
              <a:t>shadows</a:t>
            </a:r>
            <a:endParaRPr lang="tr-TR" altLang="en-US" sz="2400" dirty="0"/>
          </a:p>
        </p:txBody>
      </p:sp>
      <p:pic>
        <p:nvPicPr>
          <p:cNvPr id="22533" name="Picture 4" descr="area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148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spotl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717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829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DF09911-BAE0-4E05-B0E4-2FEA6C015D44}" type="slidenum">
              <a:rPr lang="en-GB" altLang="en-US" sz="1400" smtClean="0">
                <a:solidFill>
                  <a:srgbClr val="FFFFFF"/>
                </a:solidFill>
              </a:rPr>
              <a:pPr eaLnBrk="1" hangingPunct="1">
                <a:spcBef>
                  <a:spcPct val="0"/>
                </a:spcBef>
                <a:buFontTx/>
                <a:buNone/>
              </a:pPr>
              <a:t>22</a:t>
            </a:fld>
            <a:endParaRPr lang="en-GB" altLang="en-US" sz="1400" smtClean="0">
              <a:solidFill>
                <a:srgbClr val="FFFFFF"/>
              </a:solidFill>
            </a:endParaRPr>
          </a:p>
        </p:txBody>
      </p:sp>
      <p:graphicFrame>
        <p:nvGraphicFramePr>
          <p:cNvPr id="23555" name="Object 2"/>
          <p:cNvGraphicFramePr>
            <a:graphicFrameLocks noChangeAspect="1"/>
          </p:cNvGraphicFramePr>
          <p:nvPr/>
        </p:nvGraphicFramePr>
        <p:xfrm>
          <a:off x="685800" y="838200"/>
          <a:ext cx="7620000" cy="4622800"/>
        </p:xfrm>
        <a:graphic>
          <a:graphicData uri="http://schemas.openxmlformats.org/presentationml/2006/ole">
            <mc:AlternateContent xmlns:mc="http://schemas.openxmlformats.org/markup-compatibility/2006">
              <mc:Choice xmlns:v="urn:schemas-microsoft-com:vml" Requires="v">
                <p:oleObj spid="_x0000_s14356" name="Bitmap Image" r:id="rId4" imgW="6419048" imgH="3895238" progId="Paint.Picture">
                  <p:embed/>
                </p:oleObj>
              </mc:Choice>
              <mc:Fallback>
                <p:oleObj name="Bitmap Image" r:id="rId4" imgW="6419048" imgH="38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8200"/>
                        <a:ext cx="76200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30943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40B06BA-B8DC-43E9-A860-819F3A49BD04}" type="slidenum">
              <a:rPr lang="en-GB" altLang="en-US" sz="1400" smtClean="0">
                <a:solidFill>
                  <a:srgbClr val="FFFFFF"/>
                </a:solidFill>
              </a:rPr>
              <a:pPr eaLnBrk="1" hangingPunct="1">
                <a:spcBef>
                  <a:spcPct val="0"/>
                </a:spcBef>
                <a:buFontTx/>
                <a:buNone/>
              </a:pPr>
              <a:t>23</a:t>
            </a:fld>
            <a:endParaRPr lang="en-GB" altLang="en-US" sz="1400" smtClean="0">
              <a:solidFill>
                <a:srgbClr val="FFFFFF"/>
              </a:solidFill>
            </a:endParaRPr>
          </a:p>
        </p:txBody>
      </p:sp>
      <p:graphicFrame>
        <p:nvGraphicFramePr>
          <p:cNvPr id="24579" name="Object 2"/>
          <p:cNvGraphicFramePr>
            <a:graphicFrameLocks noChangeAspect="1"/>
          </p:cNvGraphicFramePr>
          <p:nvPr>
            <p:extLst>
              <p:ext uri="{D42A27DB-BD31-4B8C-83A1-F6EECF244321}">
                <p14:modId xmlns:p14="http://schemas.microsoft.com/office/powerpoint/2010/main" val="925166322"/>
              </p:ext>
            </p:extLst>
          </p:nvPr>
        </p:nvGraphicFramePr>
        <p:xfrm>
          <a:off x="381000" y="1368425"/>
          <a:ext cx="8458200" cy="4270375"/>
        </p:xfrm>
        <a:graphic>
          <a:graphicData uri="http://schemas.openxmlformats.org/presentationml/2006/ole">
            <mc:AlternateContent xmlns:mc="http://schemas.openxmlformats.org/markup-compatibility/2006">
              <mc:Choice xmlns:v="urn:schemas-microsoft-com:vml" Requires="v">
                <p:oleObj spid="_x0000_s15381" name="Bitmap Image" r:id="rId4" imgW="6620799" imgH="3343742" progId="Paint.Picture">
                  <p:embed/>
                </p:oleObj>
              </mc:Choice>
              <mc:Fallback>
                <p:oleObj name="Bitmap Image" r:id="rId4" imgW="6620799" imgH="334374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68425"/>
                        <a:ext cx="84582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998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8CDF0BE-B977-4C27-A671-E13D8FA8153C}" type="slidenum">
              <a:rPr lang="en-GB" altLang="en-US" sz="1400" smtClean="0">
                <a:solidFill>
                  <a:srgbClr val="FFFFFF"/>
                </a:solidFill>
              </a:rPr>
              <a:pPr eaLnBrk="1" hangingPunct="1">
                <a:spcBef>
                  <a:spcPct val="0"/>
                </a:spcBef>
                <a:buFontTx/>
                <a:buNone/>
              </a:pPr>
              <a:t>24</a:t>
            </a:fld>
            <a:endParaRPr lang="en-GB" altLang="en-US" sz="1400" smtClean="0">
              <a:solidFill>
                <a:srgbClr val="FFFFFF"/>
              </a:solidFill>
            </a:endParaRPr>
          </a:p>
        </p:txBody>
      </p:sp>
      <p:pic>
        <p:nvPicPr>
          <p:cNvPr id="25603" name="Picture 5" descr="Ambient Light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029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dif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2" descr="po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352800"/>
            <a:ext cx="15240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5"/>
          <p:cNvSpPr>
            <a:spLocks noGrp="1" noChangeArrowheads="1"/>
          </p:cNvSpPr>
          <p:nvPr>
            <p:ph type="title"/>
          </p:nvPr>
        </p:nvSpPr>
        <p:spPr>
          <a:xfrm>
            <a:off x="533400" y="-152400"/>
            <a:ext cx="7772400" cy="1143000"/>
          </a:xfrm>
          <a:noFill/>
        </p:spPr>
        <p:txBody>
          <a:bodyPr>
            <a:normAutofit/>
          </a:bodyPr>
          <a:lstStyle/>
          <a:p>
            <a:pPr eaLnBrk="1" hangingPunct="1"/>
            <a:r>
              <a:rPr lang="en-US" altLang="en-US" dirty="0" smtClean="0"/>
              <a:t>Basic (</a:t>
            </a:r>
            <a:r>
              <a:rPr lang="en-US" altLang="en-US" dirty="0" err="1" smtClean="0"/>
              <a:t>Phong</a:t>
            </a:r>
            <a:r>
              <a:rPr lang="en-US" altLang="en-US" dirty="0" smtClean="0"/>
              <a:t>) Illumination Model</a:t>
            </a:r>
          </a:p>
        </p:txBody>
      </p:sp>
      <p:sp>
        <p:nvSpPr>
          <p:cNvPr id="25607" name="Rectangle 16"/>
          <p:cNvSpPr>
            <a:spLocks noGrp="1" noChangeArrowheads="1"/>
          </p:cNvSpPr>
          <p:nvPr>
            <p:ph type="body" idx="1"/>
          </p:nvPr>
        </p:nvSpPr>
        <p:spPr>
          <a:xfrm>
            <a:off x="228600" y="1143000"/>
            <a:ext cx="4038600" cy="5257800"/>
          </a:xfrm>
          <a:noFill/>
        </p:spPr>
        <p:txBody>
          <a:bodyPr/>
          <a:lstStyle/>
          <a:p>
            <a:pPr eaLnBrk="1" hangingPunct="1">
              <a:lnSpc>
                <a:spcPct val="90000"/>
              </a:lnSpc>
            </a:pPr>
            <a:r>
              <a:rPr lang="en-US" altLang="en-US" sz="2800" dirty="0" smtClean="0"/>
              <a:t>Three terms linearly combined:</a:t>
            </a:r>
          </a:p>
          <a:p>
            <a:pPr lvl="1" eaLnBrk="1" hangingPunct="1">
              <a:lnSpc>
                <a:spcPct val="90000"/>
              </a:lnSpc>
            </a:pPr>
            <a:r>
              <a:rPr lang="en-US" altLang="en-US" sz="2400" i="1" dirty="0" smtClean="0"/>
              <a:t>Diffuse</a:t>
            </a:r>
            <a:r>
              <a:rPr lang="en-US" altLang="en-US" sz="2400" dirty="0" smtClean="0"/>
              <a:t> component for the amount of incoming light reflected equally in all directions</a:t>
            </a:r>
          </a:p>
          <a:p>
            <a:pPr lvl="1" eaLnBrk="1" hangingPunct="1">
              <a:lnSpc>
                <a:spcPct val="90000"/>
              </a:lnSpc>
            </a:pPr>
            <a:r>
              <a:rPr lang="en-US" altLang="en-US" sz="2400" i="1" dirty="0" smtClean="0"/>
              <a:t>Specular</a:t>
            </a:r>
            <a:r>
              <a:rPr lang="en-US" altLang="en-US" sz="2400" dirty="0" smtClean="0"/>
              <a:t> component for the amount of light reflected in a mirror-like fashion</a:t>
            </a:r>
          </a:p>
          <a:p>
            <a:pPr lvl="1" eaLnBrk="1" hangingPunct="1">
              <a:lnSpc>
                <a:spcPct val="90000"/>
              </a:lnSpc>
            </a:pPr>
            <a:r>
              <a:rPr lang="en-US" altLang="en-US" sz="2400" i="1" dirty="0" smtClean="0"/>
              <a:t>Ambient</a:t>
            </a:r>
            <a:r>
              <a:rPr lang="en-US" altLang="en-US" sz="2400" dirty="0" smtClean="0"/>
              <a:t> term to approximate light arriving via other surfaces</a:t>
            </a:r>
            <a:endParaRPr lang="en-US" altLang="en-US" dirty="0" smtClean="0"/>
          </a:p>
          <a:p>
            <a:pPr lvl="1" eaLnBrk="1" hangingPunct="1">
              <a:lnSpc>
                <a:spcPct val="90000"/>
              </a:lnSpc>
            </a:pPr>
            <a:endParaRPr lang="en-US" altLang="en-US" dirty="0" smtClean="0"/>
          </a:p>
        </p:txBody>
      </p:sp>
      <p:sp>
        <p:nvSpPr>
          <p:cNvPr id="25608" name="Line 17"/>
          <p:cNvSpPr>
            <a:spLocks noChangeShapeType="1"/>
          </p:cNvSpPr>
          <p:nvPr/>
        </p:nvSpPr>
        <p:spPr bwMode="auto">
          <a:xfrm>
            <a:off x="6553200" y="25146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8"/>
          <p:cNvSpPr>
            <a:spLocks noChangeShapeType="1"/>
          </p:cNvSpPr>
          <p:nvPr/>
        </p:nvSpPr>
        <p:spPr bwMode="auto">
          <a:xfrm>
            <a:off x="6629400" y="1371600"/>
            <a:ext cx="1066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Line 19"/>
          <p:cNvSpPr>
            <a:spLocks noChangeShapeType="1"/>
          </p:cNvSpPr>
          <p:nvPr/>
        </p:nvSpPr>
        <p:spPr bwMode="auto">
          <a:xfrm flipV="1">
            <a:off x="7696200" y="23622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Line 20"/>
          <p:cNvSpPr>
            <a:spLocks noChangeShapeType="1"/>
          </p:cNvSpPr>
          <p:nvPr/>
        </p:nvSpPr>
        <p:spPr bwMode="auto">
          <a:xfrm flipV="1">
            <a:off x="7696200" y="21336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2" name="Line 21"/>
          <p:cNvSpPr>
            <a:spLocks noChangeShapeType="1"/>
          </p:cNvSpPr>
          <p:nvPr/>
        </p:nvSpPr>
        <p:spPr bwMode="auto">
          <a:xfrm flipV="1">
            <a:off x="7696200" y="1981200"/>
            <a:ext cx="304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3" name="Line 22"/>
          <p:cNvSpPr>
            <a:spLocks noChangeShapeType="1"/>
          </p:cNvSpPr>
          <p:nvPr/>
        </p:nvSpPr>
        <p:spPr bwMode="auto">
          <a:xfrm flipV="1">
            <a:off x="7696200" y="1905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4" name="Line 23"/>
          <p:cNvSpPr>
            <a:spLocks noChangeShapeType="1"/>
          </p:cNvSpPr>
          <p:nvPr/>
        </p:nvSpPr>
        <p:spPr bwMode="auto">
          <a:xfrm flipH="1" flipV="1">
            <a:off x="7467600" y="19812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Line 24"/>
          <p:cNvSpPr>
            <a:spLocks noChangeShapeType="1"/>
          </p:cNvSpPr>
          <p:nvPr/>
        </p:nvSpPr>
        <p:spPr bwMode="auto">
          <a:xfrm flipH="1" flipV="1">
            <a:off x="7239000" y="21336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6" name="Line 25"/>
          <p:cNvSpPr>
            <a:spLocks noChangeShapeType="1"/>
          </p:cNvSpPr>
          <p:nvPr/>
        </p:nvSpPr>
        <p:spPr bwMode="auto">
          <a:xfrm flipH="1" flipV="1">
            <a:off x="7162800" y="2362200"/>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Line 26"/>
          <p:cNvSpPr>
            <a:spLocks noChangeShapeType="1"/>
          </p:cNvSpPr>
          <p:nvPr/>
        </p:nvSpPr>
        <p:spPr bwMode="auto">
          <a:xfrm>
            <a:off x="6553200" y="4114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27"/>
          <p:cNvSpPr>
            <a:spLocks noChangeShapeType="1"/>
          </p:cNvSpPr>
          <p:nvPr/>
        </p:nvSpPr>
        <p:spPr bwMode="auto">
          <a:xfrm>
            <a:off x="6781800" y="2971800"/>
            <a:ext cx="1066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Line 28"/>
          <p:cNvSpPr>
            <a:spLocks noChangeShapeType="1"/>
          </p:cNvSpPr>
          <p:nvPr/>
        </p:nvSpPr>
        <p:spPr bwMode="auto">
          <a:xfrm flipV="1">
            <a:off x="7848600" y="3505200"/>
            <a:ext cx="838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0" name="Line 29"/>
          <p:cNvSpPr>
            <a:spLocks noChangeShapeType="1"/>
          </p:cNvSpPr>
          <p:nvPr/>
        </p:nvSpPr>
        <p:spPr bwMode="auto">
          <a:xfrm flipV="1">
            <a:off x="7848600" y="35814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30"/>
          <p:cNvSpPr>
            <a:spLocks noChangeShapeType="1"/>
          </p:cNvSpPr>
          <p:nvPr/>
        </p:nvSpPr>
        <p:spPr bwMode="auto">
          <a:xfrm flipV="1">
            <a:off x="7848600" y="3810000"/>
            <a:ext cx="609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31"/>
          <p:cNvSpPr>
            <a:spLocks noChangeShapeType="1"/>
          </p:cNvSpPr>
          <p:nvPr/>
        </p:nvSpPr>
        <p:spPr bwMode="auto">
          <a:xfrm flipV="1">
            <a:off x="7848600" y="37338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Line 32"/>
          <p:cNvSpPr>
            <a:spLocks noChangeShapeType="1"/>
          </p:cNvSpPr>
          <p:nvPr/>
        </p:nvSpPr>
        <p:spPr bwMode="auto">
          <a:xfrm flipV="1">
            <a:off x="7848600" y="4038600"/>
            <a:ext cx="381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4" name="Line 33"/>
          <p:cNvSpPr>
            <a:spLocks noChangeShapeType="1"/>
          </p:cNvSpPr>
          <p:nvPr/>
        </p:nvSpPr>
        <p:spPr bwMode="auto">
          <a:xfrm>
            <a:off x="6553200" y="55626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34"/>
          <p:cNvSpPr>
            <a:spLocks noChangeShapeType="1"/>
          </p:cNvSpPr>
          <p:nvPr/>
        </p:nvSpPr>
        <p:spPr bwMode="auto">
          <a:xfrm flipV="1">
            <a:off x="7696200" y="5410200"/>
            <a:ext cx="609600" cy="152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26" name="Line 35"/>
          <p:cNvSpPr>
            <a:spLocks noChangeShapeType="1"/>
          </p:cNvSpPr>
          <p:nvPr/>
        </p:nvSpPr>
        <p:spPr bwMode="auto">
          <a:xfrm flipV="1">
            <a:off x="7696200" y="5181600"/>
            <a:ext cx="533400" cy="381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27" name="Line 36"/>
          <p:cNvSpPr>
            <a:spLocks noChangeShapeType="1"/>
          </p:cNvSpPr>
          <p:nvPr/>
        </p:nvSpPr>
        <p:spPr bwMode="auto">
          <a:xfrm flipV="1">
            <a:off x="7696200" y="5029200"/>
            <a:ext cx="304800" cy="533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28" name="Line 37"/>
          <p:cNvSpPr>
            <a:spLocks noChangeShapeType="1"/>
          </p:cNvSpPr>
          <p:nvPr/>
        </p:nvSpPr>
        <p:spPr bwMode="auto">
          <a:xfrm flipV="1">
            <a:off x="7696200" y="4953000"/>
            <a:ext cx="0" cy="609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29" name="Line 38"/>
          <p:cNvSpPr>
            <a:spLocks noChangeShapeType="1"/>
          </p:cNvSpPr>
          <p:nvPr/>
        </p:nvSpPr>
        <p:spPr bwMode="auto">
          <a:xfrm flipH="1" flipV="1">
            <a:off x="7467600" y="5029200"/>
            <a:ext cx="228600" cy="533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30" name="Line 39"/>
          <p:cNvSpPr>
            <a:spLocks noChangeShapeType="1"/>
          </p:cNvSpPr>
          <p:nvPr/>
        </p:nvSpPr>
        <p:spPr bwMode="auto">
          <a:xfrm flipH="1" flipV="1">
            <a:off x="7239000" y="5181600"/>
            <a:ext cx="457200" cy="381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31" name="Line 40"/>
          <p:cNvSpPr>
            <a:spLocks noChangeShapeType="1"/>
          </p:cNvSpPr>
          <p:nvPr/>
        </p:nvSpPr>
        <p:spPr bwMode="auto">
          <a:xfrm flipH="1" flipV="1">
            <a:off x="7162800" y="5410200"/>
            <a:ext cx="533400" cy="152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22246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381FD56-B068-47EF-B504-B28D621970C6}" type="slidenum">
              <a:rPr lang="en-GB" altLang="en-US" sz="1400" smtClean="0">
                <a:solidFill>
                  <a:srgbClr val="FFFFFF"/>
                </a:solidFill>
              </a:rPr>
              <a:pPr eaLnBrk="1" hangingPunct="1">
                <a:spcBef>
                  <a:spcPct val="0"/>
                </a:spcBef>
                <a:buFontTx/>
                <a:buNone/>
              </a:pPr>
              <a:t>25</a:t>
            </a:fld>
            <a:endParaRPr lang="en-GB" altLang="en-US" sz="1400" smtClean="0">
              <a:solidFill>
                <a:srgbClr val="FFFFFF"/>
              </a:solidFill>
            </a:endParaRPr>
          </a:p>
        </p:txBody>
      </p:sp>
      <p:graphicFrame>
        <p:nvGraphicFramePr>
          <p:cNvPr id="26627" name="Object 2"/>
          <p:cNvGraphicFramePr>
            <a:graphicFrameLocks noChangeAspect="1"/>
          </p:cNvGraphicFramePr>
          <p:nvPr/>
        </p:nvGraphicFramePr>
        <p:xfrm>
          <a:off x="457200" y="600075"/>
          <a:ext cx="8077200" cy="5553075"/>
        </p:xfrm>
        <a:graphic>
          <a:graphicData uri="http://schemas.openxmlformats.org/presentationml/2006/ole">
            <mc:AlternateContent xmlns:mc="http://schemas.openxmlformats.org/markup-compatibility/2006">
              <mc:Choice xmlns:v="urn:schemas-microsoft-com:vml" Requires="v">
                <p:oleObj spid="_x0000_s16404" name="Bitmap Image" r:id="rId4" imgW="6916115" imgH="4753639" progId="Paint.Picture">
                  <p:embed/>
                </p:oleObj>
              </mc:Choice>
              <mc:Fallback>
                <p:oleObj name="Bitmap Image" r:id="rId4" imgW="6916115" imgH="475363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0075"/>
                        <a:ext cx="80772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43846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64F87DC-9987-48AA-933C-AC1EADF46476}" type="slidenum">
              <a:rPr lang="en-GB" altLang="en-US" sz="1400" smtClean="0">
                <a:solidFill>
                  <a:srgbClr val="FFFFFF"/>
                </a:solidFill>
              </a:rPr>
              <a:pPr eaLnBrk="1" hangingPunct="1">
                <a:spcBef>
                  <a:spcPct val="0"/>
                </a:spcBef>
                <a:buFontTx/>
                <a:buNone/>
              </a:pPr>
              <a:t>26</a:t>
            </a:fld>
            <a:endParaRPr lang="en-GB" altLang="en-US" sz="1400" smtClean="0">
              <a:solidFill>
                <a:srgbClr val="FFFFFF"/>
              </a:solidFill>
            </a:endParaRPr>
          </a:p>
        </p:txBody>
      </p:sp>
      <p:graphicFrame>
        <p:nvGraphicFramePr>
          <p:cNvPr id="27651" name="Object 2"/>
          <p:cNvGraphicFramePr>
            <a:graphicFrameLocks noChangeAspect="1"/>
          </p:cNvGraphicFramePr>
          <p:nvPr/>
        </p:nvGraphicFramePr>
        <p:xfrm>
          <a:off x="609600" y="463550"/>
          <a:ext cx="7772400" cy="5818188"/>
        </p:xfrm>
        <a:graphic>
          <a:graphicData uri="http://schemas.openxmlformats.org/presentationml/2006/ole">
            <mc:AlternateContent xmlns:mc="http://schemas.openxmlformats.org/markup-compatibility/2006">
              <mc:Choice xmlns:v="urn:schemas-microsoft-com:vml" Requires="v">
                <p:oleObj spid="_x0000_s17428" name="Bitmap Image" r:id="rId4" imgW="6400000" imgH="4791744" progId="Paint.Picture">
                  <p:embed/>
                </p:oleObj>
              </mc:Choice>
              <mc:Fallback>
                <p:oleObj name="Bitmap Image" r:id="rId4" imgW="6400000" imgH="479174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63550"/>
                        <a:ext cx="7772400" cy="581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60789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DB6DCF3-0D7E-4683-BCA2-761D499AD41E}" type="slidenum">
              <a:rPr lang="en-GB" altLang="en-US" sz="1400" smtClean="0">
                <a:solidFill>
                  <a:srgbClr val="FFFFFF"/>
                </a:solidFill>
              </a:rPr>
              <a:pPr eaLnBrk="1" hangingPunct="1">
                <a:spcBef>
                  <a:spcPct val="0"/>
                </a:spcBef>
                <a:buFontTx/>
                <a:buNone/>
              </a:pPr>
              <a:t>27</a:t>
            </a:fld>
            <a:endParaRPr lang="en-GB" altLang="en-US" sz="1400" smtClean="0">
              <a:solidFill>
                <a:srgbClr val="FFFFFF"/>
              </a:solidFill>
            </a:endParaRPr>
          </a:p>
        </p:txBody>
      </p:sp>
      <p:graphicFrame>
        <p:nvGraphicFramePr>
          <p:cNvPr id="28675" name="Object 2"/>
          <p:cNvGraphicFramePr>
            <a:graphicFrameLocks noChangeAspect="1"/>
          </p:cNvGraphicFramePr>
          <p:nvPr/>
        </p:nvGraphicFramePr>
        <p:xfrm>
          <a:off x="533400" y="422275"/>
          <a:ext cx="8077200" cy="6013450"/>
        </p:xfrm>
        <a:graphic>
          <a:graphicData uri="http://schemas.openxmlformats.org/presentationml/2006/ole">
            <mc:AlternateContent xmlns:mc="http://schemas.openxmlformats.org/markup-compatibility/2006">
              <mc:Choice xmlns:v="urn:schemas-microsoft-com:vml" Requires="v">
                <p:oleObj spid="_x0000_s18452" name="Bitmap Image" r:id="rId4" imgW="7228571" imgH="5380952" progId="Paint.Picture">
                  <p:embed/>
                </p:oleObj>
              </mc:Choice>
              <mc:Fallback>
                <p:oleObj name="Bitmap Image" r:id="rId4" imgW="7228571" imgH="538095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22275"/>
                        <a:ext cx="8077200" cy="60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27966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D9FDDCA-18AC-4935-9FE3-79C331BF3189}" type="slidenum">
              <a:rPr lang="en-GB" altLang="en-US" sz="1400" smtClean="0">
                <a:solidFill>
                  <a:srgbClr val="FFFFFF"/>
                </a:solidFill>
              </a:rPr>
              <a:pPr eaLnBrk="1" hangingPunct="1">
                <a:spcBef>
                  <a:spcPct val="0"/>
                </a:spcBef>
                <a:buFontTx/>
                <a:buNone/>
              </a:pPr>
              <a:t>28</a:t>
            </a:fld>
            <a:endParaRPr lang="en-GB" altLang="en-US" sz="1400" smtClean="0">
              <a:solidFill>
                <a:srgbClr val="FFFFFF"/>
              </a:solidFill>
            </a:endParaRPr>
          </a:p>
        </p:txBody>
      </p:sp>
      <p:sp>
        <p:nvSpPr>
          <p:cNvPr id="105476" name="Rectangle 4"/>
          <p:cNvSpPr>
            <a:spLocks noChangeArrowheads="1"/>
          </p:cNvSpPr>
          <p:nvPr/>
        </p:nvSpPr>
        <p:spPr bwMode="auto">
          <a:xfrm>
            <a:off x="404813" y="1524000"/>
            <a:ext cx="8491537" cy="50292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defRPr/>
            </a:pPr>
            <a:r>
              <a:rPr lang="en-US" sz="2800" dirty="0"/>
              <a:t>An ideal diffuse reflector, at the microscopic level is a very rough surface </a:t>
            </a:r>
          </a:p>
          <a:p>
            <a:pPr marL="342900" indent="-342900">
              <a:spcBef>
                <a:spcPct val="20000"/>
              </a:spcBef>
              <a:buFontTx/>
              <a:buChar char="•"/>
              <a:defRPr/>
            </a:pPr>
            <a:r>
              <a:rPr lang="en-US" sz="2800" dirty="0"/>
              <a:t>Because of these microscopic variations, an incoming ray of light is equally likely to be reflected in any direction over the hemisphere</a:t>
            </a:r>
            <a:r>
              <a:rPr lang="en-US" sz="2800" dirty="0" smtClean="0"/>
              <a:t>:</a:t>
            </a:r>
          </a:p>
          <a:p>
            <a:pPr marL="342900" indent="-342900">
              <a:spcBef>
                <a:spcPct val="20000"/>
              </a:spcBef>
              <a:buFontTx/>
              <a:buChar char="•"/>
              <a:defRPr/>
            </a:pPr>
            <a:endParaRPr lang="en-US" sz="2800" dirty="0" smtClean="0"/>
          </a:p>
          <a:p>
            <a:pPr marL="742950" lvl="1" indent="-285750">
              <a:spcBef>
                <a:spcPct val="20000"/>
              </a:spcBef>
              <a:buFontTx/>
              <a:buChar char="–"/>
              <a:defRPr/>
            </a:pPr>
            <a:endParaRPr lang="en-US" dirty="0" smtClean="0">
              <a:effectLst>
                <a:outerShdw blurRad="38100" dist="38100" dir="2700000" algn="tl">
                  <a:srgbClr val="C0C0C0"/>
                </a:outerShdw>
              </a:effectLst>
            </a:endParaRPr>
          </a:p>
          <a:p>
            <a:pPr marL="742950" lvl="1" indent="-285750">
              <a:spcBef>
                <a:spcPct val="20000"/>
              </a:spcBef>
              <a:buFontTx/>
              <a:buChar char="–"/>
              <a:defRPr/>
            </a:pPr>
            <a:endParaRPr lang="en-US" dirty="0" smtClean="0">
              <a:effectLst>
                <a:outerShdw blurRad="38100" dist="38100" dir="2700000" algn="tl">
                  <a:srgbClr val="C0C0C0"/>
                </a:outerShdw>
              </a:effectLst>
            </a:endParaRPr>
          </a:p>
          <a:p>
            <a:pPr marL="742950" lvl="1" indent="-285750">
              <a:spcBef>
                <a:spcPct val="20000"/>
              </a:spcBef>
              <a:buFontTx/>
              <a:buChar char="–"/>
              <a:defRPr/>
            </a:pPr>
            <a:endParaRPr lang="en-US" dirty="0" smtClean="0">
              <a:effectLst>
                <a:outerShdw blurRad="38100" dist="38100" dir="2700000" algn="tl">
                  <a:srgbClr val="C0C0C0"/>
                </a:outerShdw>
              </a:effectLst>
            </a:endParaRPr>
          </a:p>
          <a:p>
            <a:pPr marL="742950" lvl="1" indent="-285750">
              <a:spcBef>
                <a:spcPct val="20000"/>
              </a:spcBef>
              <a:buFontTx/>
              <a:buChar char="–"/>
              <a:defRPr/>
            </a:pPr>
            <a:endParaRPr lang="en-US" dirty="0">
              <a:effectLst>
                <a:outerShdw blurRad="38100" dist="38100" dir="2700000" algn="tl">
                  <a:srgbClr val="C0C0C0"/>
                </a:outerShdw>
              </a:effectLst>
            </a:endParaRPr>
          </a:p>
          <a:p>
            <a:pPr marL="742950" lvl="1" indent="-285750">
              <a:spcBef>
                <a:spcPct val="20000"/>
              </a:spcBef>
              <a:buFontTx/>
              <a:buChar char="–"/>
              <a:defRPr/>
            </a:pPr>
            <a:r>
              <a:rPr lang="en-US" i="1" dirty="0" smtClean="0">
                <a:effectLst>
                  <a:outerShdw blurRad="38100" dist="38100" dir="2700000" algn="tl">
                    <a:srgbClr val="C0C0C0"/>
                  </a:outerShdw>
                </a:effectLst>
              </a:rPr>
              <a:t>What </a:t>
            </a:r>
            <a:r>
              <a:rPr lang="en-US" i="1" dirty="0">
                <a:effectLst>
                  <a:outerShdw blurRad="38100" dist="38100" dir="2700000" algn="tl">
                    <a:srgbClr val="C0C0C0"/>
                  </a:outerShdw>
                </a:effectLst>
              </a:rPr>
              <a:t>does the reflected intensity depend on?</a:t>
            </a:r>
          </a:p>
          <a:p>
            <a:pPr marL="1143000" lvl="2" indent="-228600">
              <a:spcBef>
                <a:spcPct val="20000"/>
              </a:spcBef>
              <a:buFontTx/>
              <a:buChar char="•"/>
              <a:defRPr/>
            </a:pPr>
            <a:r>
              <a:rPr lang="en-US" dirty="0"/>
              <a:t>angle of incident light</a:t>
            </a:r>
            <a:r>
              <a:rPr lang="en-US" sz="2000" dirty="0"/>
              <a:t> </a:t>
            </a:r>
          </a:p>
        </p:txBody>
      </p:sp>
      <p:sp>
        <p:nvSpPr>
          <p:cNvPr id="29700" name="Rectangle 5"/>
          <p:cNvSpPr>
            <a:spLocks noChangeArrowheads="1"/>
          </p:cNvSpPr>
          <p:nvPr/>
        </p:nvSpPr>
        <p:spPr bwMode="auto">
          <a:xfrm>
            <a:off x="838200" y="4038600"/>
            <a:ext cx="8058150" cy="1600200"/>
          </a:xfrm>
          <a:prstGeom prst="rect">
            <a:avLst/>
          </a:prstGeom>
          <a:solidFill>
            <a:srgbClr val="5F5F5F"/>
          </a:solidFill>
          <a:ln w="38100">
            <a:solidFill>
              <a:schemeClr val="accent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29701" name="Rectangle 6"/>
          <p:cNvSpPr>
            <a:spLocks noChangeArrowheads="1"/>
          </p:cNvSpPr>
          <p:nvPr/>
        </p:nvSpPr>
        <p:spPr bwMode="auto">
          <a:xfrm>
            <a:off x="184150" y="304800"/>
            <a:ext cx="8316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300"/>
              <a:t>Ideal diffuse reflection</a:t>
            </a:r>
          </a:p>
        </p:txBody>
      </p:sp>
      <p:sp>
        <p:nvSpPr>
          <p:cNvPr id="29702" name="Line 7"/>
          <p:cNvSpPr>
            <a:spLocks noChangeShapeType="1"/>
          </p:cNvSpPr>
          <p:nvPr/>
        </p:nvSpPr>
        <p:spPr bwMode="auto">
          <a:xfrm flipV="1">
            <a:off x="1604963" y="5562600"/>
            <a:ext cx="2571750" cy="0"/>
          </a:xfrm>
          <a:prstGeom prst="line">
            <a:avLst/>
          </a:prstGeom>
          <a:noFill/>
          <a:ln w="76200">
            <a:solidFill>
              <a:schemeClr val="tx2"/>
            </a:solidFill>
            <a:round/>
            <a:headEnd/>
            <a:tailEnd/>
          </a:ln>
          <a:scene3d>
            <a:camera prst="legacyPerspectiveTopRight"/>
            <a:lightRig rig="legacyFlat3" dir="r"/>
          </a:scene3d>
          <a:sp3d extrusionH="3630600" prstMaterial="legacyMatte">
            <a:bevelT w="13500" h="13500" prst="angle"/>
            <a:bevelB w="13500" h="13500" prst="angle"/>
            <a:extrusionClr>
              <a:schemeClr val="tx2"/>
            </a:extrusionClr>
          </a:sp3d>
          <a:extLst>
            <a:ext uri="{909E8E84-426E-40DD-AFC4-6F175D3DCCD1}">
              <a14:hiddenFill xmlns:a14="http://schemas.microsoft.com/office/drawing/2010/main">
                <a:noFill/>
              </a14:hiddenFill>
            </a:ext>
          </a:extLst>
        </p:spPr>
        <p:txBody>
          <a:bodyPr wrap="none" anchor="ctr">
            <a:flatTx/>
          </a:bodyPr>
          <a:lstStyle/>
          <a:p>
            <a:endParaRPr lang="en-US"/>
          </a:p>
        </p:txBody>
      </p:sp>
      <p:grpSp>
        <p:nvGrpSpPr>
          <p:cNvPr id="29703" name="Group 8"/>
          <p:cNvGrpSpPr>
            <a:grpSpLocks/>
          </p:cNvGrpSpPr>
          <p:nvPr/>
        </p:nvGrpSpPr>
        <p:grpSpPr bwMode="auto">
          <a:xfrm>
            <a:off x="2160588" y="4572000"/>
            <a:ext cx="1587500" cy="762000"/>
            <a:chOff x="2519" y="2976"/>
            <a:chExt cx="745" cy="384"/>
          </a:xfrm>
        </p:grpSpPr>
        <p:sp>
          <p:nvSpPr>
            <p:cNvPr id="29720" name="Line 9"/>
            <p:cNvSpPr>
              <a:spLocks noChangeShapeType="1"/>
            </p:cNvSpPr>
            <p:nvPr/>
          </p:nvSpPr>
          <p:spPr bwMode="auto">
            <a:xfrm flipH="1">
              <a:off x="2519" y="3360"/>
              <a:ext cx="361"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Line 10"/>
            <p:cNvSpPr>
              <a:spLocks noChangeShapeType="1"/>
            </p:cNvSpPr>
            <p:nvPr/>
          </p:nvSpPr>
          <p:spPr bwMode="auto">
            <a:xfrm flipH="1" flipV="1">
              <a:off x="2527" y="3250"/>
              <a:ext cx="353" cy="11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2" name="Line 11"/>
            <p:cNvSpPr>
              <a:spLocks noChangeShapeType="1"/>
            </p:cNvSpPr>
            <p:nvPr/>
          </p:nvSpPr>
          <p:spPr bwMode="auto">
            <a:xfrm flipH="1" flipV="1">
              <a:off x="2582" y="3148"/>
              <a:ext cx="298" cy="21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3" name="Line 12"/>
            <p:cNvSpPr>
              <a:spLocks noChangeShapeType="1"/>
            </p:cNvSpPr>
            <p:nvPr/>
          </p:nvSpPr>
          <p:spPr bwMode="auto">
            <a:xfrm flipH="1" flipV="1">
              <a:off x="2774" y="3013"/>
              <a:ext cx="106" cy="34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4" name="Line 13"/>
            <p:cNvSpPr>
              <a:spLocks noChangeShapeType="1"/>
            </p:cNvSpPr>
            <p:nvPr/>
          </p:nvSpPr>
          <p:spPr bwMode="auto">
            <a:xfrm flipV="1">
              <a:off x="2880" y="2976"/>
              <a:ext cx="0" cy="384"/>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5" name="Line 14"/>
            <p:cNvSpPr>
              <a:spLocks noChangeShapeType="1"/>
            </p:cNvSpPr>
            <p:nvPr/>
          </p:nvSpPr>
          <p:spPr bwMode="auto">
            <a:xfrm flipH="1" flipV="1">
              <a:off x="2673" y="3055"/>
              <a:ext cx="207" cy="30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9726" name="Group 15"/>
            <p:cNvGrpSpPr>
              <a:grpSpLocks/>
            </p:cNvGrpSpPr>
            <p:nvPr/>
          </p:nvGrpSpPr>
          <p:grpSpPr bwMode="auto">
            <a:xfrm flipH="1">
              <a:off x="2903" y="3013"/>
              <a:ext cx="361" cy="347"/>
              <a:chOff x="2519" y="3013"/>
              <a:chExt cx="361" cy="347"/>
            </a:xfrm>
          </p:grpSpPr>
          <p:sp>
            <p:nvSpPr>
              <p:cNvPr id="29727" name="Line 16"/>
              <p:cNvSpPr>
                <a:spLocks noChangeShapeType="1"/>
              </p:cNvSpPr>
              <p:nvPr/>
            </p:nvSpPr>
            <p:spPr bwMode="auto">
              <a:xfrm flipH="1">
                <a:off x="2519" y="3360"/>
                <a:ext cx="361"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8" name="Line 17"/>
              <p:cNvSpPr>
                <a:spLocks noChangeShapeType="1"/>
              </p:cNvSpPr>
              <p:nvPr/>
            </p:nvSpPr>
            <p:spPr bwMode="auto">
              <a:xfrm flipH="1" flipV="1">
                <a:off x="2527" y="3250"/>
                <a:ext cx="353" cy="11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9" name="Line 18"/>
              <p:cNvSpPr>
                <a:spLocks noChangeShapeType="1"/>
              </p:cNvSpPr>
              <p:nvPr/>
            </p:nvSpPr>
            <p:spPr bwMode="auto">
              <a:xfrm flipH="1" flipV="1">
                <a:off x="2582" y="3148"/>
                <a:ext cx="298" cy="21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0" name="Line 19"/>
              <p:cNvSpPr>
                <a:spLocks noChangeShapeType="1"/>
              </p:cNvSpPr>
              <p:nvPr/>
            </p:nvSpPr>
            <p:spPr bwMode="auto">
              <a:xfrm flipH="1" flipV="1">
                <a:off x="2774" y="3013"/>
                <a:ext cx="106" cy="34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1" name="Line 20"/>
              <p:cNvSpPr>
                <a:spLocks noChangeShapeType="1"/>
              </p:cNvSpPr>
              <p:nvPr/>
            </p:nvSpPr>
            <p:spPr bwMode="auto">
              <a:xfrm flipH="1" flipV="1">
                <a:off x="2673" y="3055"/>
                <a:ext cx="207" cy="30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9704" name="Line 21"/>
          <p:cNvSpPr>
            <a:spLocks noChangeShapeType="1"/>
          </p:cNvSpPr>
          <p:nvPr/>
        </p:nvSpPr>
        <p:spPr bwMode="auto">
          <a:xfrm flipV="1">
            <a:off x="5719763" y="5562600"/>
            <a:ext cx="2571750" cy="0"/>
          </a:xfrm>
          <a:prstGeom prst="line">
            <a:avLst/>
          </a:prstGeom>
          <a:noFill/>
          <a:ln w="76200">
            <a:solidFill>
              <a:schemeClr val="tx2"/>
            </a:solidFill>
            <a:round/>
            <a:headEnd/>
            <a:tailEnd/>
          </a:ln>
          <a:scene3d>
            <a:camera prst="legacyPerspectiveTopLeft"/>
            <a:lightRig rig="legacyFlat3" dir="r"/>
          </a:scene3d>
          <a:sp3d extrusionH="3630600" prstMaterial="legacyMatte">
            <a:bevelT w="13500" h="13500" prst="angle"/>
            <a:bevelB w="13500" h="13500" prst="angle"/>
            <a:extrusionClr>
              <a:schemeClr val="tx2"/>
            </a:extrusionClr>
          </a:sp3d>
          <a:extLst>
            <a:ext uri="{909E8E84-426E-40DD-AFC4-6F175D3DCCD1}">
              <a14:hiddenFill xmlns:a14="http://schemas.microsoft.com/office/drawing/2010/main">
                <a:noFill/>
              </a14:hiddenFill>
            </a:ext>
          </a:extLst>
        </p:spPr>
        <p:txBody>
          <a:bodyPr wrap="none" anchor="ctr">
            <a:flatTx/>
          </a:bodyPr>
          <a:lstStyle/>
          <a:p>
            <a:endParaRPr lang="en-US"/>
          </a:p>
        </p:txBody>
      </p:sp>
      <p:grpSp>
        <p:nvGrpSpPr>
          <p:cNvPr id="29705" name="Group 22"/>
          <p:cNvGrpSpPr>
            <a:grpSpLocks/>
          </p:cNvGrpSpPr>
          <p:nvPr/>
        </p:nvGrpSpPr>
        <p:grpSpPr bwMode="auto">
          <a:xfrm>
            <a:off x="6405563" y="4876800"/>
            <a:ext cx="1200150" cy="457200"/>
            <a:chOff x="2519" y="2976"/>
            <a:chExt cx="745" cy="384"/>
          </a:xfrm>
        </p:grpSpPr>
        <p:sp>
          <p:nvSpPr>
            <p:cNvPr id="29708" name="Line 23"/>
            <p:cNvSpPr>
              <a:spLocks noChangeShapeType="1"/>
            </p:cNvSpPr>
            <p:nvPr/>
          </p:nvSpPr>
          <p:spPr bwMode="auto">
            <a:xfrm flipH="1">
              <a:off x="2519" y="3360"/>
              <a:ext cx="361"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9" name="Line 24"/>
            <p:cNvSpPr>
              <a:spLocks noChangeShapeType="1"/>
            </p:cNvSpPr>
            <p:nvPr/>
          </p:nvSpPr>
          <p:spPr bwMode="auto">
            <a:xfrm flipH="1" flipV="1">
              <a:off x="2527" y="3250"/>
              <a:ext cx="353" cy="11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25"/>
            <p:cNvSpPr>
              <a:spLocks noChangeShapeType="1"/>
            </p:cNvSpPr>
            <p:nvPr/>
          </p:nvSpPr>
          <p:spPr bwMode="auto">
            <a:xfrm flipH="1" flipV="1">
              <a:off x="2582" y="3148"/>
              <a:ext cx="298" cy="21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26"/>
            <p:cNvSpPr>
              <a:spLocks noChangeShapeType="1"/>
            </p:cNvSpPr>
            <p:nvPr/>
          </p:nvSpPr>
          <p:spPr bwMode="auto">
            <a:xfrm flipH="1" flipV="1">
              <a:off x="2774" y="3013"/>
              <a:ext cx="106" cy="34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2" name="Line 27"/>
            <p:cNvSpPr>
              <a:spLocks noChangeShapeType="1"/>
            </p:cNvSpPr>
            <p:nvPr/>
          </p:nvSpPr>
          <p:spPr bwMode="auto">
            <a:xfrm flipV="1">
              <a:off x="2880" y="2976"/>
              <a:ext cx="0" cy="384"/>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3" name="Line 28"/>
            <p:cNvSpPr>
              <a:spLocks noChangeShapeType="1"/>
            </p:cNvSpPr>
            <p:nvPr/>
          </p:nvSpPr>
          <p:spPr bwMode="auto">
            <a:xfrm flipH="1" flipV="1">
              <a:off x="2673" y="3055"/>
              <a:ext cx="207" cy="30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9714" name="Group 29"/>
            <p:cNvGrpSpPr>
              <a:grpSpLocks/>
            </p:cNvGrpSpPr>
            <p:nvPr/>
          </p:nvGrpSpPr>
          <p:grpSpPr bwMode="auto">
            <a:xfrm flipH="1">
              <a:off x="2903" y="3013"/>
              <a:ext cx="361" cy="347"/>
              <a:chOff x="2519" y="3013"/>
              <a:chExt cx="361" cy="347"/>
            </a:xfrm>
          </p:grpSpPr>
          <p:sp>
            <p:nvSpPr>
              <p:cNvPr id="29715" name="Line 30"/>
              <p:cNvSpPr>
                <a:spLocks noChangeShapeType="1"/>
              </p:cNvSpPr>
              <p:nvPr/>
            </p:nvSpPr>
            <p:spPr bwMode="auto">
              <a:xfrm flipH="1">
                <a:off x="2519" y="3360"/>
                <a:ext cx="361"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6" name="Line 31"/>
              <p:cNvSpPr>
                <a:spLocks noChangeShapeType="1"/>
              </p:cNvSpPr>
              <p:nvPr/>
            </p:nvSpPr>
            <p:spPr bwMode="auto">
              <a:xfrm flipH="1" flipV="1">
                <a:off x="2527" y="3250"/>
                <a:ext cx="353" cy="11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7" name="Line 32"/>
              <p:cNvSpPr>
                <a:spLocks noChangeShapeType="1"/>
              </p:cNvSpPr>
              <p:nvPr/>
            </p:nvSpPr>
            <p:spPr bwMode="auto">
              <a:xfrm flipH="1" flipV="1">
                <a:off x="2582" y="3148"/>
                <a:ext cx="298" cy="21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8" name="Line 33"/>
              <p:cNvSpPr>
                <a:spLocks noChangeShapeType="1"/>
              </p:cNvSpPr>
              <p:nvPr/>
            </p:nvSpPr>
            <p:spPr bwMode="auto">
              <a:xfrm flipH="1" flipV="1">
                <a:off x="2774" y="3013"/>
                <a:ext cx="106" cy="34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9" name="Line 34"/>
              <p:cNvSpPr>
                <a:spLocks noChangeShapeType="1"/>
              </p:cNvSpPr>
              <p:nvPr/>
            </p:nvSpPr>
            <p:spPr bwMode="auto">
              <a:xfrm flipH="1" flipV="1">
                <a:off x="2673" y="3055"/>
                <a:ext cx="207" cy="30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9706" name="Line 35"/>
          <p:cNvSpPr>
            <a:spLocks noChangeShapeType="1"/>
          </p:cNvSpPr>
          <p:nvPr/>
        </p:nvSpPr>
        <p:spPr bwMode="auto">
          <a:xfrm>
            <a:off x="2462213" y="4191000"/>
            <a:ext cx="51435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36"/>
          <p:cNvSpPr>
            <a:spLocks noChangeShapeType="1"/>
          </p:cNvSpPr>
          <p:nvPr/>
        </p:nvSpPr>
        <p:spPr bwMode="auto">
          <a:xfrm flipH="1">
            <a:off x="6919913" y="4953000"/>
            <a:ext cx="1971675"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26186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A02D69C-4D1C-432F-A0E3-30AAC411CFE0}" type="slidenum">
              <a:rPr lang="en-GB" altLang="en-US" sz="1400" smtClean="0">
                <a:solidFill>
                  <a:srgbClr val="FFFFFF"/>
                </a:solidFill>
              </a:rPr>
              <a:pPr eaLnBrk="1" hangingPunct="1">
                <a:spcBef>
                  <a:spcPct val="0"/>
                </a:spcBef>
                <a:buFontTx/>
                <a:buNone/>
              </a:pPr>
              <a:t>29</a:t>
            </a:fld>
            <a:endParaRPr lang="en-GB" altLang="en-US" sz="1400" smtClean="0">
              <a:solidFill>
                <a:srgbClr val="FFFFFF"/>
              </a:solidFill>
            </a:endParaRPr>
          </a:p>
        </p:txBody>
      </p:sp>
      <p:sp>
        <p:nvSpPr>
          <p:cNvPr id="30723" name="Text Box 3"/>
          <p:cNvSpPr txBox="1">
            <a:spLocks noChangeArrowheads="1"/>
          </p:cNvSpPr>
          <p:nvPr/>
        </p:nvSpPr>
        <p:spPr bwMode="auto">
          <a:xfrm>
            <a:off x="533400" y="762000"/>
            <a:ext cx="79248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a:solidFill>
                  <a:srgbClr val="000099"/>
                </a:solidFill>
              </a:rPr>
              <a:t>Ideal diffuse reflector : </a:t>
            </a:r>
            <a:r>
              <a:rPr lang="en-GB" altLang="en-US" i="1">
                <a:solidFill>
                  <a:srgbClr val="000099"/>
                </a:solidFill>
              </a:rPr>
              <a:t>Lambertian</a:t>
            </a:r>
            <a:r>
              <a:rPr lang="en-GB" altLang="en-US">
                <a:solidFill>
                  <a:srgbClr val="000099"/>
                </a:solidFill>
              </a:rPr>
              <a:t> reflector</a:t>
            </a:r>
            <a:endParaRPr lang="en-GB" altLang="en-US" sz="2800">
              <a:solidFill>
                <a:srgbClr val="000099"/>
              </a:solidFill>
            </a:endParaRPr>
          </a:p>
          <a:p>
            <a:pPr eaLnBrk="1" hangingPunct="1">
              <a:spcBef>
                <a:spcPct val="50000"/>
              </a:spcBef>
              <a:buFontTx/>
              <a:buNone/>
            </a:pPr>
            <a:endParaRPr lang="en-GB" altLang="en-US" sz="2400">
              <a:solidFill>
                <a:srgbClr val="000099"/>
              </a:solidFill>
            </a:endParaRPr>
          </a:p>
          <a:p>
            <a:pPr eaLnBrk="1" hangingPunct="1">
              <a:spcBef>
                <a:spcPct val="50000"/>
              </a:spcBef>
              <a:buFontTx/>
              <a:buNone/>
            </a:pPr>
            <a:r>
              <a:rPr lang="en-GB" altLang="en-US" sz="2400"/>
              <a:t>For a Lambertian surface we can set a parameter k</a:t>
            </a:r>
            <a:r>
              <a:rPr lang="en-GB" altLang="en-US" sz="1800"/>
              <a:t>d</a:t>
            </a:r>
            <a:r>
              <a:rPr lang="en-GB" altLang="en-US" sz="2400"/>
              <a:t> that determines the fraction of the incident light that is scattered as diffuse reflection</a:t>
            </a:r>
          </a:p>
          <a:p>
            <a:pPr eaLnBrk="1" hangingPunct="1">
              <a:spcBef>
                <a:spcPct val="50000"/>
              </a:spcBef>
              <a:buFontTx/>
              <a:buNone/>
            </a:pPr>
            <a:r>
              <a:rPr lang="en-GB" altLang="en-US" sz="2400"/>
              <a:t>k</a:t>
            </a:r>
            <a:r>
              <a:rPr lang="en-GB" altLang="en-US" sz="1800"/>
              <a:t>d</a:t>
            </a:r>
            <a:r>
              <a:rPr lang="en-GB" altLang="en-US" sz="2400"/>
              <a:t> is the </a:t>
            </a:r>
            <a:r>
              <a:rPr lang="en-GB" altLang="en-US" sz="2400" i="1"/>
              <a:t>diffuse-reflection coefficient</a:t>
            </a:r>
            <a:r>
              <a:rPr lang="en-GB" altLang="en-US" sz="2400"/>
              <a:t> or </a:t>
            </a:r>
            <a:r>
              <a:rPr lang="en-GB" altLang="en-US" sz="2400" i="1"/>
              <a:t>diffuse reflectivity</a:t>
            </a:r>
          </a:p>
          <a:p>
            <a:pPr lvl="1" eaLnBrk="1" hangingPunct="1">
              <a:spcBef>
                <a:spcPct val="50000"/>
              </a:spcBef>
              <a:buFontTx/>
              <a:buChar char="-"/>
            </a:pPr>
            <a:r>
              <a:rPr lang="en-GB" altLang="en-US" sz="2400"/>
              <a:t>To simulate a highly reflective surface set the value near 1</a:t>
            </a:r>
          </a:p>
          <a:p>
            <a:pPr lvl="1" eaLnBrk="1" hangingPunct="1">
              <a:spcBef>
                <a:spcPct val="50000"/>
              </a:spcBef>
              <a:buFontTx/>
              <a:buChar char="-"/>
            </a:pPr>
            <a:r>
              <a:rPr lang="en-GB" altLang="en-US" sz="2400"/>
              <a:t>To simulate a light absorbing surface set the value near 0</a:t>
            </a:r>
          </a:p>
        </p:txBody>
      </p:sp>
    </p:spTree>
    <p:extLst>
      <p:ext uri="{BB962C8B-B14F-4D97-AF65-F5344CB8AC3E}">
        <p14:creationId xmlns:p14="http://schemas.microsoft.com/office/powerpoint/2010/main" val="191871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8B5653D-42E7-49AE-AA24-BC86E84CCE9E}" type="slidenum">
              <a:rPr lang="en-GB" altLang="en-US" sz="1400" smtClean="0">
                <a:solidFill>
                  <a:srgbClr val="FFFFFF"/>
                </a:solidFill>
              </a:rPr>
              <a:pPr eaLnBrk="1" hangingPunct="1">
                <a:spcBef>
                  <a:spcPct val="0"/>
                </a:spcBef>
                <a:buFontTx/>
                <a:buNone/>
              </a:pPr>
              <a:t>3</a:t>
            </a:fld>
            <a:endParaRPr lang="en-GB" altLang="en-US" sz="1400" smtClean="0">
              <a:solidFill>
                <a:srgbClr val="FFFFFF"/>
              </a:solidFill>
            </a:endParaRPr>
          </a:p>
        </p:txBody>
      </p:sp>
      <p:sp>
        <p:nvSpPr>
          <p:cNvPr id="7171" name="Rectangle 2"/>
          <p:cNvSpPr>
            <a:spLocks noGrp="1" noChangeArrowheads="1"/>
          </p:cNvSpPr>
          <p:nvPr>
            <p:ph type="title"/>
          </p:nvPr>
        </p:nvSpPr>
        <p:spPr/>
        <p:txBody>
          <a:bodyPr/>
          <a:lstStyle/>
          <a:p>
            <a:pPr eaLnBrk="1" hangingPunct="1"/>
            <a:r>
              <a:rPr lang="en-US" altLang="en-US" dirty="0" smtClean="0"/>
              <a:t>Lighting and Shading</a:t>
            </a:r>
          </a:p>
        </p:txBody>
      </p:sp>
      <p:sp>
        <p:nvSpPr>
          <p:cNvPr id="7172"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2800" dirty="0" smtClean="0"/>
              <a:t>Why does the image of a real sphere look like</a:t>
            </a:r>
          </a:p>
          <a:p>
            <a:pPr eaLnBrk="1" hangingPunct="1">
              <a:lnSpc>
                <a:spcPct val="90000"/>
              </a:lnSpc>
            </a:pPr>
            <a:endParaRPr lang="en-US" altLang="en-US" sz="2800" dirty="0" smtClean="0"/>
          </a:p>
          <a:p>
            <a:pPr marL="0" indent="0" eaLnBrk="1" hangingPunct="1">
              <a:lnSpc>
                <a:spcPct val="90000"/>
              </a:lnSpc>
              <a:buNone/>
            </a:pPr>
            <a:r>
              <a:rPr lang="en-US" altLang="en-US" sz="2800" dirty="0" smtClean="0"/>
              <a:t>                                    and not like</a:t>
            </a:r>
          </a:p>
          <a:p>
            <a:pPr eaLnBrk="1" hangingPunct="1">
              <a:lnSpc>
                <a:spcPct val="90000"/>
              </a:lnSpc>
            </a:pPr>
            <a:endParaRPr lang="en-US" altLang="en-US" sz="2800" dirty="0" smtClean="0"/>
          </a:p>
          <a:p>
            <a:pPr eaLnBrk="1" hangingPunct="1">
              <a:lnSpc>
                <a:spcPct val="90000"/>
              </a:lnSpc>
            </a:pPr>
            <a:r>
              <a:rPr lang="en-US" altLang="en-US" sz="2800" dirty="0" smtClean="0"/>
              <a:t>Light-material interactions cause each point to have a different color or shade</a:t>
            </a:r>
          </a:p>
          <a:p>
            <a:pPr eaLnBrk="1" hangingPunct="1">
              <a:lnSpc>
                <a:spcPct val="90000"/>
              </a:lnSpc>
            </a:pPr>
            <a:r>
              <a:rPr lang="en-US" altLang="en-US" sz="2800" dirty="0" smtClean="0"/>
              <a:t>Need to consider </a:t>
            </a:r>
          </a:p>
          <a:p>
            <a:pPr lvl="1" eaLnBrk="1" hangingPunct="1">
              <a:lnSpc>
                <a:spcPct val="90000"/>
              </a:lnSpc>
            </a:pPr>
            <a:r>
              <a:rPr lang="en-US" altLang="en-US" sz="2400" dirty="0" smtClean="0"/>
              <a:t>Light sources</a:t>
            </a:r>
          </a:p>
          <a:p>
            <a:pPr lvl="1" eaLnBrk="1" hangingPunct="1">
              <a:lnSpc>
                <a:spcPct val="90000"/>
              </a:lnSpc>
            </a:pPr>
            <a:r>
              <a:rPr lang="en-US" altLang="en-US" sz="2400" dirty="0" smtClean="0"/>
              <a:t>Material properties</a:t>
            </a:r>
          </a:p>
          <a:p>
            <a:pPr lvl="1" eaLnBrk="1" hangingPunct="1">
              <a:lnSpc>
                <a:spcPct val="90000"/>
              </a:lnSpc>
            </a:pPr>
            <a:r>
              <a:rPr lang="en-US" altLang="en-US" sz="2400" dirty="0" smtClean="0"/>
              <a:t>Location of viewer</a:t>
            </a:r>
          </a:p>
          <a:p>
            <a:pPr lvl="1" eaLnBrk="1" hangingPunct="1">
              <a:lnSpc>
                <a:spcPct val="90000"/>
              </a:lnSpc>
            </a:pPr>
            <a:r>
              <a:rPr lang="en-US" altLang="en-US" sz="2400" dirty="0" smtClean="0"/>
              <a:t>Surface orientation</a:t>
            </a:r>
          </a:p>
        </p:txBody>
      </p:sp>
      <p:sp>
        <p:nvSpPr>
          <p:cNvPr id="72708" name="Oval 4"/>
          <p:cNvSpPr>
            <a:spLocks noChangeArrowheads="1"/>
          </p:cNvSpPr>
          <p:nvPr/>
        </p:nvSpPr>
        <p:spPr bwMode="auto">
          <a:xfrm>
            <a:off x="1981200" y="1981200"/>
            <a:ext cx="1371600" cy="1371600"/>
          </a:xfrm>
          <a:prstGeom prst="ellipse">
            <a:avLst/>
          </a:prstGeom>
          <a:gradFill rotWithShape="0">
            <a:gsLst>
              <a:gs pos="0">
                <a:schemeClr val="hlink">
                  <a:gamma/>
                  <a:shade val="46275"/>
                  <a:invGamma/>
                </a:schemeClr>
              </a:gs>
              <a:gs pos="100000">
                <a:schemeClr val="hlink"/>
              </a:gs>
            </a:gsLst>
            <a:lin ang="18900000" scaled="1"/>
          </a:gradFill>
          <a:ln w="12700">
            <a:noFill/>
            <a:round/>
            <a:headEnd type="none" w="sm" len="sm"/>
            <a:tailEnd type="none" w="sm" len="sm"/>
          </a:ln>
          <a:effectLst/>
        </p:spPr>
        <p:txBody>
          <a:bodyPr wrap="none" anchor="ctr"/>
          <a:lstStyle/>
          <a:p>
            <a:pPr>
              <a:defRPr/>
            </a:pPr>
            <a:endParaRPr lang="tr-TR"/>
          </a:p>
        </p:txBody>
      </p:sp>
      <p:sp>
        <p:nvSpPr>
          <p:cNvPr id="6" name="Oval 4"/>
          <p:cNvSpPr>
            <a:spLocks noChangeArrowheads="1"/>
          </p:cNvSpPr>
          <p:nvPr/>
        </p:nvSpPr>
        <p:spPr bwMode="auto">
          <a:xfrm>
            <a:off x="5257800" y="2013857"/>
            <a:ext cx="1371600" cy="1371600"/>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dirty="0"/>
          </a:p>
        </p:txBody>
      </p:sp>
    </p:spTree>
    <p:extLst>
      <p:ext uri="{BB962C8B-B14F-4D97-AF65-F5344CB8AC3E}">
        <p14:creationId xmlns:p14="http://schemas.microsoft.com/office/powerpoint/2010/main" val="2144182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907A13D-A7CB-4B66-A5B3-DC48400F3861}" type="slidenum">
              <a:rPr lang="en-GB" altLang="en-US" sz="1400" smtClean="0">
                <a:solidFill>
                  <a:srgbClr val="FFFFFF"/>
                </a:solidFill>
              </a:rPr>
              <a:pPr eaLnBrk="1" hangingPunct="1">
                <a:spcBef>
                  <a:spcPct val="0"/>
                </a:spcBef>
                <a:buFontTx/>
                <a:buNone/>
              </a:pPr>
              <a:t>30</a:t>
            </a:fld>
            <a:endParaRPr lang="en-GB" altLang="en-US" sz="1400" smtClean="0">
              <a:solidFill>
                <a:srgbClr val="FFFFFF"/>
              </a:solidFill>
            </a:endParaRPr>
          </a:p>
        </p:txBody>
      </p:sp>
      <p:graphicFrame>
        <p:nvGraphicFramePr>
          <p:cNvPr id="31747" name="Object 2"/>
          <p:cNvGraphicFramePr>
            <a:graphicFrameLocks noChangeAspect="1"/>
          </p:cNvGraphicFramePr>
          <p:nvPr/>
        </p:nvGraphicFramePr>
        <p:xfrm>
          <a:off x="533400" y="708025"/>
          <a:ext cx="7907338" cy="5645150"/>
        </p:xfrm>
        <a:graphic>
          <a:graphicData uri="http://schemas.openxmlformats.org/presentationml/2006/ole">
            <mc:AlternateContent xmlns:mc="http://schemas.openxmlformats.org/markup-compatibility/2006">
              <mc:Choice xmlns:v="urn:schemas-microsoft-com:vml" Requires="v">
                <p:oleObj spid="_x0000_s19476" name="Bitmap Image" r:id="rId4" imgW="6761905" imgH="4828571" progId="Paint.Picture">
                  <p:embed/>
                </p:oleObj>
              </mc:Choice>
              <mc:Fallback>
                <p:oleObj name="Bitmap Image" r:id="rId4" imgW="6761905" imgH="482857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08025"/>
                        <a:ext cx="7907338"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9690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3C5A6BE-958F-4363-9697-28B1E5343A01}" type="slidenum">
              <a:rPr lang="en-GB" altLang="en-US" sz="1400" smtClean="0">
                <a:solidFill>
                  <a:srgbClr val="FFFFFF"/>
                </a:solidFill>
              </a:rPr>
              <a:pPr eaLnBrk="1" hangingPunct="1">
                <a:spcBef>
                  <a:spcPct val="0"/>
                </a:spcBef>
                <a:buFontTx/>
                <a:buNone/>
              </a:pPr>
              <a:t>31</a:t>
            </a:fld>
            <a:endParaRPr lang="en-GB" altLang="en-US" sz="1400" smtClean="0">
              <a:solidFill>
                <a:srgbClr val="FFFFFF"/>
              </a:solidFill>
            </a:endParaRPr>
          </a:p>
        </p:txBody>
      </p:sp>
      <p:graphicFrame>
        <p:nvGraphicFramePr>
          <p:cNvPr id="32771" name="Object 2"/>
          <p:cNvGraphicFramePr>
            <a:graphicFrameLocks noChangeAspect="1"/>
          </p:cNvGraphicFramePr>
          <p:nvPr/>
        </p:nvGraphicFramePr>
        <p:xfrm>
          <a:off x="685800" y="533400"/>
          <a:ext cx="7620000" cy="5295900"/>
        </p:xfrm>
        <a:graphic>
          <a:graphicData uri="http://schemas.openxmlformats.org/presentationml/2006/ole">
            <mc:AlternateContent xmlns:mc="http://schemas.openxmlformats.org/markup-compatibility/2006">
              <mc:Choice xmlns:v="urn:schemas-microsoft-com:vml" Requires="v">
                <p:oleObj spid="_x0000_s20500" name="Bitmap Image" r:id="rId4" imgW="6714286" imgH="4667902" progId="Paint.Picture">
                  <p:embed/>
                </p:oleObj>
              </mc:Choice>
              <mc:Fallback>
                <p:oleObj name="Bitmap Image" r:id="rId4" imgW="6714286" imgH="466790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
                        <a:ext cx="76200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3"/>
          <p:cNvSpPr txBox="1">
            <a:spLocks noChangeArrowheads="1"/>
          </p:cNvSpPr>
          <p:nvPr/>
        </p:nvSpPr>
        <p:spPr bwMode="auto">
          <a:xfrm>
            <a:off x="838200" y="4876800"/>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2000"/>
              <a:t>unit direction vector</a:t>
            </a:r>
          </a:p>
          <a:p>
            <a:pPr eaLnBrk="1" hangingPunct="1">
              <a:spcBef>
                <a:spcPct val="0"/>
              </a:spcBef>
              <a:buFontTx/>
              <a:buNone/>
            </a:pPr>
            <a:r>
              <a:rPr lang="en-GB" altLang="en-US" sz="2000"/>
              <a:t>to light source</a:t>
            </a:r>
            <a:endParaRPr lang="en-GB" altLang="en-US" sz="2400"/>
          </a:p>
        </p:txBody>
      </p:sp>
      <p:sp>
        <p:nvSpPr>
          <p:cNvPr id="32773" name="Text Box 4"/>
          <p:cNvSpPr txBox="1">
            <a:spLocks noChangeArrowheads="1"/>
          </p:cNvSpPr>
          <p:nvPr/>
        </p:nvSpPr>
        <p:spPr bwMode="auto">
          <a:xfrm>
            <a:off x="0" y="2743200"/>
            <a:ext cx="1752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tr-TR" altLang="en-US" sz="2000"/>
              <a:t>Ambient &amp; </a:t>
            </a:r>
            <a:r>
              <a:rPr lang="en-GB" altLang="en-US" sz="2000"/>
              <a:t>diffuse reflection for single point-source illumination</a:t>
            </a:r>
            <a:endParaRPr lang="en-GB" altLang="en-US" sz="2400"/>
          </a:p>
        </p:txBody>
      </p:sp>
    </p:spTree>
    <p:extLst>
      <p:ext uri="{BB962C8B-B14F-4D97-AF65-F5344CB8AC3E}">
        <p14:creationId xmlns:p14="http://schemas.microsoft.com/office/powerpoint/2010/main" val="3404866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D853F56-409F-4567-9DD9-B2DBA68BA3BD}" type="slidenum">
              <a:rPr lang="en-GB" altLang="en-US" sz="1400" smtClean="0">
                <a:solidFill>
                  <a:srgbClr val="FFFFFF"/>
                </a:solidFill>
              </a:rPr>
              <a:pPr eaLnBrk="1" hangingPunct="1">
                <a:spcBef>
                  <a:spcPct val="0"/>
                </a:spcBef>
                <a:buFontTx/>
                <a:buNone/>
              </a:pPr>
              <a:t>32</a:t>
            </a:fld>
            <a:endParaRPr lang="en-GB" altLang="en-US" sz="1400" smtClean="0">
              <a:solidFill>
                <a:srgbClr val="FFFFFF"/>
              </a:solidFill>
            </a:endParaRPr>
          </a:p>
        </p:txBody>
      </p:sp>
      <p:graphicFrame>
        <p:nvGraphicFramePr>
          <p:cNvPr id="33795" name="Object 2"/>
          <p:cNvGraphicFramePr>
            <a:graphicFrameLocks noChangeAspect="1"/>
          </p:cNvGraphicFramePr>
          <p:nvPr/>
        </p:nvGraphicFramePr>
        <p:xfrm>
          <a:off x="609600" y="725488"/>
          <a:ext cx="7848600" cy="5353050"/>
        </p:xfrm>
        <a:graphic>
          <a:graphicData uri="http://schemas.openxmlformats.org/presentationml/2006/ole">
            <mc:AlternateContent xmlns:mc="http://schemas.openxmlformats.org/markup-compatibility/2006">
              <mc:Choice xmlns:v="urn:schemas-microsoft-com:vml" Requires="v">
                <p:oleObj spid="_x0000_s21524" name="Bitmap Image" r:id="rId4" imgW="7163800" imgH="4885714" progId="Paint.Picture">
                  <p:embed/>
                </p:oleObj>
              </mc:Choice>
              <mc:Fallback>
                <p:oleObj name="Bitmap Image" r:id="rId4" imgW="7163800" imgH="48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25488"/>
                        <a:ext cx="78486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03798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F9CD444-8E93-43FE-AF1D-DCE22EE87BF4}" type="slidenum">
              <a:rPr lang="en-GB" altLang="en-US" sz="1400" smtClean="0">
                <a:solidFill>
                  <a:srgbClr val="FFFFFF"/>
                </a:solidFill>
              </a:rPr>
              <a:pPr eaLnBrk="1" hangingPunct="1">
                <a:spcBef>
                  <a:spcPct val="0"/>
                </a:spcBef>
                <a:buFontTx/>
                <a:buNone/>
              </a:pPr>
              <a:t>33</a:t>
            </a:fld>
            <a:endParaRPr lang="en-GB" altLang="en-US" sz="1400" smtClean="0">
              <a:solidFill>
                <a:srgbClr val="FFFFFF"/>
              </a:solidFill>
            </a:endParaRPr>
          </a:p>
        </p:txBody>
      </p:sp>
      <p:graphicFrame>
        <p:nvGraphicFramePr>
          <p:cNvPr id="34819" name="Object 2"/>
          <p:cNvGraphicFramePr>
            <a:graphicFrameLocks noChangeAspect="1"/>
          </p:cNvGraphicFramePr>
          <p:nvPr/>
        </p:nvGraphicFramePr>
        <p:xfrm>
          <a:off x="609600" y="512763"/>
          <a:ext cx="7924800" cy="5832475"/>
        </p:xfrm>
        <a:graphic>
          <a:graphicData uri="http://schemas.openxmlformats.org/presentationml/2006/ole">
            <mc:AlternateContent xmlns:mc="http://schemas.openxmlformats.org/markup-compatibility/2006">
              <mc:Choice xmlns:v="urn:schemas-microsoft-com:vml" Requires="v">
                <p:oleObj spid="_x0000_s22548" name="Bitmap Image" r:id="rId4" imgW="7104762" imgH="5229955" progId="Paint.Picture">
                  <p:embed/>
                </p:oleObj>
              </mc:Choice>
              <mc:Fallback>
                <p:oleObj name="Bitmap Image" r:id="rId4" imgW="7104762" imgH="522995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2763"/>
                        <a:ext cx="7924800"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049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4C66984-22C1-4D5F-B1BD-72F784394294}" type="slidenum">
              <a:rPr lang="en-GB" altLang="en-US" sz="1400" smtClean="0">
                <a:solidFill>
                  <a:srgbClr val="FFFFFF"/>
                </a:solidFill>
              </a:rPr>
              <a:pPr eaLnBrk="1" hangingPunct="1">
                <a:spcBef>
                  <a:spcPct val="0"/>
                </a:spcBef>
                <a:buFontTx/>
                <a:buNone/>
              </a:pPr>
              <a:t>34</a:t>
            </a:fld>
            <a:endParaRPr lang="en-GB" altLang="en-US" sz="1400" smtClean="0">
              <a:solidFill>
                <a:srgbClr val="FFFFFF"/>
              </a:solidFill>
            </a:endParaRPr>
          </a:p>
        </p:txBody>
      </p:sp>
      <p:graphicFrame>
        <p:nvGraphicFramePr>
          <p:cNvPr id="35843" name="Object 2"/>
          <p:cNvGraphicFramePr>
            <a:graphicFrameLocks noChangeAspect="1"/>
          </p:cNvGraphicFramePr>
          <p:nvPr/>
        </p:nvGraphicFramePr>
        <p:xfrm>
          <a:off x="838200" y="633413"/>
          <a:ext cx="7543800" cy="5646737"/>
        </p:xfrm>
        <a:graphic>
          <a:graphicData uri="http://schemas.openxmlformats.org/presentationml/2006/ole">
            <mc:AlternateContent xmlns:mc="http://schemas.openxmlformats.org/markup-compatibility/2006">
              <mc:Choice xmlns:v="urn:schemas-microsoft-com:vml" Requires="v">
                <p:oleObj spid="_x0000_s23572" name="Bitmap Image" r:id="rId4" imgW="6409524" imgH="4800000" progId="Paint.Picture">
                  <p:embed/>
                </p:oleObj>
              </mc:Choice>
              <mc:Fallback>
                <p:oleObj name="Bitmap Image" r:id="rId4" imgW="6409524" imgH="4800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33413"/>
                        <a:ext cx="7543800" cy="56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18603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6D03869-2FF0-4699-9122-94810414826F}" type="slidenum">
              <a:rPr lang="en-GB" altLang="en-US" sz="1400" smtClean="0">
                <a:solidFill>
                  <a:srgbClr val="FFFFFF"/>
                </a:solidFill>
              </a:rPr>
              <a:pPr eaLnBrk="1" hangingPunct="1">
                <a:spcBef>
                  <a:spcPct val="0"/>
                </a:spcBef>
                <a:buFontTx/>
                <a:buNone/>
              </a:pPr>
              <a:t>35</a:t>
            </a:fld>
            <a:endParaRPr lang="en-GB" altLang="en-US" sz="1400" smtClean="0">
              <a:solidFill>
                <a:srgbClr val="FFFFFF"/>
              </a:solidFill>
            </a:endParaRPr>
          </a:p>
        </p:txBody>
      </p:sp>
      <p:sp>
        <p:nvSpPr>
          <p:cNvPr id="36867" name="Rectangle 1026"/>
          <p:cNvSpPr>
            <a:spLocks noChangeArrowheads="1"/>
          </p:cNvSpPr>
          <p:nvPr/>
        </p:nvSpPr>
        <p:spPr bwMode="auto">
          <a:xfrm>
            <a:off x="1371600" y="228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a:t>Ideal Reflector</a:t>
            </a:r>
          </a:p>
        </p:txBody>
      </p:sp>
      <p:sp>
        <p:nvSpPr>
          <p:cNvPr id="36868" name="Rectangle 1027"/>
          <p:cNvSpPr>
            <a:spLocks noChangeArrowheads="1"/>
          </p:cNvSpPr>
          <p:nvPr/>
        </p:nvSpPr>
        <p:spPr bwMode="auto">
          <a:xfrm>
            <a:off x="6858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Normal is determined by local orientation</a:t>
            </a:r>
          </a:p>
          <a:p>
            <a:pPr eaLnBrk="1" hangingPunct="1"/>
            <a:r>
              <a:rPr lang="en-US" altLang="en-US"/>
              <a:t>Angle of incidence </a:t>
            </a:r>
            <a:r>
              <a:rPr lang="en-US" altLang="en-US">
                <a:sym typeface="Symbol" pitchFamily="18" charset="2"/>
              </a:rPr>
              <a:t>i </a:t>
            </a:r>
            <a:r>
              <a:rPr lang="en-US" altLang="en-US"/>
              <a:t>= angle of reflection </a:t>
            </a:r>
            <a:r>
              <a:rPr lang="en-US" altLang="en-US">
                <a:sym typeface="Symbol" pitchFamily="18" charset="2"/>
              </a:rPr>
              <a:t>r </a:t>
            </a:r>
            <a:endParaRPr lang="en-US" altLang="en-US"/>
          </a:p>
          <a:p>
            <a:pPr eaLnBrk="1" hangingPunct="1"/>
            <a:r>
              <a:rPr lang="en-US" altLang="en-US"/>
              <a:t>The three vectors must be coplanar</a:t>
            </a:r>
          </a:p>
        </p:txBody>
      </p:sp>
      <p:pic>
        <p:nvPicPr>
          <p:cNvPr id="36869" name="Picture 1028" descr="AN06F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33800"/>
            <a:ext cx="23002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029"/>
          <p:cNvSpPr txBox="1">
            <a:spLocks noChangeArrowheads="1"/>
          </p:cNvSpPr>
          <p:nvPr/>
        </p:nvSpPr>
        <p:spPr bwMode="auto">
          <a:xfrm>
            <a:off x="2171700" y="4038600"/>
            <a:ext cx="221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r</a:t>
            </a:r>
            <a:r>
              <a:rPr lang="en-US" altLang="en-US" sz="2400"/>
              <a:t> = 2 (</a:t>
            </a:r>
            <a:r>
              <a:rPr lang="en-US" altLang="en-US" sz="2400" b="1"/>
              <a:t>l</a:t>
            </a:r>
            <a:r>
              <a:rPr lang="en-US" altLang="en-US" sz="2400"/>
              <a:t> </a:t>
            </a:r>
            <a:r>
              <a:rPr lang="en-US" altLang="en-US" sz="2400">
                <a:cs typeface="Times New Roman" pitchFamily="18" charset="0"/>
              </a:rPr>
              <a:t>· </a:t>
            </a:r>
            <a:r>
              <a:rPr lang="en-US" altLang="en-US" sz="2400" b="1"/>
              <a:t>n</a:t>
            </a:r>
            <a:r>
              <a:rPr lang="en-US" altLang="en-US" sz="2400"/>
              <a:t> ) </a:t>
            </a:r>
            <a:r>
              <a:rPr lang="en-US" altLang="en-US" sz="2400" b="1"/>
              <a:t>n</a:t>
            </a:r>
            <a:r>
              <a:rPr lang="en-US" altLang="en-US" sz="2400"/>
              <a:t> - </a:t>
            </a:r>
            <a:r>
              <a:rPr lang="en-US" altLang="en-US" sz="2400" b="1"/>
              <a:t>l</a:t>
            </a:r>
          </a:p>
        </p:txBody>
      </p:sp>
    </p:spTree>
    <p:extLst>
      <p:ext uri="{BB962C8B-B14F-4D97-AF65-F5344CB8AC3E}">
        <p14:creationId xmlns:p14="http://schemas.microsoft.com/office/powerpoint/2010/main" val="990168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3404D8F-0D40-4606-B8F2-BFA3078E8102}" type="slidenum">
              <a:rPr lang="en-GB" altLang="en-US" sz="1400" smtClean="0">
                <a:solidFill>
                  <a:srgbClr val="FFFFFF"/>
                </a:solidFill>
              </a:rPr>
              <a:pPr eaLnBrk="1" hangingPunct="1">
                <a:spcBef>
                  <a:spcPct val="0"/>
                </a:spcBef>
                <a:buFontTx/>
                <a:buNone/>
              </a:pPr>
              <a:t>36</a:t>
            </a:fld>
            <a:endParaRPr lang="en-GB" altLang="en-US" sz="1400" smtClean="0">
              <a:solidFill>
                <a:srgbClr val="FFFFFF"/>
              </a:solidFill>
            </a:endParaRPr>
          </a:p>
        </p:txBody>
      </p:sp>
      <p:sp>
        <p:nvSpPr>
          <p:cNvPr id="37891" name="Line 1026"/>
          <p:cNvSpPr>
            <a:spLocks noChangeShapeType="1"/>
          </p:cNvSpPr>
          <p:nvPr/>
        </p:nvSpPr>
        <p:spPr bwMode="auto">
          <a:xfrm flipV="1">
            <a:off x="4419600" y="1949450"/>
            <a:ext cx="0" cy="2971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2" name="Text Box 1027"/>
          <p:cNvSpPr txBox="1">
            <a:spLocks noChangeArrowheads="1"/>
          </p:cNvSpPr>
          <p:nvPr/>
        </p:nvSpPr>
        <p:spPr bwMode="auto">
          <a:xfrm>
            <a:off x="4419600" y="15684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Arial" charset="0"/>
              </a:rPr>
              <a:t>N</a:t>
            </a:r>
          </a:p>
        </p:txBody>
      </p:sp>
      <p:sp>
        <p:nvSpPr>
          <p:cNvPr id="37893" name="Line 1028"/>
          <p:cNvSpPr>
            <a:spLocks noChangeShapeType="1"/>
          </p:cNvSpPr>
          <p:nvPr/>
        </p:nvSpPr>
        <p:spPr bwMode="auto">
          <a:xfrm>
            <a:off x="2276475" y="3009900"/>
            <a:ext cx="2114550" cy="1879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894" name="Line 1029"/>
          <p:cNvSpPr>
            <a:spLocks noChangeShapeType="1"/>
          </p:cNvSpPr>
          <p:nvPr/>
        </p:nvSpPr>
        <p:spPr bwMode="auto">
          <a:xfrm flipV="1">
            <a:off x="4462463" y="3009900"/>
            <a:ext cx="2100262" cy="18669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Text Box 1030"/>
          <p:cNvSpPr txBox="1">
            <a:spLocks noChangeArrowheads="1"/>
          </p:cNvSpPr>
          <p:nvPr/>
        </p:nvSpPr>
        <p:spPr bwMode="auto">
          <a:xfrm>
            <a:off x="1966913" y="27114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400">
                <a:latin typeface="Arial" charset="0"/>
              </a:rPr>
              <a:t>L</a:t>
            </a:r>
          </a:p>
        </p:txBody>
      </p:sp>
      <p:sp>
        <p:nvSpPr>
          <p:cNvPr id="37896" name="Text Box 1031"/>
          <p:cNvSpPr txBox="1">
            <a:spLocks noChangeArrowheads="1"/>
          </p:cNvSpPr>
          <p:nvPr/>
        </p:nvSpPr>
        <p:spPr bwMode="auto">
          <a:xfrm>
            <a:off x="6629400" y="2819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400">
                <a:latin typeface="Arial" charset="0"/>
              </a:rPr>
              <a:t>R</a:t>
            </a:r>
          </a:p>
        </p:txBody>
      </p:sp>
      <p:sp>
        <p:nvSpPr>
          <p:cNvPr id="37897" name="Text Box 1032"/>
          <p:cNvSpPr txBox="1">
            <a:spLocks noChangeArrowheads="1"/>
          </p:cNvSpPr>
          <p:nvPr/>
        </p:nvSpPr>
        <p:spPr bwMode="auto">
          <a:xfrm>
            <a:off x="3905250" y="400685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Symbol" pitchFamily="18" charset="2"/>
              </a:rPr>
              <a:t>q</a:t>
            </a:r>
            <a:endParaRPr lang="en-US" altLang="en-US" sz="2400" baseline="-25000">
              <a:latin typeface="Helvetica" pitchFamily="34" charset="0"/>
            </a:endParaRPr>
          </a:p>
        </p:txBody>
      </p:sp>
      <p:sp>
        <p:nvSpPr>
          <p:cNvPr id="37898" name="Text Box 1033"/>
          <p:cNvSpPr txBox="1">
            <a:spLocks noChangeArrowheads="1"/>
          </p:cNvSpPr>
          <p:nvPr/>
        </p:nvSpPr>
        <p:spPr bwMode="auto">
          <a:xfrm>
            <a:off x="4505325" y="400685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Symbol" pitchFamily="18" charset="2"/>
              </a:rPr>
              <a:t>q</a:t>
            </a:r>
            <a:endParaRPr lang="en-US" altLang="en-US" sz="2400" baseline="-25000">
              <a:latin typeface="Helvetica" pitchFamily="34" charset="0"/>
            </a:endParaRPr>
          </a:p>
        </p:txBody>
      </p:sp>
      <p:sp>
        <p:nvSpPr>
          <p:cNvPr id="37899" name="Text Box 1034"/>
          <p:cNvSpPr txBox="1">
            <a:spLocks noChangeArrowheads="1"/>
          </p:cNvSpPr>
          <p:nvPr/>
        </p:nvSpPr>
        <p:spPr bwMode="auto">
          <a:xfrm>
            <a:off x="3733800" y="499745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a:latin typeface="Symbol" pitchFamily="18" charset="2"/>
              </a:rPr>
              <a:t>q</a:t>
            </a:r>
            <a:r>
              <a:rPr lang="en-US" altLang="en-US" sz="3600" baseline="-25000">
                <a:latin typeface="Arial" charset="0"/>
              </a:rPr>
              <a:t>i</a:t>
            </a:r>
            <a:r>
              <a:rPr lang="en-US" altLang="en-US" sz="3600">
                <a:latin typeface="Arial" charset="0"/>
              </a:rPr>
              <a:t>=</a:t>
            </a:r>
            <a:r>
              <a:rPr lang="en-US" altLang="en-US" sz="3600">
                <a:latin typeface="Symbol" pitchFamily="18" charset="2"/>
              </a:rPr>
              <a:t>q</a:t>
            </a:r>
            <a:r>
              <a:rPr lang="en-US" altLang="en-US" sz="3600" baseline="-25000">
                <a:latin typeface="Arial" charset="0"/>
              </a:rPr>
              <a:t>r</a:t>
            </a:r>
          </a:p>
        </p:txBody>
      </p:sp>
      <p:sp>
        <p:nvSpPr>
          <p:cNvPr id="37900" name="Line 1035"/>
          <p:cNvSpPr>
            <a:spLocks noChangeShapeType="1"/>
          </p:cNvSpPr>
          <p:nvPr/>
        </p:nvSpPr>
        <p:spPr bwMode="auto">
          <a:xfrm>
            <a:off x="2276475" y="3016250"/>
            <a:ext cx="20574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036"/>
          <p:cNvSpPr>
            <a:spLocks noChangeShapeType="1"/>
          </p:cNvSpPr>
          <p:nvPr/>
        </p:nvSpPr>
        <p:spPr bwMode="auto">
          <a:xfrm flipV="1">
            <a:off x="4419600" y="3016250"/>
            <a:ext cx="0" cy="1905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1" name="Line 1037"/>
          <p:cNvSpPr>
            <a:spLocks noChangeShapeType="1"/>
          </p:cNvSpPr>
          <p:nvPr/>
        </p:nvSpPr>
        <p:spPr bwMode="auto">
          <a:xfrm flipH="1" flipV="1">
            <a:off x="4419600" y="1143000"/>
            <a:ext cx="2114550" cy="187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2" name="Text Box 1038"/>
          <p:cNvSpPr txBox="1">
            <a:spLocks noChangeArrowheads="1"/>
          </p:cNvSpPr>
          <p:nvPr/>
        </p:nvSpPr>
        <p:spPr bwMode="auto">
          <a:xfrm>
            <a:off x="4738688" y="1066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400">
                <a:latin typeface="Arial" charset="0"/>
              </a:rPr>
              <a:t>L</a:t>
            </a:r>
          </a:p>
        </p:txBody>
      </p:sp>
      <p:sp>
        <p:nvSpPr>
          <p:cNvPr id="109583" name="Line 1039"/>
          <p:cNvSpPr>
            <a:spLocks noChangeShapeType="1"/>
          </p:cNvSpPr>
          <p:nvPr/>
        </p:nvSpPr>
        <p:spPr bwMode="auto">
          <a:xfrm flipV="1">
            <a:off x="4419600" y="1143000"/>
            <a:ext cx="0" cy="3733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4" name="Text Box 1040"/>
          <p:cNvSpPr txBox="1">
            <a:spLocks noChangeArrowheads="1"/>
          </p:cNvSpPr>
          <p:nvPr/>
        </p:nvSpPr>
        <p:spPr bwMode="auto">
          <a:xfrm>
            <a:off x="2962275" y="99060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Arial" charset="0"/>
              </a:rPr>
              <a:t>2(N</a:t>
            </a:r>
            <a:r>
              <a:rPr lang="en-US" altLang="en-US" sz="2400" b="1" baseline="30000">
                <a:latin typeface="Arial" charset="0"/>
              </a:rPr>
              <a:t>.</a:t>
            </a:r>
            <a:r>
              <a:rPr lang="en-US" altLang="en-US" sz="2400">
                <a:latin typeface="Arial" charset="0"/>
              </a:rPr>
              <a:t>L)N</a:t>
            </a:r>
          </a:p>
        </p:txBody>
      </p:sp>
      <p:sp>
        <p:nvSpPr>
          <p:cNvPr id="37906" name="Text Box 1041"/>
          <p:cNvSpPr txBox="1">
            <a:spLocks noChangeArrowheads="1"/>
          </p:cNvSpPr>
          <p:nvPr/>
        </p:nvSpPr>
        <p:spPr bwMode="auto">
          <a:xfrm>
            <a:off x="3905250" y="40068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Symbol" pitchFamily="18" charset="2"/>
              </a:rPr>
              <a:t>q</a:t>
            </a:r>
            <a:r>
              <a:rPr lang="en-US" altLang="en-US" sz="2400" baseline="-25000">
                <a:latin typeface="Arial" charset="0"/>
              </a:rPr>
              <a:t>i</a:t>
            </a:r>
          </a:p>
        </p:txBody>
      </p:sp>
      <p:sp>
        <p:nvSpPr>
          <p:cNvPr id="37907" name="Text Box 1042"/>
          <p:cNvSpPr txBox="1">
            <a:spLocks noChangeArrowheads="1"/>
          </p:cNvSpPr>
          <p:nvPr/>
        </p:nvSpPr>
        <p:spPr bwMode="auto">
          <a:xfrm>
            <a:off x="4505325" y="4006850"/>
            <a:ext cx="41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latin typeface="Symbol" pitchFamily="18" charset="2"/>
              </a:rPr>
              <a:t>q</a:t>
            </a:r>
            <a:r>
              <a:rPr lang="en-US" altLang="en-US" sz="2400" baseline="-25000">
                <a:latin typeface="Arial" charset="0"/>
              </a:rPr>
              <a:t>r</a:t>
            </a:r>
          </a:p>
        </p:txBody>
      </p:sp>
      <p:sp>
        <p:nvSpPr>
          <p:cNvPr id="37908" name="Line 1043"/>
          <p:cNvSpPr>
            <a:spLocks noChangeShapeType="1"/>
          </p:cNvSpPr>
          <p:nvPr/>
        </p:nvSpPr>
        <p:spPr bwMode="auto">
          <a:xfrm>
            <a:off x="1524000" y="4876800"/>
            <a:ext cx="601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09" name="Text Box 1044"/>
          <p:cNvSpPr txBox="1">
            <a:spLocks noChangeArrowheads="1"/>
          </p:cNvSpPr>
          <p:nvPr/>
        </p:nvSpPr>
        <p:spPr bwMode="auto">
          <a:xfrm>
            <a:off x="762000" y="5867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a:t>R = 2(L.N)N - L</a:t>
            </a:r>
            <a:endParaRPr lang="en-GB" altLang="en-US" sz="2400" b="1"/>
          </a:p>
        </p:txBody>
      </p:sp>
    </p:spTree>
    <p:extLst>
      <p:ext uri="{BB962C8B-B14F-4D97-AF65-F5344CB8AC3E}">
        <p14:creationId xmlns:p14="http://schemas.microsoft.com/office/powerpoint/2010/main" val="76027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81"/>
                                        </p:tgtEl>
                                        <p:attrNameLst>
                                          <p:attrName>style.visibility</p:attrName>
                                        </p:attrNameLst>
                                      </p:cBhvr>
                                      <p:to>
                                        <p:strVal val="visible"/>
                                      </p:to>
                                    </p:set>
                                    <p:animEffect transition="in" filter="dissolve">
                                      <p:cBhvr>
                                        <p:cTn id="7" dur="500"/>
                                        <p:tgtEl>
                                          <p:spTgt spid="109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582"/>
                                        </p:tgtEl>
                                        <p:attrNameLst>
                                          <p:attrName>style.visibility</p:attrName>
                                        </p:attrNameLst>
                                      </p:cBhvr>
                                      <p:to>
                                        <p:strVal val="visible"/>
                                      </p:to>
                                    </p:set>
                                    <p:animEffect transition="in" filter="dissolve">
                                      <p:cBhvr>
                                        <p:cTn id="12" dur="500"/>
                                        <p:tgtEl>
                                          <p:spTgt spid="10958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9583"/>
                                        </p:tgtEl>
                                        <p:attrNameLst>
                                          <p:attrName>style.visibility</p:attrName>
                                        </p:attrNameLst>
                                      </p:cBhvr>
                                      <p:to>
                                        <p:strVal val="visible"/>
                                      </p:to>
                                    </p:set>
                                    <p:animEffect transition="in" filter="dissolve">
                                      <p:cBhvr>
                                        <p:cTn id="16" dur="500"/>
                                        <p:tgtEl>
                                          <p:spTgt spid="1095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9584"/>
                                        </p:tgtEl>
                                        <p:attrNameLst>
                                          <p:attrName>style.visibility</p:attrName>
                                        </p:attrNameLst>
                                      </p:cBhvr>
                                      <p:to>
                                        <p:strVal val="visible"/>
                                      </p:to>
                                    </p:set>
                                    <p:animEffect transition="in" filter="dissolve">
                                      <p:cBhvr>
                                        <p:cTn id="21" dur="500"/>
                                        <p:tgtEl>
                                          <p:spTgt spid="109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1" grpId="0" animBg="1"/>
      <p:bldP spid="109582" grpId="0" autoUpdateAnimBg="0"/>
      <p:bldP spid="109583" grpId="0" animBg="1"/>
      <p:bldP spid="10958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7D6889F-D789-428B-BE37-1D815F7A94C7}" type="slidenum">
              <a:rPr lang="en-GB" altLang="en-US" sz="1400" smtClean="0">
                <a:solidFill>
                  <a:srgbClr val="FFFFFF"/>
                </a:solidFill>
              </a:rPr>
              <a:pPr eaLnBrk="1" hangingPunct="1">
                <a:spcBef>
                  <a:spcPct val="0"/>
                </a:spcBef>
                <a:buFontTx/>
                <a:buNone/>
              </a:pPr>
              <a:t>37</a:t>
            </a:fld>
            <a:endParaRPr lang="en-GB" altLang="en-US" sz="1400" smtClean="0">
              <a:solidFill>
                <a:srgbClr val="FFFFFF"/>
              </a:solidFill>
            </a:endParaRPr>
          </a:p>
        </p:txBody>
      </p:sp>
      <p:sp>
        <p:nvSpPr>
          <p:cNvPr id="38915" name="Text Box 3"/>
          <p:cNvSpPr txBox="1">
            <a:spLocks noChangeArrowheads="1"/>
          </p:cNvSpPr>
          <p:nvPr/>
        </p:nvSpPr>
        <p:spPr bwMode="auto">
          <a:xfrm>
            <a:off x="304800" y="457200"/>
            <a:ext cx="838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The specular reflection range is specified by an </a:t>
            </a:r>
            <a:r>
              <a:rPr lang="en-GB" altLang="en-US" sz="2400" i="1"/>
              <a:t>exponent</a:t>
            </a:r>
            <a:r>
              <a:rPr lang="en-GB" altLang="en-US" sz="2400"/>
              <a:t>.</a:t>
            </a:r>
          </a:p>
          <a:p>
            <a:pPr eaLnBrk="1" hangingPunct="1">
              <a:spcBef>
                <a:spcPct val="50000"/>
              </a:spcBef>
              <a:buFontTx/>
              <a:buNone/>
            </a:pPr>
            <a:r>
              <a:rPr lang="en-GB" altLang="en-US" sz="2400"/>
              <a:t>Shiny surface - large </a:t>
            </a:r>
            <a:r>
              <a:rPr lang="en-GB" altLang="en-US" sz="2400" b="1"/>
              <a:t>specular-reflection exponent, n</a:t>
            </a:r>
            <a:r>
              <a:rPr lang="en-GB" altLang="en-US" sz="1800" b="1"/>
              <a:t>s</a:t>
            </a:r>
            <a:r>
              <a:rPr lang="en-GB" altLang="en-US" sz="2400"/>
              <a:t>, means a narrow specular reflection range -- more like a mirror, with reflections seen close to the reflection angle. </a:t>
            </a:r>
          </a:p>
          <a:p>
            <a:pPr eaLnBrk="1" hangingPunct="1">
              <a:spcBef>
                <a:spcPct val="50000"/>
              </a:spcBef>
              <a:buFontTx/>
              <a:buNone/>
            </a:pPr>
            <a:r>
              <a:rPr lang="en-GB" altLang="en-US" sz="2400"/>
              <a:t>n</a:t>
            </a:r>
            <a:r>
              <a:rPr lang="en-GB" altLang="en-US" sz="1800"/>
              <a:t>s</a:t>
            </a:r>
            <a:r>
              <a:rPr lang="en-GB" altLang="en-US" sz="2400"/>
              <a:t> is infinite for a perfect mirror;  for a rough surface it is assigned a value near 1</a:t>
            </a:r>
          </a:p>
        </p:txBody>
      </p:sp>
      <p:graphicFrame>
        <p:nvGraphicFramePr>
          <p:cNvPr id="38916" name="Object 4"/>
          <p:cNvGraphicFramePr>
            <a:graphicFrameLocks noChangeAspect="1"/>
          </p:cNvGraphicFramePr>
          <p:nvPr/>
        </p:nvGraphicFramePr>
        <p:xfrm>
          <a:off x="1692275" y="2997200"/>
          <a:ext cx="3200400" cy="2441575"/>
        </p:xfrm>
        <a:graphic>
          <a:graphicData uri="http://schemas.openxmlformats.org/presentationml/2006/ole">
            <mc:AlternateContent xmlns:mc="http://schemas.openxmlformats.org/markup-compatibility/2006">
              <mc:Choice xmlns:v="urn:schemas-microsoft-com:vml" Requires="v">
                <p:oleObj spid="_x0000_s24614" name="Bitmap Image" r:id="rId4" imgW="2409524" imgH="1838095" progId="Paint.Picture">
                  <p:embed/>
                </p:oleObj>
              </mc:Choice>
              <mc:Fallback>
                <p:oleObj name="Bitmap Image" r:id="rId4" imgW="2409524" imgH="183809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997200"/>
                        <a:ext cx="3200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Text Box 5"/>
          <p:cNvSpPr txBox="1">
            <a:spLocks noChangeArrowheads="1"/>
          </p:cNvSpPr>
          <p:nvPr/>
        </p:nvSpPr>
        <p:spPr bwMode="auto">
          <a:xfrm>
            <a:off x="533400" y="567055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For a perfect mirror the reflection would only be seen where viewing angle </a:t>
            </a:r>
            <a:r>
              <a:rPr lang="en-GB" altLang="en-US" sz="2400">
                <a:latin typeface="Symbol" pitchFamily="18" charset="2"/>
              </a:rPr>
              <a:t>f</a:t>
            </a:r>
            <a:r>
              <a:rPr lang="en-GB" altLang="en-US" sz="2400"/>
              <a:t> is zero, </a:t>
            </a:r>
            <a:r>
              <a:rPr lang="tr-TR" altLang="en-US" sz="2400" i="1"/>
              <a:t>measured </a:t>
            </a:r>
            <a:r>
              <a:rPr lang="en-GB" altLang="en-US" sz="2400" i="1"/>
              <a:t>relative to the specular reflection direction R</a:t>
            </a:r>
          </a:p>
        </p:txBody>
      </p:sp>
      <p:graphicFrame>
        <p:nvGraphicFramePr>
          <p:cNvPr id="38918" name="Object 6"/>
          <p:cNvGraphicFramePr>
            <a:graphicFrameLocks noChangeAspect="1"/>
          </p:cNvGraphicFramePr>
          <p:nvPr/>
        </p:nvGraphicFramePr>
        <p:xfrm>
          <a:off x="5364163" y="3933825"/>
          <a:ext cx="3384550" cy="744538"/>
        </p:xfrm>
        <a:graphic>
          <a:graphicData uri="http://schemas.openxmlformats.org/presentationml/2006/ole">
            <mc:AlternateContent xmlns:mc="http://schemas.openxmlformats.org/markup-compatibility/2006">
              <mc:Choice xmlns:v="urn:schemas-microsoft-com:vml" Requires="v">
                <p:oleObj spid="_x0000_s24615" name="Denklem" r:id="rId6" imgW="1155700" imgH="254000" progId="Equation.3">
                  <p:embed/>
                </p:oleObj>
              </mc:Choice>
              <mc:Fallback>
                <p:oleObj name="Denklem" r:id="rId6" imgW="11557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3933825"/>
                        <a:ext cx="338455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9302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699283A-7E13-4E17-AA7E-2C0127A12ADD}" type="slidenum">
              <a:rPr lang="en-GB" altLang="en-US" sz="1400" smtClean="0">
                <a:solidFill>
                  <a:srgbClr val="FFFFFF"/>
                </a:solidFill>
              </a:rPr>
              <a:pPr eaLnBrk="1" hangingPunct="1">
                <a:spcBef>
                  <a:spcPct val="0"/>
                </a:spcBef>
                <a:buFontTx/>
                <a:buNone/>
              </a:pPr>
              <a:t>38</a:t>
            </a:fld>
            <a:endParaRPr lang="en-GB" altLang="en-US" sz="1400" smtClean="0">
              <a:solidFill>
                <a:srgbClr val="FFFFFF"/>
              </a:solidFill>
            </a:endParaRPr>
          </a:p>
        </p:txBody>
      </p:sp>
      <p:sp>
        <p:nvSpPr>
          <p:cNvPr id="39939" name="Text Box 4"/>
          <p:cNvSpPr txBox="1">
            <a:spLocks noChangeArrowheads="1"/>
          </p:cNvSpPr>
          <p:nvPr/>
        </p:nvSpPr>
        <p:spPr bwMode="auto">
          <a:xfrm>
            <a:off x="457200" y="838200"/>
            <a:ext cx="8305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Intensity of Specular Reflection depends on surface material properties and angle of incidence </a:t>
            </a:r>
            <a:r>
              <a:rPr lang="en-GB" altLang="en-US" sz="2400">
                <a:sym typeface="Symbol" pitchFamily="18" charset="2"/>
              </a:rPr>
              <a:t></a:t>
            </a:r>
            <a:r>
              <a:rPr lang="en-GB" altLang="en-US" sz="2400"/>
              <a:t> (and other factors, e.g. colour): These can be expressed as coefficients W(</a:t>
            </a:r>
            <a:r>
              <a:rPr lang="en-GB" altLang="en-US" sz="2400">
                <a:sym typeface="Symbol" pitchFamily="18" charset="2"/>
              </a:rPr>
              <a:t></a:t>
            </a:r>
            <a:r>
              <a:rPr lang="en-GB" altLang="en-US" sz="2400"/>
              <a:t>), whose values can be found experimentally</a:t>
            </a:r>
          </a:p>
          <a:p>
            <a:pPr eaLnBrk="1" hangingPunct="1">
              <a:spcBef>
                <a:spcPct val="50000"/>
              </a:spcBef>
              <a:buFontTx/>
              <a:buNone/>
            </a:pPr>
            <a:r>
              <a:rPr lang="en-GB" altLang="en-US" sz="2400"/>
              <a:t>Using these coefficients and Fresnel's Laws of Reflection we can write the Phong specular reflection model as</a:t>
            </a:r>
          </a:p>
          <a:p>
            <a:pPr eaLnBrk="1" hangingPunct="1">
              <a:spcBef>
                <a:spcPct val="50000"/>
              </a:spcBef>
              <a:buFontTx/>
              <a:buNone/>
            </a:pPr>
            <a:endParaRPr lang="en-GB" altLang="en-US" sz="2400"/>
          </a:p>
          <a:p>
            <a:pPr eaLnBrk="1" hangingPunct="1">
              <a:spcBef>
                <a:spcPct val="50000"/>
              </a:spcBef>
              <a:buFontTx/>
              <a:buNone/>
            </a:pPr>
            <a:endParaRPr lang="en-GB" altLang="en-US" sz="2400"/>
          </a:p>
          <a:p>
            <a:pPr eaLnBrk="1" hangingPunct="1">
              <a:spcBef>
                <a:spcPct val="50000"/>
              </a:spcBef>
              <a:buFontTx/>
              <a:buNone/>
            </a:pPr>
            <a:r>
              <a:rPr lang="en-GB" altLang="en-US" sz="2400"/>
              <a:t>cos </a:t>
            </a:r>
            <a:r>
              <a:rPr lang="en-GB" altLang="en-US" sz="2400">
                <a:sym typeface="Symbol" pitchFamily="18" charset="2"/>
              </a:rPr>
              <a:t> can be found as the dot product V.R</a:t>
            </a:r>
            <a:r>
              <a:rPr lang="en-GB" altLang="en-US" sz="2400"/>
              <a:t> </a:t>
            </a:r>
          </a:p>
          <a:p>
            <a:pPr eaLnBrk="1" hangingPunct="1">
              <a:spcBef>
                <a:spcPct val="50000"/>
              </a:spcBef>
              <a:buFontTx/>
              <a:buNone/>
            </a:pPr>
            <a:r>
              <a:rPr lang="en-GB" altLang="en-US" sz="2400"/>
              <a:t>And assuming the specular reflection coefficient is constant for any surface, k</a:t>
            </a:r>
            <a:r>
              <a:rPr lang="en-GB" altLang="en-US" sz="1800"/>
              <a:t>s</a:t>
            </a:r>
            <a:r>
              <a:rPr lang="en-GB" altLang="en-US" sz="2400"/>
              <a:t>, we obtain the following expression</a:t>
            </a:r>
          </a:p>
        </p:txBody>
      </p:sp>
      <p:graphicFrame>
        <p:nvGraphicFramePr>
          <p:cNvPr id="39940" name="Object 5"/>
          <p:cNvGraphicFramePr>
            <a:graphicFrameLocks noChangeAspect="1"/>
          </p:cNvGraphicFramePr>
          <p:nvPr/>
        </p:nvGraphicFramePr>
        <p:xfrm>
          <a:off x="2286000" y="3429000"/>
          <a:ext cx="4419600" cy="812800"/>
        </p:xfrm>
        <a:graphic>
          <a:graphicData uri="http://schemas.openxmlformats.org/presentationml/2006/ole">
            <mc:AlternateContent xmlns:mc="http://schemas.openxmlformats.org/markup-compatibility/2006">
              <mc:Choice xmlns:v="urn:schemas-microsoft-com:vml" Requires="v">
                <p:oleObj spid="_x0000_s25620" name="Equation" r:id="rId4" imgW="1371600" imgH="253800" progId="Equation.3">
                  <p:embed/>
                </p:oleObj>
              </mc:Choice>
              <mc:Fallback>
                <p:oleObj name="Equation" r:id="rId4" imgW="13716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429000"/>
                        <a:ext cx="44196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99080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E2658A5-0AE4-4167-BF46-F0882675FE0C}" type="slidenum">
              <a:rPr lang="en-GB" altLang="en-US" sz="1400" smtClean="0">
                <a:solidFill>
                  <a:srgbClr val="FFFFFF"/>
                </a:solidFill>
              </a:rPr>
              <a:pPr eaLnBrk="1" hangingPunct="1">
                <a:spcBef>
                  <a:spcPct val="0"/>
                </a:spcBef>
                <a:buFontTx/>
                <a:buNone/>
              </a:pPr>
              <a:t>39</a:t>
            </a:fld>
            <a:endParaRPr lang="en-GB" altLang="en-US" sz="1400" smtClean="0">
              <a:solidFill>
                <a:srgbClr val="FFFFFF"/>
              </a:solidFill>
            </a:endParaRPr>
          </a:p>
        </p:txBody>
      </p:sp>
      <p:graphicFrame>
        <p:nvGraphicFramePr>
          <p:cNvPr id="40963" name="Object 2"/>
          <p:cNvGraphicFramePr>
            <a:graphicFrameLocks noChangeAspect="1"/>
          </p:cNvGraphicFramePr>
          <p:nvPr/>
        </p:nvGraphicFramePr>
        <p:xfrm>
          <a:off x="914400" y="533400"/>
          <a:ext cx="7543800" cy="2649538"/>
        </p:xfrm>
        <a:graphic>
          <a:graphicData uri="http://schemas.openxmlformats.org/presentationml/2006/ole">
            <mc:AlternateContent xmlns:mc="http://schemas.openxmlformats.org/markup-compatibility/2006">
              <mc:Choice xmlns:v="urn:schemas-microsoft-com:vml" Requires="v">
                <p:oleObj spid="_x0000_s26644" name="Bitmap Image" r:id="rId4" imgW="6857143" imgH="2409524" progId="Paint.Picture">
                  <p:embed/>
                </p:oleObj>
              </mc:Choice>
              <mc:Fallback>
                <p:oleObj name="Bitmap Image" r:id="rId4" imgW="6857143" imgH="240952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33400"/>
                        <a:ext cx="7543800"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4" name="Text Box 5"/>
          <p:cNvSpPr txBox="1">
            <a:spLocks noChangeArrowheads="1"/>
          </p:cNvSpPr>
          <p:nvPr/>
        </p:nvSpPr>
        <p:spPr bwMode="auto">
          <a:xfrm>
            <a:off x="609600" y="3733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40965" name="Text Box 6"/>
          <p:cNvSpPr txBox="1">
            <a:spLocks noChangeArrowheads="1"/>
          </p:cNvSpPr>
          <p:nvPr/>
        </p:nvSpPr>
        <p:spPr bwMode="auto">
          <a:xfrm>
            <a:off x="533400" y="37338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This gives us the popular Phong model for calculating specular reflection intensities</a:t>
            </a:r>
          </a:p>
        </p:txBody>
      </p:sp>
    </p:spTree>
    <p:extLst>
      <p:ext uri="{BB962C8B-B14F-4D97-AF65-F5344CB8AC3E}">
        <p14:creationId xmlns:p14="http://schemas.microsoft.com/office/powerpoint/2010/main" val="174217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755063C-9CAE-4F3D-AFBA-450812259B47}" type="slidenum">
              <a:rPr lang="en-GB" altLang="en-US" sz="1400" smtClean="0">
                <a:solidFill>
                  <a:srgbClr val="FFFFFF"/>
                </a:solidFill>
              </a:rPr>
              <a:pPr eaLnBrk="1" hangingPunct="1">
                <a:spcBef>
                  <a:spcPct val="0"/>
                </a:spcBef>
                <a:buFontTx/>
                <a:buNone/>
              </a:pPr>
              <a:t>4</a:t>
            </a:fld>
            <a:endParaRPr lang="en-GB" altLang="en-US" sz="1400" smtClean="0">
              <a:solidFill>
                <a:srgbClr val="FFFFFF"/>
              </a:solidFill>
            </a:endParaRPr>
          </a:p>
        </p:txBody>
      </p:sp>
      <p:sp>
        <p:nvSpPr>
          <p:cNvPr id="3075" name="Rectangle 2"/>
          <p:cNvSpPr>
            <a:spLocks noGrp="1" noChangeArrowheads="1"/>
          </p:cNvSpPr>
          <p:nvPr>
            <p:ph type="title"/>
          </p:nvPr>
        </p:nvSpPr>
        <p:spPr/>
        <p:txBody>
          <a:bodyPr/>
          <a:lstStyle/>
          <a:p>
            <a:pPr eaLnBrk="1" hangingPunct="1"/>
            <a:r>
              <a:rPr lang="en-GB" altLang="en-US" smtClean="0"/>
              <a:t>Illumination Models</a:t>
            </a:r>
          </a:p>
        </p:txBody>
      </p:sp>
      <p:sp>
        <p:nvSpPr>
          <p:cNvPr id="3076" name="Rectangle 4"/>
          <p:cNvSpPr>
            <a:spLocks noChangeArrowheads="1"/>
          </p:cNvSpPr>
          <p:nvPr/>
        </p:nvSpPr>
        <p:spPr bwMode="auto">
          <a:xfrm>
            <a:off x="236220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pic>
        <p:nvPicPr>
          <p:cNvPr id="3077" name="Picture 6" descr="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657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7"/>
          <p:cNvSpPr txBox="1">
            <a:spLocks noChangeArrowheads="1"/>
          </p:cNvSpPr>
          <p:nvPr/>
        </p:nvSpPr>
        <p:spPr bwMode="auto">
          <a:xfrm>
            <a:off x="381000" y="1676400"/>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u="sng" dirty="0"/>
              <a:t>Illumination:</a:t>
            </a:r>
            <a:r>
              <a:rPr lang="en-GB" altLang="en-US" sz="2400" dirty="0"/>
              <a:t> transport of energy from light sources to </a:t>
            </a:r>
            <a:r>
              <a:rPr lang="en-GB" altLang="en-US" sz="2400" dirty="0" smtClean="0"/>
              <a:t>points on surfaces via </a:t>
            </a:r>
            <a:r>
              <a:rPr lang="en-GB" altLang="en-US" sz="2400" dirty="0"/>
              <a:t>direct &amp; indirect paths.</a:t>
            </a:r>
          </a:p>
          <a:p>
            <a:pPr eaLnBrk="1" hangingPunct="1">
              <a:spcBef>
                <a:spcPct val="50000"/>
              </a:spcBef>
              <a:buFontTx/>
              <a:buNone/>
            </a:pPr>
            <a:r>
              <a:rPr lang="en-GB" altLang="en-US" sz="2400" dirty="0"/>
              <a:t>Lighting: computing intensity reflected from 3D </a:t>
            </a:r>
            <a:r>
              <a:rPr lang="en-GB" altLang="en-US" sz="2400" dirty="0" smtClean="0"/>
              <a:t>points </a:t>
            </a:r>
            <a:r>
              <a:rPr lang="en-GB" altLang="en-US" sz="2400" dirty="0"/>
              <a:t>in scene.</a:t>
            </a:r>
          </a:p>
          <a:p>
            <a:pPr eaLnBrk="1" hangingPunct="1">
              <a:spcBef>
                <a:spcPct val="50000"/>
              </a:spcBef>
              <a:buFontTx/>
              <a:buNone/>
            </a:pPr>
            <a:r>
              <a:rPr lang="en-GB" altLang="en-US" sz="2400" dirty="0"/>
              <a:t>Shading: assigning pixel </a:t>
            </a:r>
            <a:r>
              <a:rPr lang="en-GB" altLang="en-US" sz="2400" dirty="0" smtClean="0"/>
              <a:t>colours</a:t>
            </a:r>
            <a:endParaRPr lang="en-GB" altLang="en-US" sz="2400" dirty="0">
              <a:solidFill>
                <a:srgbClr val="FFFFFF"/>
              </a:solidFill>
            </a:endParaRPr>
          </a:p>
        </p:txBody>
      </p:sp>
      <p:sp>
        <p:nvSpPr>
          <p:cNvPr id="3079" name="Text Box 8"/>
          <p:cNvSpPr txBox="1">
            <a:spLocks noChangeArrowheads="1"/>
          </p:cNvSpPr>
          <p:nvPr/>
        </p:nvSpPr>
        <p:spPr bwMode="auto">
          <a:xfrm>
            <a:off x="381000" y="449580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dirty="0"/>
              <a:t>Illumination Models:</a:t>
            </a:r>
          </a:p>
          <a:p>
            <a:pPr eaLnBrk="1" hangingPunct="1">
              <a:spcBef>
                <a:spcPct val="50000"/>
              </a:spcBef>
              <a:buFontTx/>
              <a:buChar char="-"/>
            </a:pPr>
            <a:r>
              <a:rPr lang="en-GB" altLang="en-US" sz="2400" dirty="0"/>
              <a:t> </a:t>
            </a:r>
            <a:r>
              <a:rPr lang="en-GB" altLang="en-US" sz="2400" u="sng" dirty="0"/>
              <a:t>Empirical:</a:t>
            </a:r>
            <a:r>
              <a:rPr lang="en-GB" altLang="en-US" sz="2400" dirty="0"/>
              <a:t> simple approximations to observed phenomena.</a:t>
            </a:r>
          </a:p>
          <a:p>
            <a:pPr eaLnBrk="1" hangingPunct="1">
              <a:spcBef>
                <a:spcPct val="50000"/>
              </a:spcBef>
              <a:buFontTx/>
              <a:buChar char="-"/>
            </a:pPr>
            <a:r>
              <a:rPr lang="en-GB" altLang="en-US" sz="2400" dirty="0"/>
              <a:t> </a:t>
            </a:r>
            <a:r>
              <a:rPr lang="en-GB" altLang="en-US" sz="2400" u="sng" dirty="0"/>
              <a:t>Physically-based:</a:t>
            </a:r>
            <a:r>
              <a:rPr lang="en-GB" altLang="en-US" sz="2400" dirty="0"/>
              <a:t> model actual physics of light interactions.</a:t>
            </a:r>
          </a:p>
        </p:txBody>
      </p:sp>
    </p:spTree>
    <p:extLst>
      <p:ext uri="{BB962C8B-B14F-4D97-AF65-F5344CB8AC3E}">
        <p14:creationId xmlns:p14="http://schemas.microsoft.com/office/powerpoint/2010/main" val="1696979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2ECAF62-BFC2-481F-9832-749D1307C4E6}" type="slidenum">
              <a:rPr lang="en-GB" altLang="en-US" sz="1400" smtClean="0">
                <a:solidFill>
                  <a:srgbClr val="FFFFFF"/>
                </a:solidFill>
              </a:rPr>
              <a:pPr eaLnBrk="1" hangingPunct="1">
                <a:spcBef>
                  <a:spcPct val="0"/>
                </a:spcBef>
                <a:buFontTx/>
                <a:buNone/>
              </a:pPr>
              <a:t>40</a:t>
            </a:fld>
            <a:endParaRPr lang="en-GB" altLang="en-US" sz="1400" smtClean="0">
              <a:solidFill>
                <a:srgbClr val="FFFFFF"/>
              </a:solidFill>
            </a:endParaRPr>
          </a:p>
        </p:txBody>
      </p:sp>
      <p:sp>
        <p:nvSpPr>
          <p:cNvPr id="41987" name="Rectangle 4"/>
          <p:cNvSpPr>
            <a:spLocks noChangeArrowheads="1"/>
          </p:cNvSpPr>
          <p:nvPr/>
        </p:nvSpPr>
        <p:spPr bwMode="auto">
          <a:xfrm>
            <a:off x="1371600" y="228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a:t>The Shininess Coefficient</a:t>
            </a:r>
            <a:r>
              <a:rPr lang="tr-TR" altLang="en-US" sz="3600"/>
              <a:t>  n</a:t>
            </a:r>
            <a:r>
              <a:rPr lang="tr-TR" altLang="en-US" sz="3600" baseline="-25000"/>
              <a:t>s</a:t>
            </a:r>
            <a:endParaRPr lang="en-US" altLang="en-US" sz="3600" baseline="-25000"/>
          </a:p>
        </p:txBody>
      </p:sp>
      <p:sp>
        <p:nvSpPr>
          <p:cNvPr id="41988" name="Rectangle 5"/>
          <p:cNvSpPr>
            <a:spLocks noChangeArrowheads="1"/>
          </p:cNvSpPr>
          <p:nvPr/>
        </p:nvSpPr>
        <p:spPr bwMode="auto">
          <a:xfrm>
            <a:off x="323850" y="1196975"/>
            <a:ext cx="777398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a:t>Values between 100 and 200 correspond to metals </a:t>
            </a:r>
          </a:p>
          <a:p>
            <a:pPr eaLnBrk="1" hangingPunct="1"/>
            <a:r>
              <a:rPr lang="en-US" altLang="en-US" sz="2400"/>
              <a:t>Values between 5 and 10 give surface that look like plastic</a:t>
            </a:r>
          </a:p>
        </p:txBody>
      </p:sp>
      <p:pic>
        <p:nvPicPr>
          <p:cNvPr id="41989" name="Picture 22" descr="n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7315200" cy="369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90" name="Text Box 23"/>
          <p:cNvSpPr txBox="1">
            <a:spLocks noChangeArrowheads="1"/>
          </p:cNvSpPr>
          <p:nvPr/>
        </p:nvSpPr>
        <p:spPr bwMode="auto">
          <a:xfrm>
            <a:off x="7162800" y="2743200"/>
            <a:ext cx="7620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1600"/>
              <a:t>n=0.1</a:t>
            </a:r>
          </a:p>
        </p:txBody>
      </p:sp>
      <p:sp>
        <p:nvSpPr>
          <p:cNvPr id="41991" name="Text Box 24"/>
          <p:cNvSpPr txBox="1">
            <a:spLocks noChangeArrowheads="1"/>
          </p:cNvSpPr>
          <p:nvPr/>
        </p:nvSpPr>
        <p:spPr bwMode="auto">
          <a:xfrm>
            <a:off x="7162800" y="3429000"/>
            <a:ext cx="6858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1600"/>
              <a:t>n=0.5</a:t>
            </a:r>
          </a:p>
        </p:txBody>
      </p:sp>
      <p:sp>
        <p:nvSpPr>
          <p:cNvPr id="41992" name="Text Box 25"/>
          <p:cNvSpPr txBox="1">
            <a:spLocks noChangeArrowheads="1"/>
          </p:cNvSpPr>
          <p:nvPr/>
        </p:nvSpPr>
        <p:spPr bwMode="auto">
          <a:xfrm>
            <a:off x="5181600" y="4572000"/>
            <a:ext cx="6096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1600"/>
              <a:t>n=10</a:t>
            </a:r>
          </a:p>
        </p:txBody>
      </p:sp>
      <p:sp>
        <p:nvSpPr>
          <p:cNvPr id="41993" name="Text Box 26"/>
          <p:cNvSpPr txBox="1">
            <a:spLocks noChangeArrowheads="1"/>
          </p:cNvSpPr>
          <p:nvPr/>
        </p:nvSpPr>
        <p:spPr bwMode="auto">
          <a:xfrm>
            <a:off x="6172200" y="4343400"/>
            <a:ext cx="5334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1600"/>
              <a:t>n=2</a:t>
            </a:r>
          </a:p>
        </p:txBody>
      </p:sp>
      <p:sp>
        <p:nvSpPr>
          <p:cNvPr id="41994" name="Text Box 27"/>
          <p:cNvSpPr txBox="1">
            <a:spLocks noChangeArrowheads="1"/>
          </p:cNvSpPr>
          <p:nvPr/>
        </p:nvSpPr>
        <p:spPr bwMode="auto">
          <a:xfrm>
            <a:off x="6781800" y="4038600"/>
            <a:ext cx="5334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1600"/>
              <a:t>n=1</a:t>
            </a:r>
          </a:p>
        </p:txBody>
      </p:sp>
      <p:sp>
        <p:nvSpPr>
          <p:cNvPr id="41995" name="Line 28"/>
          <p:cNvSpPr>
            <a:spLocks noChangeShapeType="1"/>
          </p:cNvSpPr>
          <p:nvPr/>
        </p:nvSpPr>
        <p:spPr bwMode="auto">
          <a:xfrm>
            <a:off x="6629400" y="4267200"/>
            <a:ext cx="228600" cy="2286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996" name="Line 29"/>
          <p:cNvSpPr>
            <a:spLocks noChangeShapeType="1"/>
          </p:cNvSpPr>
          <p:nvPr/>
        </p:nvSpPr>
        <p:spPr bwMode="auto">
          <a:xfrm>
            <a:off x="7010400" y="3581400"/>
            <a:ext cx="304800" cy="22860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1628313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AC8FB623-8FCD-4D29-9ED9-C1619E38BB2D}" type="slidenum">
              <a:rPr lang="en-GB" altLang="en-US" sz="1400" smtClean="0">
                <a:solidFill>
                  <a:srgbClr val="FFFFFF"/>
                </a:solidFill>
              </a:rPr>
              <a:pPr eaLnBrk="1" hangingPunct="1">
                <a:spcBef>
                  <a:spcPct val="0"/>
                </a:spcBef>
                <a:buFontTx/>
                <a:buNone/>
              </a:pPr>
              <a:t>41</a:t>
            </a:fld>
            <a:endParaRPr lang="en-GB" altLang="en-US" sz="1400" smtClean="0">
              <a:solidFill>
                <a:srgbClr val="FFFFFF"/>
              </a:solidFill>
            </a:endParaRPr>
          </a:p>
        </p:txBody>
      </p:sp>
      <p:sp>
        <p:nvSpPr>
          <p:cNvPr id="43011" name="Rectangle 2"/>
          <p:cNvSpPr>
            <a:spLocks noChangeArrowheads="1"/>
          </p:cNvSpPr>
          <p:nvPr/>
        </p:nvSpPr>
        <p:spPr bwMode="auto">
          <a:xfrm>
            <a:off x="-228600" y="0"/>
            <a:ext cx="8316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a:t>Phong Lighting</a:t>
            </a:r>
          </a:p>
        </p:txBody>
      </p:sp>
      <p:sp>
        <p:nvSpPr>
          <p:cNvPr id="43012" name="Rectangle 3"/>
          <p:cNvSpPr>
            <a:spLocks noChangeArrowheads="1"/>
          </p:cNvSpPr>
          <p:nvPr/>
        </p:nvSpPr>
        <p:spPr bwMode="auto">
          <a:xfrm>
            <a:off x="49213" y="1612900"/>
            <a:ext cx="963771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900"/>
              <a:t>The most common lighting model in computer graphics:</a:t>
            </a:r>
          </a:p>
        </p:txBody>
      </p:sp>
      <p:graphicFrame>
        <p:nvGraphicFramePr>
          <p:cNvPr id="111620" name="Object 4"/>
          <p:cNvGraphicFramePr>
            <a:graphicFrameLocks noChangeAspect="1"/>
          </p:cNvGraphicFramePr>
          <p:nvPr/>
        </p:nvGraphicFramePr>
        <p:xfrm>
          <a:off x="354013" y="2819400"/>
          <a:ext cx="5067300" cy="727075"/>
        </p:xfrm>
        <a:graphic>
          <a:graphicData uri="http://schemas.openxmlformats.org/presentationml/2006/ole">
            <mc:AlternateContent xmlns:mc="http://schemas.openxmlformats.org/markup-compatibility/2006">
              <mc:Choice xmlns:v="urn:schemas-microsoft-com:vml" Requires="v">
                <p:oleObj spid="_x0000_s27668" name="Equation" r:id="rId4" imgW="1485900" imgH="241300" progId="Equation.3">
                  <p:embed/>
                </p:oleObj>
              </mc:Choice>
              <mc:Fallback>
                <p:oleObj name="Equation" r:id="rId4" imgW="1485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819400"/>
                        <a:ext cx="5067300" cy="7270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p:cNvGrpSpPr>
            <a:grpSpLocks/>
          </p:cNvGrpSpPr>
          <p:nvPr/>
        </p:nvGrpSpPr>
        <p:grpSpPr bwMode="auto">
          <a:xfrm>
            <a:off x="5707063" y="3352800"/>
            <a:ext cx="3208337" cy="3124200"/>
            <a:chOff x="3360" y="1632"/>
            <a:chExt cx="2304" cy="2448"/>
          </a:xfrm>
        </p:grpSpPr>
        <p:pic>
          <p:nvPicPr>
            <p:cNvPr id="43018" name="Picture 6"/>
            <p:cNvPicPr>
              <a:picLocks noChangeAspect="1" noChangeArrowheads="1"/>
            </p:cNvPicPr>
            <p:nvPr/>
          </p:nvPicPr>
          <p:blipFill>
            <a:blip r:embed="rId6">
              <a:extLst>
                <a:ext uri="{28A0092B-C50C-407E-A947-70E740481C1C}">
                  <a14:useLocalDpi xmlns:a14="http://schemas.microsoft.com/office/drawing/2010/main" val="0"/>
                </a:ext>
              </a:extLst>
            </a:blip>
            <a:srcRect l="13426" t="28256" r="9619"/>
            <a:stretch>
              <a:fillRect/>
            </a:stretch>
          </p:blipFill>
          <p:spPr bwMode="auto">
            <a:xfrm>
              <a:off x="3360" y="1932"/>
              <a:ext cx="2304"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43019" name="Group 7"/>
            <p:cNvGrpSpPr>
              <a:grpSpLocks noChangeAspect="1"/>
            </p:cNvGrpSpPr>
            <p:nvPr/>
          </p:nvGrpSpPr>
          <p:grpSpPr bwMode="auto">
            <a:xfrm flipH="1">
              <a:off x="4734" y="1632"/>
              <a:ext cx="591" cy="489"/>
              <a:chOff x="1136" y="2894"/>
              <a:chExt cx="787" cy="651"/>
            </a:xfrm>
          </p:grpSpPr>
          <p:sp>
            <p:nvSpPr>
              <p:cNvPr id="43020" name="Freeform 8"/>
              <p:cNvSpPr>
                <a:spLocks noChangeAspect="1"/>
              </p:cNvSpPr>
              <p:nvPr/>
            </p:nvSpPr>
            <p:spPr bwMode="auto">
              <a:xfrm>
                <a:off x="1157" y="3126"/>
                <a:ext cx="655" cy="411"/>
              </a:xfrm>
              <a:custGeom>
                <a:avLst/>
                <a:gdLst>
                  <a:gd name="T0" fmla="*/ 573 w 655"/>
                  <a:gd name="T1" fmla="*/ 213 h 411"/>
                  <a:gd name="T2" fmla="*/ 654 w 655"/>
                  <a:gd name="T3" fmla="*/ 176 h 411"/>
                  <a:gd name="T4" fmla="*/ 655 w 655"/>
                  <a:gd name="T5" fmla="*/ 92 h 411"/>
                  <a:gd name="T6" fmla="*/ 201 w 655"/>
                  <a:gd name="T7" fmla="*/ 167 h 411"/>
                  <a:gd name="T8" fmla="*/ 195 w 655"/>
                  <a:gd name="T9" fmla="*/ 0 h 411"/>
                  <a:gd name="T10" fmla="*/ 87 w 655"/>
                  <a:gd name="T11" fmla="*/ 21 h 411"/>
                  <a:gd name="T12" fmla="*/ 7 w 655"/>
                  <a:gd name="T13" fmla="*/ 180 h 411"/>
                  <a:gd name="T14" fmla="*/ 0 w 655"/>
                  <a:gd name="T15" fmla="*/ 375 h 411"/>
                  <a:gd name="T16" fmla="*/ 150 w 655"/>
                  <a:gd name="T17" fmla="*/ 411 h 411"/>
                  <a:gd name="T18" fmla="*/ 189 w 655"/>
                  <a:gd name="T19" fmla="*/ 357 h 411"/>
                  <a:gd name="T20" fmla="*/ 241 w 655"/>
                  <a:gd name="T21" fmla="*/ 350 h 411"/>
                  <a:gd name="T22" fmla="*/ 291 w 655"/>
                  <a:gd name="T23" fmla="*/ 350 h 411"/>
                  <a:gd name="T24" fmla="*/ 361 w 655"/>
                  <a:gd name="T25" fmla="*/ 326 h 411"/>
                  <a:gd name="T26" fmla="*/ 466 w 655"/>
                  <a:gd name="T27" fmla="*/ 275 h 411"/>
                  <a:gd name="T28" fmla="*/ 553 w 655"/>
                  <a:gd name="T29" fmla="*/ 231 h 411"/>
                  <a:gd name="T30" fmla="*/ 573 w 655"/>
                  <a:gd name="T31" fmla="*/ 213 h 4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5"/>
                  <a:gd name="T49" fmla="*/ 0 h 411"/>
                  <a:gd name="T50" fmla="*/ 655 w 655"/>
                  <a:gd name="T51" fmla="*/ 411 h 4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5" h="411">
                    <a:moveTo>
                      <a:pt x="573" y="213"/>
                    </a:moveTo>
                    <a:lnTo>
                      <a:pt x="654" y="176"/>
                    </a:lnTo>
                    <a:lnTo>
                      <a:pt x="655" y="92"/>
                    </a:lnTo>
                    <a:lnTo>
                      <a:pt x="201" y="167"/>
                    </a:lnTo>
                    <a:lnTo>
                      <a:pt x="195" y="0"/>
                    </a:lnTo>
                    <a:lnTo>
                      <a:pt x="87" y="21"/>
                    </a:lnTo>
                    <a:lnTo>
                      <a:pt x="7" y="180"/>
                    </a:lnTo>
                    <a:lnTo>
                      <a:pt x="0" y="375"/>
                    </a:lnTo>
                    <a:lnTo>
                      <a:pt x="150" y="411"/>
                    </a:lnTo>
                    <a:lnTo>
                      <a:pt x="189" y="357"/>
                    </a:lnTo>
                    <a:lnTo>
                      <a:pt x="241" y="350"/>
                    </a:lnTo>
                    <a:lnTo>
                      <a:pt x="291" y="350"/>
                    </a:lnTo>
                    <a:lnTo>
                      <a:pt x="361" y="326"/>
                    </a:lnTo>
                    <a:lnTo>
                      <a:pt x="466" y="275"/>
                    </a:lnTo>
                    <a:lnTo>
                      <a:pt x="553" y="231"/>
                    </a:lnTo>
                    <a:lnTo>
                      <a:pt x="573" y="213"/>
                    </a:lnTo>
                    <a:close/>
                  </a:path>
                </a:pathLst>
              </a:custGeom>
              <a:solidFill>
                <a:srgbClr val="FFC080"/>
              </a:solidFill>
              <a:ln>
                <a:noFill/>
              </a:ln>
              <a:extLst>
                <a:ext uri="{91240B29-F687-4F45-9708-019B960494DF}">
                  <a14:hiddenLine xmlns:a14="http://schemas.microsoft.com/office/drawing/2010/main" w="28575" cap="flat" cmpd="sng">
                    <a:solidFill>
                      <a:srgbClr val="000000"/>
                    </a:solidFill>
                    <a:prstDash val="solid"/>
                    <a:round/>
                    <a:headEnd/>
                    <a:tailEnd/>
                  </a14:hiddenLine>
                </a:ext>
              </a:extLst>
            </p:spPr>
            <p:txBody>
              <a:bodyPr wrap="none" anchor="ctr"/>
              <a:lstStyle/>
              <a:p>
                <a:endParaRPr lang="en-US"/>
              </a:p>
            </p:txBody>
          </p:sp>
          <p:grpSp>
            <p:nvGrpSpPr>
              <p:cNvPr id="43021" name="Group 9"/>
              <p:cNvGrpSpPr>
                <a:grpSpLocks noChangeAspect="1"/>
              </p:cNvGrpSpPr>
              <p:nvPr/>
            </p:nvGrpSpPr>
            <p:grpSpPr bwMode="auto">
              <a:xfrm>
                <a:off x="1206" y="2994"/>
                <a:ext cx="653" cy="551"/>
                <a:chOff x="1206" y="2994"/>
                <a:chExt cx="653" cy="551"/>
              </a:xfrm>
            </p:grpSpPr>
            <p:grpSp>
              <p:nvGrpSpPr>
                <p:cNvPr id="43056" name="Group 10"/>
                <p:cNvGrpSpPr>
                  <a:grpSpLocks noChangeAspect="1"/>
                </p:cNvGrpSpPr>
                <p:nvPr/>
              </p:nvGrpSpPr>
              <p:grpSpPr bwMode="auto">
                <a:xfrm>
                  <a:off x="1206" y="3171"/>
                  <a:ext cx="527" cy="374"/>
                  <a:chOff x="1206" y="3171"/>
                  <a:chExt cx="527" cy="374"/>
                </a:xfrm>
              </p:grpSpPr>
              <p:sp>
                <p:nvSpPr>
                  <p:cNvPr id="43058" name="Freeform 11"/>
                  <p:cNvSpPr>
                    <a:spLocks noChangeAspect="1"/>
                  </p:cNvSpPr>
                  <p:nvPr/>
                </p:nvSpPr>
                <p:spPr bwMode="auto">
                  <a:xfrm>
                    <a:off x="1255" y="3340"/>
                    <a:ext cx="478" cy="205"/>
                  </a:xfrm>
                  <a:custGeom>
                    <a:avLst/>
                    <a:gdLst>
                      <a:gd name="T0" fmla="*/ 0 w 1434"/>
                      <a:gd name="T1" fmla="*/ 51 h 615"/>
                      <a:gd name="T2" fmla="*/ 5 w 1434"/>
                      <a:gd name="T3" fmla="*/ 49 h 615"/>
                      <a:gd name="T4" fmla="*/ 9 w 1434"/>
                      <a:gd name="T5" fmla="*/ 44 h 615"/>
                      <a:gd name="T6" fmla="*/ 16 w 1434"/>
                      <a:gd name="T7" fmla="*/ 41 h 615"/>
                      <a:gd name="T8" fmla="*/ 22 w 1434"/>
                      <a:gd name="T9" fmla="*/ 41 h 615"/>
                      <a:gd name="T10" fmla="*/ 28 w 1434"/>
                      <a:gd name="T11" fmla="*/ 41 h 615"/>
                      <a:gd name="T12" fmla="*/ 35 w 1434"/>
                      <a:gd name="T13" fmla="*/ 42 h 615"/>
                      <a:gd name="T14" fmla="*/ 43 w 1434"/>
                      <a:gd name="T15" fmla="*/ 42 h 615"/>
                      <a:gd name="T16" fmla="*/ 55 w 1434"/>
                      <a:gd name="T17" fmla="*/ 43 h 615"/>
                      <a:gd name="T18" fmla="*/ 64 w 1434"/>
                      <a:gd name="T19" fmla="*/ 43 h 615"/>
                      <a:gd name="T20" fmla="*/ 75 w 1434"/>
                      <a:gd name="T21" fmla="*/ 40 h 615"/>
                      <a:gd name="T22" fmla="*/ 86 w 1434"/>
                      <a:gd name="T23" fmla="*/ 35 h 615"/>
                      <a:gd name="T24" fmla="*/ 99 w 1434"/>
                      <a:gd name="T25" fmla="*/ 28 h 615"/>
                      <a:gd name="T26" fmla="*/ 113 w 1434"/>
                      <a:gd name="T27" fmla="*/ 21 h 615"/>
                      <a:gd name="T28" fmla="*/ 128 w 1434"/>
                      <a:gd name="T29" fmla="*/ 13 h 615"/>
                      <a:gd name="T30" fmla="*/ 141 w 1434"/>
                      <a:gd name="T31" fmla="*/ 7 h 615"/>
                      <a:gd name="T32" fmla="*/ 153 w 1434"/>
                      <a:gd name="T33" fmla="*/ 2 h 615"/>
                      <a:gd name="T34" fmla="*/ 159 w 1434"/>
                      <a:gd name="T35" fmla="*/ 0 h 615"/>
                      <a:gd name="T36" fmla="*/ 156 w 1434"/>
                      <a:gd name="T37" fmla="*/ 3 h 615"/>
                      <a:gd name="T38" fmla="*/ 154 w 1434"/>
                      <a:gd name="T39" fmla="*/ 6 h 615"/>
                      <a:gd name="T40" fmla="*/ 155 w 1434"/>
                      <a:gd name="T41" fmla="*/ 8 h 615"/>
                      <a:gd name="T42" fmla="*/ 150 w 1434"/>
                      <a:gd name="T43" fmla="*/ 11 h 615"/>
                      <a:gd name="T44" fmla="*/ 147 w 1434"/>
                      <a:gd name="T45" fmla="*/ 13 h 615"/>
                      <a:gd name="T46" fmla="*/ 141 w 1434"/>
                      <a:gd name="T47" fmla="*/ 15 h 615"/>
                      <a:gd name="T48" fmla="*/ 134 w 1434"/>
                      <a:gd name="T49" fmla="*/ 17 h 615"/>
                      <a:gd name="T50" fmla="*/ 129 w 1434"/>
                      <a:gd name="T51" fmla="*/ 21 h 615"/>
                      <a:gd name="T52" fmla="*/ 128 w 1434"/>
                      <a:gd name="T53" fmla="*/ 22 h 615"/>
                      <a:gd name="T54" fmla="*/ 128 w 1434"/>
                      <a:gd name="T55" fmla="*/ 24 h 615"/>
                      <a:gd name="T56" fmla="*/ 130 w 1434"/>
                      <a:gd name="T57" fmla="*/ 26 h 615"/>
                      <a:gd name="T58" fmla="*/ 129 w 1434"/>
                      <a:gd name="T59" fmla="*/ 27 h 615"/>
                      <a:gd name="T60" fmla="*/ 126 w 1434"/>
                      <a:gd name="T61" fmla="*/ 28 h 615"/>
                      <a:gd name="T62" fmla="*/ 121 w 1434"/>
                      <a:gd name="T63" fmla="*/ 29 h 615"/>
                      <a:gd name="T64" fmla="*/ 113 w 1434"/>
                      <a:gd name="T65" fmla="*/ 31 h 615"/>
                      <a:gd name="T66" fmla="*/ 104 w 1434"/>
                      <a:gd name="T67" fmla="*/ 35 h 615"/>
                      <a:gd name="T68" fmla="*/ 92 w 1434"/>
                      <a:gd name="T69" fmla="*/ 39 h 615"/>
                      <a:gd name="T70" fmla="*/ 83 w 1434"/>
                      <a:gd name="T71" fmla="*/ 42 h 615"/>
                      <a:gd name="T72" fmla="*/ 75 w 1434"/>
                      <a:gd name="T73" fmla="*/ 44 h 615"/>
                      <a:gd name="T74" fmla="*/ 68 w 1434"/>
                      <a:gd name="T75" fmla="*/ 47 h 615"/>
                      <a:gd name="T76" fmla="*/ 64 w 1434"/>
                      <a:gd name="T77" fmla="*/ 48 h 615"/>
                      <a:gd name="T78" fmla="*/ 52 w 1434"/>
                      <a:gd name="T79" fmla="*/ 48 h 615"/>
                      <a:gd name="T80" fmla="*/ 46 w 1434"/>
                      <a:gd name="T81" fmla="*/ 48 h 615"/>
                      <a:gd name="T82" fmla="*/ 40 w 1434"/>
                      <a:gd name="T83" fmla="*/ 49 h 615"/>
                      <a:gd name="T84" fmla="*/ 35 w 1434"/>
                      <a:gd name="T85" fmla="*/ 52 h 615"/>
                      <a:gd name="T86" fmla="*/ 29 w 1434"/>
                      <a:gd name="T87" fmla="*/ 55 h 615"/>
                      <a:gd name="T88" fmla="*/ 24 w 1434"/>
                      <a:gd name="T89" fmla="*/ 60 h 615"/>
                      <a:gd name="T90" fmla="*/ 21 w 1434"/>
                      <a:gd name="T91" fmla="*/ 63 h 615"/>
                      <a:gd name="T92" fmla="*/ 16 w 1434"/>
                      <a:gd name="T93" fmla="*/ 68 h 615"/>
                      <a:gd name="T94" fmla="*/ 19 w 1434"/>
                      <a:gd name="T95" fmla="*/ 63 h 615"/>
                      <a:gd name="T96" fmla="*/ 21 w 1434"/>
                      <a:gd name="T97" fmla="*/ 59 h 615"/>
                      <a:gd name="T98" fmla="*/ 22 w 1434"/>
                      <a:gd name="T99" fmla="*/ 56 h 615"/>
                      <a:gd name="T100" fmla="*/ 22 w 1434"/>
                      <a:gd name="T101" fmla="*/ 53 h 615"/>
                      <a:gd name="T102" fmla="*/ 20 w 1434"/>
                      <a:gd name="T103" fmla="*/ 50 h 615"/>
                      <a:gd name="T104" fmla="*/ 17 w 1434"/>
                      <a:gd name="T105" fmla="*/ 49 h 615"/>
                      <a:gd name="T106" fmla="*/ 12 w 1434"/>
                      <a:gd name="T107" fmla="*/ 48 h 615"/>
                      <a:gd name="T108" fmla="*/ 9 w 1434"/>
                      <a:gd name="T109" fmla="*/ 48 h 615"/>
                      <a:gd name="T110" fmla="*/ 7 w 1434"/>
                      <a:gd name="T111" fmla="*/ 50 h 615"/>
                      <a:gd name="T112" fmla="*/ 0 w 1434"/>
                      <a:gd name="T113" fmla="*/ 51 h 6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4"/>
                      <a:gd name="T172" fmla="*/ 0 h 615"/>
                      <a:gd name="T173" fmla="*/ 1434 w 1434"/>
                      <a:gd name="T174" fmla="*/ 615 h 6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4" h="615">
                        <a:moveTo>
                          <a:pt x="0" y="462"/>
                        </a:moveTo>
                        <a:lnTo>
                          <a:pt x="48" y="439"/>
                        </a:lnTo>
                        <a:lnTo>
                          <a:pt x="85" y="399"/>
                        </a:lnTo>
                        <a:lnTo>
                          <a:pt x="143" y="373"/>
                        </a:lnTo>
                        <a:lnTo>
                          <a:pt x="194" y="366"/>
                        </a:lnTo>
                        <a:lnTo>
                          <a:pt x="250" y="366"/>
                        </a:lnTo>
                        <a:lnTo>
                          <a:pt x="312" y="377"/>
                        </a:lnTo>
                        <a:lnTo>
                          <a:pt x="389" y="381"/>
                        </a:lnTo>
                        <a:lnTo>
                          <a:pt x="491" y="388"/>
                        </a:lnTo>
                        <a:lnTo>
                          <a:pt x="572" y="384"/>
                        </a:lnTo>
                        <a:lnTo>
                          <a:pt x="671" y="358"/>
                        </a:lnTo>
                        <a:lnTo>
                          <a:pt x="771" y="315"/>
                        </a:lnTo>
                        <a:lnTo>
                          <a:pt x="887" y="256"/>
                        </a:lnTo>
                        <a:lnTo>
                          <a:pt x="1013" y="190"/>
                        </a:lnTo>
                        <a:lnTo>
                          <a:pt x="1152" y="121"/>
                        </a:lnTo>
                        <a:lnTo>
                          <a:pt x="1268" y="66"/>
                        </a:lnTo>
                        <a:lnTo>
                          <a:pt x="1379" y="22"/>
                        </a:lnTo>
                        <a:lnTo>
                          <a:pt x="1434" y="0"/>
                        </a:lnTo>
                        <a:lnTo>
                          <a:pt x="1401" y="29"/>
                        </a:lnTo>
                        <a:lnTo>
                          <a:pt x="1390" y="55"/>
                        </a:lnTo>
                        <a:lnTo>
                          <a:pt x="1394" y="70"/>
                        </a:lnTo>
                        <a:lnTo>
                          <a:pt x="1346" y="103"/>
                        </a:lnTo>
                        <a:lnTo>
                          <a:pt x="1320" y="118"/>
                        </a:lnTo>
                        <a:lnTo>
                          <a:pt x="1265" y="132"/>
                        </a:lnTo>
                        <a:lnTo>
                          <a:pt x="1203" y="157"/>
                        </a:lnTo>
                        <a:lnTo>
                          <a:pt x="1163" y="186"/>
                        </a:lnTo>
                        <a:lnTo>
                          <a:pt x="1155" y="201"/>
                        </a:lnTo>
                        <a:lnTo>
                          <a:pt x="1155" y="220"/>
                        </a:lnTo>
                        <a:lnTo>
                          <a:pt x="1170" y="234"/>
                        </a:lnTo>
                        <a:lnTo>
                          <a:pt x="1159" y="245"/>
                        </a:lnTo>
                        <a:lnTo>
                          <a:pt x="1133" y="249"/>
                        </a:lnTo>
                        <a:lnTo>
                          <a:pt x="1085" y="260"/>
                        </a:lnTo>
                        <a:lnTo>
                          <a:pt x="1013" y="279"/>
                        </a:lnTo>
                        <a:lnTo>
                          <a:pt x="932" y="312"/>
                        </a:lnTo>
                        <a:lnTo>
                          <a:pt x="826" y="355"/>
                        </a:lnTo>
                        <a:lnTo>
                          <a:pt x="745" y="377"/>
                        </a:lnTo>
                        <a:lnTo>
                          <a:pt x="671" y="395"/>
                        </a:lnTo>
                        <a:lnTo>
                          <a:pt x="612" y="421"/>
                        </a:lnTo>
                        <a:lnTo>
                          <a:pt x="579" y="436"/>
                        </a:lnTo>
                        <a:lnTo>
                          <a:pt x="466" y="436"/>
                        </a:lnTo>
                        <a:lnTo>
                          <a:pt x="411" y="436"/>
                        </a:lnTo>
                        <a:lnTo>
                          <a:pt x="363" y="443"/>
                        </a:lnTo>
                        <a:lnTo>
                          <a:pt x="316" y="464"/>
                        </a:lnTo>
                        <a:lnTo>
                          <a:pt x="261" y="497"/>
                        </a:lnTo>
                        <a:lnTo>
                          <a:pt x="220" y="538"/>
                        </a:lnTo>
                        <a:lnTo>
                          <a:pt x="187" y="571"/>
                        </a:lnTo>
                        <a:lnTo>
                          <a:pt x="147" y="615"/>
                        </a:lnTo>
                        <a:lnTo>
                          <a:pt x="172" y="564"/>
                        </a:lnTo>
                        <a:lnTo>
                          <a:pt x="187" y="534"/>
                        </a:lnTo>
                        <a:lnTo>
                          <a:pt x="198" y="505"/>
                        </a:lnTo>
                        <a:lnTo>
                          <a:pt x="198" y="475"/>
                        </a:lnTo>
                        <a:lnTo>
                          <a:pt x="183" y="454"/>
                        </a:lnTo>
                        <a:lnTo>
                          <a:pt x="150" y="439"/>
                        </a:lnTo>
                        <a:lnTo>
                          <a:pt x="110" y="432"/>
                        </a:lnTo>
                        <a:lnTo>
                          <a:pt x="81" y="436"/>
                        </a:lnTo>
                        <a:lnTo>
                          <a:pt x="59" y="451"/>
                        </a:lnTo>
                        <a:lnTo>
                          <a:pt x="0" y="462"/>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9" name="Freeform 12"/>
                  <p:cNvSpPr>
                    <a:spLocks noChangeAspect="1"/>
                  </p:cNvSpPr>
                  <p:nvPr/>
                </p:nvSpPr>
                <p:spPr bwMode="auto">
                  <a:xfrm>
                    <a:off x="1339" y="3351"/>
                    <a:ext cx="156" cy="40"/>
                  </a:xfrm>
                  <a:custGeom>
                    <a:avLst/>
                    <a:gdLst>
                      <a:gd name="T0" fmla="*/ 1 w 467"/>
                      <a:gd name="T1" fmla="*/ 0 h 121"/>
                      <a:gd name="T2" fmla="*/ 4 w 467"/>
                      <a:gd name="T3" fmla="*/ 1 h 121"/>
                      <a:gd name="T4" fmla="*/ 7 w 467"/>
                      <a:gd name="T5" fmla="*/ 2 h 121"/>
                      <a:gd name="T6" fmla="*/ 10 w 467"/>
                      <a:gd name="T7" fmla="*/ 4 h 121"/>
                      <a:gd name="T8" fmla="*/ 14 w 467"/>
                      <a:gd name="T9" fmla="*/ 6 h 121"/>
                      <a:gd name="T10" fmla="*/ 18 w 467"/>
                      <a:gd name="T11" fmla="*/ 8 h 121"/>
                      <a:gd name="T12" fmla="*/ 22 w 467"/>
                      <a:gd name="T13" fmla="*/ 8 h 121"/>
                      <a:gd name="T14" fmla="*/ 26 w 467"/>
                      <a:gd name="T15" fmla="*/ 8 h 121"/>
                      <a:gd name="T16" fmla="*/ 31 w 467"/>
                      <a:gd name="T17" fmla="*/ 8 h 121"/>
                      <a:gd name="T18" fmla="*/ 37 w 467"/>
                      <a:gd name="T19" fmla="*/ 7 h 121"/>
                      <a:gd name="T20" fmla="*/ 41 w 467"/>
                      <a:gd name="T21" fmla="*/ 5 h 121"/>
                      <a:gd name="T22" fmla="*/ 45 w 467"/>
                      <a:gd name="T23" fmla="*/ 5 h 121"/>
                      <a:gd name="T24" fmla="*/ 52 w 467"/>
                      <a:gd name="T25" fmla="*/ 4 h 121"/>
                      <a:gd name="T26" fmla="*/ 49 w 467"/>
                      <a:gd name="T27" fmla="*/ 6 h 121"/>
                      <a:gd name="T28" fmla="*/ 47 w 467"/>
                      <a:gd name="T29" fmla="*/ 8 h 121"/>
                      <a:gd name="T30" fmla="*/ 47 w 467"/>
                      <a:gd name="T31" fmla="*/ 10 h 121"/>
                      <a:gd name="T32" fmla="*/ 48 w 467"/>
                      <a:gd name="T33" fmla="*/ 13 h 121"/>
                      <a:gd name="T34" fmla="*/ 49 w 467"/>
                      <a:gd name="T35" fmla="*/ 13 h 121"/>
                      <a:gd name="T36" fmla="*/ 47 w 467"/>
                      <a:gd name="T37" fmla="*/ 13 h 121"/>
                      <a:gd name="T38" fmla="*/ 44 w 467"/>
                      <a:gd name="T39" fmla="*/ 12 h 121"/>
                      <a:gd name="T40" fmla="*/ 43 w 467"/>
                      <a:gd name="T41" fmla="*/ 11 h 121"/>
                      <a:gd name="T42" fmla="*/ 39 w 467"/>
                      <a:gd name="T43" fmla="*/ 11 h 121"/>
                      <a:gd name="T44" fmla="*/ 36 w 467"/>
                      <a:gd name="T45" fmla="*/ 11 h 121"/>
                      <a:gd name="T46" fmla="*/ 30 w 467"/>
                      <a:gd name="T47" fmla="*/ 11 h 121"/>
                      <a:gd name="T48" fmla="*/ 25 w 467"/>
                      <a:gd name="T49" fmla="*/ 11 h 121"/>
                      <a:gd name="T50" fmla="*/ 22 w 467"/>
                      <a:gd name="T51" fmla="*/ 11 h 121"/>
                      <a:gd name="T52" fmla="*/ 18 w 467"/>
                      <a:gd name="T53" fmla="*/ 11 h 121"/>
                      <a:gd name="T54" fmla="*/ 14 w 467"/>
                      <a:gd name="T55" fmla="*/ 10 h 121"/>
                      <a:gd name="T56" fmla="*/ 11 w 467"/>
                      <a:gd name="T57" fmla="*/ 9 h 121"/>
                      <a:gd name="T58" fmla="*/ 8 w 467"/>
                      <a:gd name="T59" fmla="*/ 8 h 121"/>
                      <a:gd name="T60" fmla="*/ 4 w 467"/>
                      <a:gd name="T61" fmla="*/ 6 h 121"/>
                      <a:gd name="T62" fmla="*/ 2 w 467"/>
                      <a:gd name="T63" fmla="*/ 5 h 121"/>
                      <a:gd name="T64" fmla="*/ 0 w 467"/>
                      <a:gd name="T65" fmla="*/ 3 h 121"/>
                      <a:gd name="T66" fmla="*/ 1 w 467"/>
                      <a:gd name="T67" fmla="*/ 0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121"/>
                      <a:gd name="T104" fmla="*/ 467 w 467"/>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121">
                        <a:moveTo>
                          <a:pt x="11" y="0"/>
                        </a:moveTo>
                        <a:lnTo>
                          <a:pt x="33" y="6"/>
                        </a:lnTo>
                        <a:lnTo>
                          <a:pt x="63" y="21"/>
                        </a:lnTo>
                        <a:lnTo>
                          <a:pt x="91" y="38"/>
                        </a:lnTo>
                        <a:lnTo>
                          <a:pt x="128" y="56"/>
                        </a:lnTo>
                        <a:lnTo>
                          <a:pt x="164" y="69"/>
                        </a:lnTo>
                        <a:lnTo>
                          <a:pt x="200" y="75"/>
                        </a:lnTo>
                        <a:lnTo>
                          <a:pt x="234" y="76"/>
                        </a:lnTo>
                        <a:lnTo>
                          <a:pt x="280" y="69"/>
                        </a:lnTo>
                        <a:lnTo>
                          <a:pt x="328" y="60"/>
                        </a:lnTo>
                        <a:lnTo>
                          <a:pt x="364" y="49"/>
                        </a:lnTo>
                        <a:lnTo>
                          <a:pt x="402" y="43"/>
                        </a:lnTo>
                        <a:lnTo>
                          <a:pt x="467" y="34"/>
                        </a:lnTo>
                        <a:lnTo>
                          <a:pt x="443" y="54"/>
                        </a:lnTo>
                        <a:lnTo>
                          <a:pt x="423" y="72"/>
                        </a:lnTo>
                        <a:lnTo>
                          <a:pt x="420" y="91"/>
                        </a:lnTo>
                        <a:lnTo>
                          <a:pt x="428" y="114"/>
                        </a:lnTo>
                        <a:lnTo>
                          <a:pt x="438" y="121"/>
                        </a:lnTo>
                        <a:lnTo>
                          <a:pt x="420" y="114"/>
                        </a:lnTo>
                        <a:lnTo>
                          <a:pt x="397" y="108"/>
                        </a:lnTo>
                        <a:lnTo>
                          <a:pt x="382" y="104"/>
                        </a:lnTo>
                        <a:lnTo>
                          <a:pt x="353" y="100"/>
                        </a:lnTo>
                        <a:lnTo>
                          <a:pt x="321" y="100"/>
                        </a:lnTo>
                        <a:lnTo>
                          <a:pt x="273" y="103"/>
                        </a:lnTo>
                        <a:lnTo>
                          <a:pt x="229" y="103"/>
                        </a:lnTo>
                        <a:lnTo>
                          <a:pt x="198" y="103"/>
                        </a:lnTo>
                        <a:lnTo>
                          <a:pt x="165" y="99"/>
                        </a:lnTo>
                        <a:lnTo>
                          <a:pt x="130" y="93"/>
                        </a:lnTo>
                        <a:lnTo>
                          <a:pt x="99" y="83"/>
                        </a:lnTo>
                        <a:lnTo>
                          <a:pt x="70" y="72"/>
                        </a:lnTo>
                        <a:lnTo>
                          <a:pt x="40" y="56"/>
                        </a:lnTo>
                        <a:lnTo>
                          <a:pt x="15" y="41"/>
                        </a:lnTo>
                        <a:lnTo>
                          <a:pt x="0" y="29"/>
                        </a:lnTo>
                        <a:lnTo>
                          <a:pt x="11"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0" name="Freeform 13"/>
                  <p:cNvSpPr>
                    <a:spLocks noChangeAspect="1"/>
                  </p:cNvSpPr>
                  <p:nvPr/>
                </p:nvSpPr>
                <p:spPr bwMode="auto">
                  <a:xfrm>
                    <a:off x="1358" y="3279"/>
                    <a:ext cx="303" cy="76"/>
                  </a:xfrm>
                  <a:custGeom>
                    <a:avLst/>
                    <a:gdLst>
                      <a:gd name="T0" fmla="*/ 2 w 909"/>
                      <a:gd name="T1" fmla="*/ 14 h 228"/>
                      <a:gd name="T2" fmla="*/ 3 w 909"/>
                      <a:gd name="T3" fmla="*/ 13 h 228"/>
                      <a:gd name="T4" fmla="*/ 2 w 909"/>
                      <a:gd name="T5" fmla="*/ 15 h 228"/>
                      <a:gd name="T6" fmla="*/ 4 w 909"/>
                      <a:gd name="T7" fmla="*/ 17 h 228"/>
                      <a:gd name="T8" fmla="*/ 9 w 909"/>
                      <a:gd name="T9" fmla="*/ 19 h 228"/>
                      <a:gd name="T10" fmla="*/ 18 w 909"/>
                      <a:gd name="T11" fmla="*/ 20 h 228"/>
                      <a:gd name="T12" fmla="*/ 27 w 909"/>
                      <a:gd name="T13" fmla="*/ 22 h 228"/>
                      <a:gd name="T14" fmla="*/ 38 w 909"/>
                      <a:gd name="T15" fmla="*/ 21 h 228"/>
                      <a:gd name="T16" fmla="*/ 50 w 909"/>
                      <a:gd name="T17" fmla="*/ 20 h 228"/>
                      <a:gd name="T18" fmla="*/ 63 w 909"/>
                      <a:gd name="T19" fmla="*/ 17 h 228"/>
                      <a:gd name="T20" fmla="*/ 74 w 909"/>
                      <a:gd name="T21" fmla="*/ 15 h 228"/>
                      <a:gd name="T22" fmla="*/ 78 w 909"/>
                      <a:gd name="T23" fmla="*/ 14 h 228"/>
                      <a:gd name="T24" fmla="*/ 84 w 909"/>
                      <a:gd name="T25" fmla="*/ 11 h 228"/>
                      <a:gd name="T26" fmla="*/ 90 w 909"/>
                      <a:gd name="T27" fmla="*/ 8 h 228"/>
                      <a:gd name="T28" fmla="*/ 96 w 909"/>
                      <a:gd name="T29" fmla="*/ 5 h 228"/>
                      <a:gd name="T30" fmla="*/ 101 w 909"/>
                      <a:gd name="T31" fmla="*/ 0 h 228"/>
                      <a:gd name="T32" fmla="*/ 99 w 909"/>
                      <a:gd name="T33" fmla="*/ 5 h 228"/>
                      <a:gd name="T34" fmla="*/ 95 w 909"/>
                      <a:gd name="T35" fmla="*/ 9 h 228"/>
                      <a:gd name="T36" fmla="*/ 89 w 909"/>
                      <a:gd name="T37" fmla="*/ 13 h 228"/>
                      <a:gd name="T38" fmla="*/ 81 w 909"/>
                      <a:gd name="T39" fmla="*/ 16 h 228"/>
                      <a:gd name="T40" fmla="*/ 72 w 909"/>
                      <a:gd name="T41" fmla="*/ 19 h 228"/>
                      <a:gd name="T42" fmla="*/ 63 w 909"/>
                      <a:gd name="T43" fmla="*/ 21 h 228"/>
                      <a:gd name="T44" fmla="*/ 53 w 909"/>
                      <a:gd name="T45" fmla="*/ 23 h 228"/>
                      <a:gd name="T46" fmla="*/ 46 w 909"/>
                      <a:gd name="T47" fmla="*/ 24 h 228"/>
                      <a:gd name="T48" fmla="*/ 40 w 909"/>
                      <a:gd name="T49" fmla="*/ 25 h 228"/>
                      <a:gd name="T50" fmla="*/ 32 w 909"/>
                      <a:gd name="T51" fmla="*/ 25 h 228"/>
                      <a:gd name="T52" fmla="*/ 22 w 909"/>
                      <a:gd name="T53" fmla="*/ 25 h 228"/>
                      <a:gd name="T54" fmla="*/ 13 w 909"/>
                      <a:gd name="T55" fmla="*/ 23 h 228"/>
                      <a:gd name="T56" fmla="*/ 6 w 909"/>
                      <a:gd name="T57" fmla="*/ 21 h 228"/>
                      <a:gd name="T58" fmla="*/ 2 w 909"/>
                      <a:gd name="T59" fmla="*/ 19 h 228"/>
                      <a:gd name="T60" fmla="*/ 0 w 909"/>
                      <a:gd name="T61" fmla="*/ 17 h 228"/>
                      <a:gd name="T62" fmla="*/ 2 w 909"/>
                      <a:gd name="T63" fmla="*/ 14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9"/>
                      <a:gd name="T97" fmla="*/ 0 h 228"/>
                      <a:gd name="T98" fmla="*/ 909 w 909"/>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9" h="228">
                        <a:moveTo>
                          <a:pt x="17" y="124"/>
                        </a:moveTo>
                        <a:lnTo>
                          <a:pt x="30" y="115"/>
                        </a:lnTo>
                        <a:lnTo>
                          <a:pt x="22" y="139"/>
                        </a:lnTo>
                        <a:lnTo>
                          <a:pt x="33" y="152"/>
                        </a:lnTo>
                        <a:lnTo>
                          <a:pt x="83" y="168"/>
                        </a:lnTo>
                        <a:lnTo>
                          <a:pt x="164" y="184"/>
                        </a:lnTo>
                        <a:lnTo>
                          <a:pt x="244" y="195"/>
                        </a:lnTo>
                        <a:lnTo>
                          <a:pt x="340" y="192"/>
                        </a:lnTo>
                        <a:lnTo>
                          <a:pt x="449" y="176"/>
                        </a:lnTo>
                        <a:lnTo>
                          <a:pt x="564" y="156"/>
                        </a:lnTo>
                        <a:lnTo>
                          <a:pt x="667" y="135"/>
                        </a:lnTo>
                        <a:lnTo>
                          <a:pt x="706" y="124"/>
                        </a:lnTo>
                        <a:lnTo>
                          <a:pt x="759" y="102"/>
                        </a:lnTo>
                        <a:lnTo>
                          <a:pt x="814" y="71"/>
                        </a:lnTo>
                        <a:lnTo>
                          <a:pt x="865" y="41"/>
                        </a:lnTo>
                        <a:lnTo>
                          <a:pt x="909" y="0"/>
                        </a:lnTo>
                        <a:lnTo>
                          <a:pt x="894" y="48"/>
                        </a:lnTo>
                        <a:lnTo>
                          <a:pt x="859" y="80"/>
                        </a:lnTo>
                        <a:lnTo>
                          <a:pt x="798" y="113"/>
                        </a:lnTo>
                        <a:lnTo>
                          <a:pt x="728" y="146"/>
                        </a:lnTo>
                        <a:lnTo>
                          <a:pt x="652" y="167"/>
                        </a:lnTo>
                        <a:lnTo>
                          <a:pt x="567" y="185"/>
                        </a:lnTo>
                        <a:lnTo>
                          <a:pt x="480" y="205"/>
                        </a:lnTo>
                        <a:lnTo>
                          <a:pt x="417" y="216"/>
                        </a:lnTo>
                        <a:lnTo>
                          <a:pt x="360" y="225"/>
                        </a:lnTo>
                        <a:lnTo>
                          <a:pt x="285" y="228"/>
                        </a:lnTo>
                        <a:lnTo>
                          <a:pt x="195" y="221"/>
                        </a:lnTo>
                        <a:lnTo>
                          <a:pt x="114" y="210"/>
                        </a:lnTo>
                        <a:lnTo>
                          <a:pt x="57" y="193"/>
                        </a:lnTo>
                        <a:lnTo>
                          <a:pt x="14" y="170"/>
                        </a:lnTo>
                        <a:lnTo>
                          <a:pt x="0" y="150"/>
                        </a:lnTo>
                        <a:lnTo>
                          <a:pt x="17" y="124"/>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61" name="Group 14"/>
                  <p:cNvGrpSpPr>
                    <a:grpSpLocks noChangeAspect="1"/>
                  </p:cNvGrpSpPr>
                  <p:nvPr/>
                </p:nvGrpSpPr>
                <p:grpSpPr bwMode="auto">
                  <a:xfrm>
                    <a:off x="1206" y="3171"/>
                    <a:ext cx="106" cy="153"/>
                    <a:chOff x="1206" y="3171"/>
                    <a:chExt cx="106" cy="153"/>
                  </a:xfrm>
                </p:grpSpPr>
                <p:sp>
                  <p:nvSpPr>
                    <p:cNvPr id="43062" name="Freeform 15"/>
                    <p:cNvSpPr>
                      <a:spLocks noChangeAspect="1"/>
                    </p:cNvSpPr>
                    <p:nvPr/>
                  </p:nvSpPr>
                  <p:spPr bwMode="auto">
                    <a:xfrm>
                      <a:off x="1206" y="3305"/>
                      <a:ext cx="53" cy="19"/>
                    </a:xfrm>
                    <a:custGeom>
                      <a:avLst/>
                      <a:gdLst>
                        <a:gd name="T0" fmla="*/ 18 w 157"/>
                        <a:gd name="T1" fmla="*/ 0 h 56"/>
                        <a:gd name="T2" fmla="*/ 18 w 157"/>
                        <a:gd name="T3" fmla="*/ 1 h 56"/>
                        <a:gd name="T4" fmla="*/ 18 w 157"/>
                        <a:gd name="T5" fmla="*/ 1 h 56"/>
                        <a:gd name="T6" fmla="*/ 18 w 157"/>
                        <a:gd name="T7" fmla="*/ 1 h 56"/>
                        <a:gd name="T8" fmla="*/ 17 w 157"/>
                        <a:gd name="T9" fmla="*/ 2 h 56"/>
                        <a:gd name="T10" fmla="*/ 15 w 157"/>
                        <a:gd name="T11" fmla="*/ 4 h 56"/>
                        <a:gd name="T12" fmla="*/ 2 w 157"/>
                        <a:gd name="T13" fmla="*/ 6 h 56"/>
                        <a:gd name="T14" fmla="*/ 0 w 157"/>
                        <a:gd name="T15" fmla="*/ 6 h 56"/>
                        <a:gd name="T16" fmla="*/ 3 w 157"/>
                        <a:gd name="T17" fmla="*/ 5 h 56"/>
                        <a:gd name="T18" fmla="*/ 6 w 157"/>
                        <a:gd name="T19" fmla="*/ 3 h 56"/>
                        <a:gd name="T20" fmla="*/ 10 w 157"/>
                        <a:gd name="T21" fmla="*/ 0 h 56"/>
                        <a:gd name="T22" fmla="*/ 13 w 157"/>
                        <a:gd name="T23" fmla="*/ 0 h 56"/>
                        <a:gd name="T24" fmla="*/ 18 w 157"/>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56"/>
                        <a:gd name="T41" fmla="*/ 157 w 157"/>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56">
                          <a:moveTo>
                            <a:pt x="157" y="2"/>
                          </a:moveTo>
                          <a:lnTo>
                            <a:pt x="156" y="7"/>
                          </a:lnTo>
                          <a:lnTo>
                            <a:pt x="154" y="9"/>
                          </a:lnTo>
                          <a:lnTo>
                            <a:pt x="153" y="11"/>
                          </a:lnTo>
                          <a:lnTo>
                            <a:pt x="150" y="20"/>
                          </a:lnTo>
                          <a:lnTo>
                            <a:pt x="127" y="35"/>
                          </a:lnTo>
                          <a:lnTo>
                            <a:pt x="16" y="56"/>
                          </a:lnTo>
                          <a:lnTo>
                            <a:pt x="0" y="53"/>
                          </a:lnTo>
                          <a:lnTo>
                            <a:pt x="24" y="43"/>
                          </a:lnTo>
                          <a:lnTo>
                            <a:pt x="52" y="27"/>
                          </a:lnTo>
                          <a:lnTo>
                            <a:pt x="85" y="3"/>
                          </a:lnTo>
                          <a:lnTo>
                            <a:pt x="114" y="0"/>
                          </a:lnTo>
                          <a:lnTo>
                            <a:pt x="157" y="2"/>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3" name="Freeform 16"/>
                    <p:cNvSpPr>
                      <a:spLocks noChangeAspect="1"/>
                    </p:cNvSpPr>
                    <p:nvPr/>
                  </p:nvSpPr>
                  <p:spPr bwMode="auto">
                    <a:xfrm>
                      <a:off x="1217" y="3273"/>
                      <a:ext cx="55" cy="21"/>
                    </a:xfrm>
                    <a:custGeom>
                      <a:avLst/>
                      <a:gdLst>
                        <a:gd name="T0" fmla="*/ 0 w 164"/>
                        <a:gd name="T1" fmla="*/ 7 h 65"/>
                        <a:gd name="T2" fmla="*/ 7 w 164"/>
                        <a:gd name="T3" fmla="*/ 5 h 65"/>
                        <a:gd name="T4" fmla="*/ 15 w 164"/>
                        <a:gd name="T5" fmla="*/ 5 h 65"/>
                        <a:gd name="T6" fmla="*/ 18 w 164"/>
                        <a:gd name="T7" fmla="*/ 1 h 65"/>
                        <a:gd name="T8" fmla="*/ 17 w 164"/>
                        <a:gd name="T9" fmla="*/ 0 h 65"/>
                        <a:gd name="T10" fmla="*/ 13 w 164"/>
                        <a:gd name="T11" fmla="*/ 1 h 65"/>
                        <a:gd name="T12" fmla="*/ 8 w 164"/>
                        <a:gd name="T13" fmla="*/ 1 h 65"/>
                        <a:gd name="T14" fmla="*/ 2 w 164"/>
                        <a:gd name="T15" fmla="*/ 2 h 65"/>
                        <a:gd name="T16" fmla="*/ 0 w 164"/>
                        <a:gd name="T17" fmla="*/ 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65"/>
                        <a:gd name="T29" fmla="*/ 164 w 16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65">
                          <a:moveTo>
                            <a:pt x="0" y="65"/>
                          </a:moveTo>
                          <a:lnTo>
                            <a:pt x="63" y="43"/>
                          </a:lnTo>
                          <a:lnTo>
                            <a:pt x="138" y="54"/>
                          </a:lnTo>
                          <a:lnTo>
                            <a:pt x="164" y="13"/>
                          </a:lnTo>
                          <a:lnTo>
                            <a:pt x="155" y="0"/>
                          </a:lnTo>
                          <a:lnTo>
                            <a:pt x="113" y="5"/>
                          </a:lnTo>
                          <a:lnTo>
                            <a:pt x="68" y="7"/>
                          </a:lnTo>
                          <a:lnTo>
                            <a:pt x="21" y="19"/>
                          </a:lnTo>
                          <a:lnTo>
                            <a:pt x="0" y="6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4" name="Freeform 17"/>
                    <p:cNvSpPr>
                      <a:spLocks noChangeAspect="1"/>
                    </p:cNvSpPr>
                    <p:nvPr/>
                  </p:nvSpPr>
                  <p:spPr bwMode="auto">
                    <a:xfrm>
                      <a:off x="1233" y="3229"/>
                      <a:ext cx="54" cy="28"/>
                    </a:xfrm>
                    <a:custGeom>
                      <a:avLst/>
                      <a:gdLst>
                        <a:gd name="T0" fmla="*/ 18 w 161"/>
                        <a:gd name="T1" fmla="*/ 6 h 83"/>
                        <a:gd name="T2" fmla="*/ 16 w 161"/>
                        <a:gd name="T3" fmla="*/ 9 h 83"/>
                        <a:gd name="T4" fmla="*/ 2 w 161"/>
                        <a:gd name="T5" fmla="*/ 5 h 83"/>
                        <a:gd name="T6" fmla="*/ 0 w 161"/>
                        <a:gd name="T7" fmla="*/ 3 h 83"/>
                        <a:gd name="T8" fmla="*/ 1 w 161"/>
                        <a:gd name="T9" fmla="*/ 0 h 83"/>
                        <a:gd name="T10" fmla="*/ 2 w 161"/>
                        <a:gd name="T11" fmla="*/ 2 h 83"/>
                        <a:gd name="T12" fmla="*/ 6 w 161"/>
                        <a:gd name="T13" fmla="*/ 3 h 83"/>
                        <a:gd name="T14" fmla="*/ 15 w 161"/>
                        <a:gd name="T15" fmla="*/ 5 h 83"/>
                        <a:gd name="T16" fmla="*/ 18 w 161"/>
                        <a:gd name="T17" fmla="*/ 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83"/>
                        <a:gd name="T29" fmla="*/ 161 w 161"/>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83">
                          <a:moveTo>
                            <a:pt x="161" y="49"/>
                          </a:moveTo>
                          <a:lnTo>
                            <a:pt x="142" y="83"/>
                          </a:lnTo>
                          <a:lnTo>
                            <a:pt x="15" y="48"/>
                          </a:lnTo>
                          <a:lnTo>
                            <a:pt x="0" y="29"/>
                          </a:lnTo>
                          <a:lnTo>
                            <a:pt x="8" y="0"/>
                          </a:lnTo>
                          <a:lnTo>
                            <a:pt x="19" y="17"/>
                          </a:lnTo>
                          <a:lnTo>
                            <a:pt x="58" y="23"/>
                          </a:lnTo>
                          <a:lnTo>
                            <a:pt x="130" y="47"/>
                          </a:lnTo>
                          <a:lnTo>
                            <a:pt x="161" y="49"/>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5" name="Freeform 18"/>
                    <p:cNvSpPr>
                      <a:spLocks noChangeAspect="1"/>
                    </p:cNvSpPr>
                    <p:nvPr/>
                  </p:nvSpPr>
                  <p:spPr bwMode="auto">
                    <a:xfrm>
                      <a:off x="1249" y="3202"/>
                      <a:ext cx="58" cy="23"/>
                    </a:xfrm>
                    <a:custGeom>
                      <a:avLst/>
                      <a:gdLst>
                        <a:gd name="T0" fmla="*/ 1 w 175"/>
                        <a:gd name="T1" fmla="*/ 0 h 69"/>
                        <a:gd name="T2" fmla="*/ 13 w 175"/>
                        <a:gd name="T3" fmla="*/ 3 h 69"/>
                        <a:gd name="T4" fmla="*/ 16 w 175"/>
                        <a:gd name="T5" fmla="*/ 3 h 69"/>
                        <a:gd name="T6" fmla="*/ 19 w 175"/>
                        <a:gd name="T7" fmla="*/ 3 h 69"/>
                        <a:gd name="T8" fmla="*/ 17 w 175"/>
                        <a:gd name="T9" fmla="*/ 6 h 69"/>
                        <a:gd name="T10" fmla="*/ 10 w 175"/>
                        <a:gd name="T11" fmla="*/ 8 h 69"/>
                        <a:gd name="T12" fmla="*/ 3 w 175"/>
                        <a:gd name="T13" fmla="*/ 5 h 69"/>
                        <a:gd name="T14" fmla="*/ 0 w 175"/>
                        <a:gd name="T15" fmla="*/ 4 h 69"/>
                        <a:gd name="T16" fmla="*/ 1 w 175"/>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69"/>
                        <a:gd name="T29" fmla="*/ 175 w 17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69">
                          <a:moveTo>
                            <a:pt x="7" y="0"/>
                          </a:moveTo>
                          <a:lnTo>
                            <a:pt x="116" y="29"/>
                          </a:lnTo>
                          <a:lnTo>
                            <a:pt x="143" y="29"/>
                          </a:lnTo>
                          <a:lnTo>
                            <a:pt x="175" y="26"/>
                          </a:lnTo>
                          <a:lnTo>
                            <a:pt x="151" y="58"/>
                          </a:lnTo>
                          <a:lnTo>
                            <a:pt x="94" y="69"/>
                          </a:lnTo>
                          <a:lnTo>
                            <a:pt x="28" y="48"/>
                          </a:lnTo>
                          <a:lnTo>
                            <a:pt x="0" y="32"/>
                          </a:lnTo>
                          <a:lnTo>
                            <a:pt x="7"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6" name="Freeform 19"/>
                    <p:cNvSpPr>
                      <a:spLocks noChangeAspect="1"/>
                    </p:cNvSpPr>
                    <p:nvPr/>
                  </p:nvSpPr>
                  <p:spPr bwMode="auto">
                    <a:xfrm>
                      <a:off x="1260" y="3171"/>
                      <a:ext cx="52" cy="20"/>
                    </a:xfrm>
                    <a:custGeom>
                      <a:avLst/>
                      <a:gdLst>
                        <a:gd name="T0" fmla="*/ 0 w 156"/>
                        <a:gd name="T1" fmla="*/ 4 h 60"/>
                        <a:gd name="T2" fmla="*/ 0 w 156"/>
                        <a:gd name="T3" fmla="*/ 7 h 60"/>
                        <a:gd name="T4" fmla="*/ 10 w 156"/>
                        <a:gd name="T5" fmla="*/ 7 h 60"/>
                        <a:gd name="T6" fmla="*/ 17 w 156"/>
                        <a:gd name="T7" fmla="*/ 3 h 60"/>
                        <a:gd name="T8" fmla="*/ 17 w 156"/>
                        <a:gd name="T9" fmla="*/ 0 h 60"/>
                        <a:gd name="T10" fmla="*/ 14 w 156"/>
                        <a:gd name="T11" fmla="*/ 2 h 60"/>
                        <a:gd name="T12" fmla="*/ 6 w 156"/>
                        <a:gd name="T13" fmla="*/ 4 h 60"/>
                        <a:gd name="T14" fmla="*/ 0 w 156"/>
                        <a:gd name="T15" fmla="*/ 4 h 6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60"/>
                        <a:gd name="T26" fmla="*/ 156 w 15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60">
                          <a:moveTo>
                            <a:pt x="2" y="35"/>
                          </a:moveTo>
                          <a:lnTo>
                            <a:pt x="0" y="60"/>
                          </a:lnTo>
                          <a:lnTo>
                            <a:pt x="92" y="60"/>
                          </a:lnTo>
                          <a:lnTo>
                            <a:pt x="156" y="30"/>
                          </a:lnTo>
                          <a:lnTo>
                            <a:pt x="156" y="0"/>
                          </a:lnTo>
                          <a:lnTo>
                            <a:pt x="122" y="17"/>
                          </a:lnTo>
                          <a:lnTo>
                            <a:pt x="58" y="35"/>
                          </a:lnTo>
                          <a:lnTo>
                            <a:pt x="2" y="3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57" name="Freeform 20"/>
                <p:cNvSpPr>
                  <a:spLocks noChangeAspect="1"/>
                </p:cNvSpPr>
                <p:nvPr/>
              </p:nvSpPr>
              <p:spPr bwMode="auto">
                <a:xfrm>
                  <a:off x="1269" y="2994"/>
                  <a:ext cx="590" cy="350"/>
                </a:xfrm>
                <a:custGeom>
                  <a:avLst/>
                  <a:gdLst>
                    <a:gd name="T0" fmla="*/ 0 w 1768"/>
                    <a:gd name="T1" fmla="*/ 58 h 1051"/>
                    <a:gd name="T2" fmla="*/ 9 w 1768"/>
                    <a:gd name="T3" fmla="*/ 41 h 1051"/>
                    <a:gd name="T4" fmla="*/ 24 w 1768"/>
                    <a:gd name="T5" fmla="*/ 25 h 1051"/>
                    <a:gd name="T6" fmla="*/ 49 w 1768"/>
                    <a:gd name="T7" fmla="*/ 10 h 1051"/>
                    <a:gd name="T8" fmla="*/ 70 w 1768"/>
                    <a:gd name="T9" fmla="*/ 3 h 1051"/>
                    <a:gd name="T10" fmla="*/ 91 w 1768"/>
                    <a:gd name="T11" fmla="*/ 0 h 1051"/>
                    <a:gd name="T12" fmla="*/ 116 w 1768"/>
                    <a:gd name="T13" fmla="*/ 1 h 1051"/>
                    <a:gd name="T14" fmla="*/ 139 w 1768"/>
                    <a:gd name="T15" fmla="*/ 9 h 1051"/>
                    <a:gd name="T16" fmla="*/ 156 w 1768"/>
                    <a:gd name="T17" fmla="*/ 22 h 1051"/>
                    <a:gd name="T18" fmla="*/ 166 w 1768"/>
                    <a:gd name="T19" fmla="*/ 33 h 1051"/>
                    <a:gd name="T20" fmla="*/ 166 w 1768"/>
                    <a:gd name="T21" fmla="*/ 46 h 1051"/>
                    <a:gd name="T22" fmla="*/ 177 w 1768"/>
                    <a:gd name="T23" fmla="*/ 48 h 1051"/>
                    <a:gd name="T24" fmla="*/ 176 w 1768"/>
                    <a:gd name="T25" fmla="*/ 55 h 1051"/>
                    <a:gd name="T26" fmla="*/ 180 w 1768"/>
                    <a:gd name="T27" fmla="*/ 63 h 1051"/>
                    <a:gd name="T28" fmla="*/ 192 w 1768"/>
                    <a:gd name="T29" fmla="*/ 69 h 1051"/>
                    <a:gd name="T30" fmla="*/ 192 w 1768"/>
                    <a:gd name="T31" fmla="*/ 78 h 1051"/>
                    <a:gd name="T32" fmla="*/ 188 w 1768"/>
                    <a:gd name="T33" fmla="*/ 88 h 1051"/>
                    <a:gd name="T34" fmla="*/ 186 w 1768"/>
                    <a:gd name="T35" fmla="*/ 100 h 1051"/>
                    <a:gd name="T36" fmla="*/ 181 w 1768"/>
                    <a:gd name="T37" fmla="*/ 109 h 1051"/>
                    <a:gd name="T38" fmla="*/ 172 w 1768"/>
                    <a:gd name="T39" fmla="*/ 115 h 1051"/>
                    <a:gd name="T40" fmla="*/ 176 w 1768"/>
                    <a:gd name="T41" fmla="*/ 107 h 1051"/>
                    <a:gd name="T42" fmla="*/ 177 w 1768"/>
                    <a:gd name="T43" fmla="*/ 95 h 1051"/>
                    <a:gd name="T44" fmla="*/ 177 w 1768"/>
                    <a:gd name="T45" fmla="*/ 89 h 1051"/>
                    <a:gd name="T46" fmla="*/ 172 w 1768"/>
                    <a:gd name="T47" fmla="*/ 88 h 1051"/>
                    <a:gd name="T48" fmla="*/ 156 w 1768"/>
                    <a:gd name="T49" fmla="*/ 90 h 1051"/>
                    <a:gd name="T50" fmla="*/ 145 w 1768"/>
                    <a:gd name="T51" fmla="*/ 91 h 1051"/>
                    <a:gd name="T52" fmla="*/ 135 w 1768"/>
                    <a:gd name="T53" fmla="*/ 89 h 1051"/>
                    <a:gd name="T54" fmla="*/ 126 w 1768"/>
                    <a:gd name="T55" fmla="*/ 86 h 1051"/>
                    <a:gd name="T56" fmla="*/ 144 w 1768"/>
                    <a:gd name="T57" fmla="*/ 74 h 1051"/>
                    <a:gd name="T58" fmla="*/ 152 w 1768"/>
                    <a:gd name="T59" fmla="*/ 68 h 1051"/>
                    <a:gd name="T60" fmla="*/ 148 w 1768"/>
                    <a:gd name="T61" fmla="*/ 63 h 1051"/>
                    <a:gd name="T62" fmla="*/ 131 w 1768"/>
                    <a:gd name="T63" fmla="*/ 51 h 1051"/>
                    <a:gd name="T64" fmla="*/ 122 w 1768"/>
                    <a:gd name="T65" fmla="*/ 45 h 1051"/>
                    <a:gd name="T66" fmla="*/ 121 w 1768"/>
                    <a:gd name="T67" fmla="*/ 37 h 1051"/>
                    <a:gd name="T68" fmla="*/ 113 w 1768"/>
                    <a:gd name="T69" fmla="*/ 29 h 1051"/>
                    <a:gd name="T70" fmla="*/ 103 w 1768"/>
                    <a:gd name="T71" fmla="*/ 24 h 1051"/>
                    <a:gd name="T72" fmla="*/ 93 w 1768"/>
                    <a:gd name="T73" fmla="*/ 23 h 1051"/>
                    <a:gd name="T74" fmla="*/ 86 w 1768"/>
                    <a:gd name="T75" fmla="*/ 26 h 1051"/>
                    <a:gd name="T76" fmla="*/ 77 w 1768"/>
                    <a:gd name="T77" fmla="*/ 28 h 1051"/>
                    <a:gd name="T78" fmla="*/ 80 w 1768"/>
                    <a:gd name="T79" fmla="*/ 30 h 1051"/>
                    <a:gd name="T80" fmla="*/ 71 w 1768"/>
                    <a:gd name="T81" fmla="*/ 34 h 1051"/>
                    <a:gd name="T82" fmla="*/ 61 w 1768"/>
                    <a:gd name="T83" fmla="*/ 37 h 1051"/>
                    <a:gd name="T84" fmla="*/ 47 w 1768"/>
                    <a:gd name="T85" fmla="*/ 43 h 1051"/>
                    <a:gd name="T86" fmla="*/ 37 w 1768"/>
                    <a:gd name="T87" fmla="*/ 50 h 1051"/>
                    <a:gd name="T88" fmla="*/ 34 w 1768"/>
                    <a:gd name="T89" fmla="*/ 57 h 1051"/>
                    <a:gd name="T90" fmla="*/ 32 w 1768"/>
                    <a:gd name="T91" fmla="*/ 67 h 1051"/>
                    <a:gd name="T92" fmla="*/ 33 w 1768"/>
                    <a:gd name="T93" fmla="*/ 74 h 1051"/>
                    <a:gd name="T94" fmla="*/ 24 w 1768"/>
                    <a:gd name="T95" fmla="*/ 94 h 1051"/>
                    <a:gd name="T96" fmla="*/ 15 w 1768"/>
                    <a:gd name="T97" fmla="*/ 100 h 1051"/>
                    <a:gd name="T98" fmla="*/ 3 w 1768"/>
                    <a:gd name="T99" fmla="*/ 101 h 1051"/>
                    <a:gd name="T100" fmla="*/ 9 w 1768"/>
                    <a:gd name="T101" fmla="*/ 91 h 1051"/>
                    <a:gd name="T102" fmla="*/ 13 w 1768"/>
                    <a:gd name="T103" fmla="*/ 80 h 1051"/>
                    <a:gd name="T104" fmla="*/ 16 w 1768"/>
                    <a:gd name="T105" fmla="*/ 69 h 1051"/>
                    <a:gd name="T106" fmla="*/ 19 w 1768"/>
                    <a:gd name="T107" fmla="*/ 60 h 1051"/>
                    <a:gd name="T108" fmla="*/ 21 w 1768"/>
                    <a:gd name="T109" fmla="*/ 49 h 10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68"/>
                    <a:gd name="T166" fmla="*/ 0 h 1051"/>
                    <a:gd name="T167" fmla="*/ 1768 w 1768"/>
                    <a:gd name="T168" fmla="*/ 1051 h 10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68" h="1051">
                      <a:moveTo>
                        <a:pt x="191" y="440"/>
                      </a:moveTo>
                      <a:lnTo>
                        <a:pt x="0" y="521"/>
                      </a:lnTo>
                      <a:lnTo>
                        <a:pt x="30" y="462"/>
                      </a:lnTo>
                      <a:lnTo>
                        <a:pt x="80" y="373"/>
                      </a:lnTo>
                      <a:lnTo>
                        <a:pt x="132" y="296"/>
                      </a:lnTo>
                      <a:lnTo>
                        <a:pt x="220" y="225"/>
                      </a:lnTo>
                      <a:lnTo>
                        <a:pt x="349" y="144"/>
                      </a:lnTo>
                      <a:lnTo>
                        <a:pt x="440" y="92"/>
                      </a:lnTo>
                      <a:lnTo>
                        <a:pt x="535" y="52"/>
                      </a:lnTo>
                      <a:lnTo>
                        <a:pt x="631" y="26"/>
                      </a:lnTo>
                      <a:lnTo>
                        <a:pt x="726" y="7"/>
                      </a:lnTo>
                      <a:lnTo>
                        <a:pt x="814" y="4"/>
                      </a:lnTo>
                      <a:lnTo>
                        <a:pt x="932" y="0"/>
                      </a:lnTo>
                      <a:lnTo>
                        <a:pt x="1042" y="7"/>
                      </a:lnTo>
                      <a:lnTo>
                        <a:pt x="1138" y="26"/>
                      </a:lnTo>
                      <a:lnTo>
                        <a:pt x="1247" y="85"/>
                      </a:lnTo>
                      <a:lnTo>
                        <a:pt x="1314" y="129"/>
                      </a:lnTo>
                      <a:lnTo>
                        <a:pt x="1401" y="195"/>
                      </a:lnTo>
                      <a:lnTo>
                        <a:pt x="1467" y="262"/>
                      </a:lnTo>
                      <a:lnTo>
                        <a:pt x="1489" y="300"/>
                      </a:lnTo>
                      <a:lnTo>
                        <a:pt x="1493" y="366"/>
                      </a:lnTo>
                      <a:lnTo>
                        <a:pt x="1493" y="414"/>
                      </a:lnTo>
                      <a:lnTo>
                        <a:pt x="1606" y="410"/>
                      </a:lnTo>
                      <a:lnTo>
                        <a:pt x="1591" y="429"/>
                      </a:lnTo>
                      <a:lnTo>
                        <a:pt x="1580" y="458"/>
                      </a:lnTo>
                      <a:lnTo>
                        <a:pt x="1577" y="499"/>
                      </a:lnTo>
                      <a:lnTo>
                        <a:pt x="1588" y="547"/>
                      </a:lnTo>
                      <a:lnTo>
                        <a:pt x="1614" y="572"/>
                      </a:lnTo>
                      <a:lnTo>
                        <a:pt x="1650" y="602"/>
                      </a:lnTo>
                      <a:lnTo>
                        <a:pt x="1720" y="624"/>
                      </a:lnTo>
                      <a:lnTo>
                        <a:pt x="1768" y="635"/>
                      </a:lnTo>
                      <a:lnTo>
                        <a:pt x="1724" y="704"/>
                      </a:lnTo>
                      <a:lnTo>
                        <a:pt x="1702" y="755"/>
                      </a:lnTo>
                      <a:lnTo>
                        <a:pt x="1687" y="795"/>
                      </a:lnTo>
                      <a:lnTo>
                        <a:pt x="1673" y="857"/>
                      </a:lnTo>
                      <a:lnTo>
                        <a:pt x="1665" y="905"/>
                      </a:lnTo>
                      <a:lnTo>
                        <a:pt x="1665" y="938"/>
                      </a:lnTo>
                      <a:lnTo>
                        <a:pt x="1628" y="979"/>
                      </a:lnTo>
                      <a:lnTo>
                        <a:pt x="1555" y="1051"/>
                      </a:lnTo>
                      <a:lnTo>
                        <a:pt x="1541" y="1033"/>
                      </a:lnTo>
                      <a:lnTo>
                        <a:pt x="1562" y="997"/>
                      </a:lnTo>
                      <a:lnTo>
                        <a:pt x="1577" y="960"/>
                      </a:lnTo>
                      <a:lnTo>
                        <a:pt x="1584" y="916"/>
                      </a:lnTo>
                      <a:lnTo>
                        <a:pt x="1588" y="857"/>
                      </a:lnTo>
                      <a:lnTo>
                        <a:pt x="1595" y="824"/>
                      </a:lnTo>
                      <a:lnTo>
                        <a:pt x="1584" y="806"/>
                      </a:lnTo>
                      <a:lnTo>
                        <a:pt x="1573" y="791"/>
                      </a:lnTo>
                      <a:lnTo>
                        <a:pt x="1541" y="791"/>
                      </a:lnTo>
                      <a:lnTo>
                        <a:pt x="1467" y="798"/>
                      </a:lnTo>
                      <a:lnTo>
                        <a:pt x="1401" y="809"/>
                      </a:lnTo>
                      <a:lnTo>
                        <a:pt x="1346" y="817"/>
                      </a:lnTo>
                      <a:lnTo>
                        <a:pt x="1306" y="820"/>
                      </a:lnTo>
                      <a:lnTo>
                        <a:pt x="1244" y="813"/>
                      </a:lnTo>
                      <a:lnTo>
                        <a:pt x="1218" y="806"/>
                      </a:lnTo>
                      <a:lnTo>
                        <a:pt x="1160" y="791"/>
                      </a:lnTo>
                      <a:lnTo>
                        <a:pt x="1134" y="777"/>
                      </a:lnTo>
                      <a:lnTo>
                        <a:pt x="1251" y="682"/>
                      </a:lnTo>
                      <a:lnTo>
                        <a:pt x="1299" y="667"/>
                      </a:lnTo>
                      <a:lnTo>
                        <a:pt x="1342" y="641"/>
                      </a:lnTo>
                      <a:lnTo>
                        <a:pt x="1360" y="617"/>
                      </a:lnTo>
                      <a:lnTo>
                        <a:pt x="1360" y="602"/>
                      </a:lnTo>
                      <a:lnTo>
                        <a:pt x="1327" y="565"/>
                      </a:lnTo>
                      <a:lnTo>
                        <a:pt x="1270" y="524"/>
                      </a:lnTo>
                      <a:lnTo>
                        <a:pt x="1181" y="458"/>
                      </a:lnTo>
                      <a:lnTo>
                        <a:pt x="1109" y="414"/>
                      </a:lnTo>
                      <a:lnTo>
                        <a:pt x="1094" y="407"/>
                      </a:lnTo>
                      <a:lnTo>
                        <a:pt x="1098" y="373"/>
                      </a:lnTo>
                      <a:lnTo>
                        <a:pt x="1090" y="337"/>
                      </a:lnTo>
                      <a:lnTo>
                        <a:pt x="1046" y="300"/>
                      </a:lnTo>
                      <a:lnTo>
                        <a:pt x="1016" y="264"/>
                      </a:lnTo>
                      <a:lnTo>
                        <a:pt x="972" y="236"/>
                      </a:lnTo>
                      <a:lnTo>
                        <a:pt x="928" y="214"/>
                      </a:lnTo>
                      <a:lnTo>
                        <a:pt x="884" y="203"/>
                      </a:lnTo>
                      <a:lnTo>
                        <a:pt x="840" y="203"/>
                      </a:lnTo>
                      <a:lnTo>
                        <a:pt x="804" y="217"/>
                      </a:lnTo>
                      <a:lnTo>
                        <a:pt x="771" y="232"/>
                      </a:lnTo>
                      <a:lnTo>
                        <a:pt x="741" y="232"/>
                      </a:lnTo>
                      <a:lnTo>
                        <a:pt x="690" y="254"/>
                      </a:lnTo>
                      <a:lnTo>
                        <a:pt x="664" y="275"/>
                      </a:lnTo>
                      <a:lnTo>
                        <a:pt x="715" y="271"/>
                      </a:lnTo>
                      <a:lnTo>
                        <a:pt x="682" y="292"/>
                      </a:lnTo>
                      <a:lnTo>
                        <a:pt x="638" y="307"/>
                      </a:lnTo>
                      <a:lnTo>
                        <a:pt x="597" y="318"/>
                      </a:lnTo>
                      <a:lnTo>
                        <a:pt x="546" y="329"/>
                      </a:lnTo>
                      <a:lnTo>
                        <a:pt x="498" y="348"/>
                      </a:lnTo>
                      <a:lnTo>
                        <a:pt x="427" y="388"/>
                      </a:lnTo>
                      <a:lnTo>
                        <a:pt x="382" y="429"/>
                      </a:lnTo>
                      <a:lnTo>
                        <a:pt x="335" y="454"/>
                      </a:lnTo>
                      <a:lnTo>
                        <a:pt x="312" y="480"/>
                      </a:lnTo>
                      <a:lnTo>
                        <a:pt x="305" y="517"/>
                      </a:lnTo>
                      <a:lnTo>
                        <a:pt x="294" y="565"/>
                      </a:lnTo>
                      <a:lnTo>
                        <a:pt x="290" y="605"/>
                      </a:lnTo>
                      <a:lnTo>
                        <a:pt x="312" y="620"/>
                      </a:lnTo>
                      <a:lnTo>
                        <a:pt x="294" y="667"/>
                      </a:lnTo>
                      <a:lnTo>
                        <a:pt x="265" y="759"/>
                      </a:lnTo>
                      <a:lnTo>
                        <a:pt x="220" y="850"/>
                      </a:lnTo>
                      <a:lnTo>
                        <a:pt x="183" y="894"/>
                      </a:lnTo>
                      <a:lnTo>
                        <a:pt x="132" y="898"/>
                      </a:lnTo>
                      <a:lnTo>
                        <a:pt x="73" y="905"/>
                      </a:lnTo>
                      <a:lnTo>
                        <a:pt x="26" y="913"/>
                      </a:lnTo>
                      <a:lnTo>
                        <a:pt x="56" y="865"/>
                      </a:lnTo>
                      <a:lnTo>
                        <a:pt x="77" y="820"/>
                      </a:lnTo>
                      <a:lnTo>
                        <a:pt x="99" y="785"/>
                      </a:lnTo>
                      <a:lnTo>
                        <a:pt x="117" y="722"/>
                      </a:lnTo>
                      <a:lnTo>
                        <a:pt x="132" y="674"/>
                      </a:lnTo>
                      <a:lnTo>
                        <a:pt x="143" y="620"/>
                      </a:lnTo>
                      <a:lnTo>
                        <a:pt x="154" y="580"/>
                      </a:lnTo>
                      <a:lnTo>
                        <a:pt x="172" y="543"/>
                      </a:lnTo>
                      <a:lnTo>
                        <a:pt x="183" y="502"/>
                      </a:lnTo>
                      <a:lnTo>
                        <a:pt x="191" y="44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22" name="Freeform 21"/>
              <p:cNvSpPr>
                <a:spLocks noChangeAspect="1"/>
              </p:cNvSpPr>
              <p:nvPr/>
            </p:nvSpPr>
            <p:spPr bwMode="auto">
              <a:xfrm>
                <a:off x="1136" y="2894"/>
                <a:ext cx="787" cy="437"/>
              </a:xfrm>
              <a:custGeom>
                <a:avLst/>
                <a:gdLst>
                  <a:gd name="T0" fmla="*/ 20 w 2361"/>
                  <a:gd name="T1" fmla="*/ 140 h 1311"/>
                  <a:gd name="T2" fmla="*/ 1 w 2361"/>
                  <a:gd name="T3" fmla="*/ 146 h 1311"/>
                  <a:gd name="T4" fmla="*/ 2 w 2361"/>
                  <a:gd name="T5" fmla="*/ 118 h 1311"/>
                  <a:gd name="T6" fmla="*/ 14 w 2361"/>
                  <a:gd name="T7" fmla="*/ 96 h 1311"/>
                  <a:gd name="T8" fmla="*/ 19 w 2361"/>
                  <a:gd name="T9" fmla="*/ 77 h 1311"/>
                  <a:gd name="T10" fmla="*/ 29 w 2361"/>
                  <a:gd name="T11" fmla="*/ 56 h 1311"/>
                  <a:gd name="T12" fmla="*/ 35 w 2361"/>
                  <a:gd name="T13" fmla="*/ 46 h 1311"/>
                  <a:gd name="T14" fmla="*/ 45 w 2361"/>
                  <a:gd name="T15" fmla="*/ 38 h 1311"/>
                  <a:gd name="T16" fmla="*/ 48 w 2361"/>
                  <a:gd name="T17" fmla="*/ 40 h 1311"/>
                  <a:gd name="T18" fmla="*/ 57 w 2361"/>
                  <a:gd name="T19" fmla="*/ 23 h 1311"/>
                  <a:gd name="T20" fmla="*/ 66 w 2361"/>
                  <a:gd name="T21" fmla="*/ 30 h 1311"/>
                  <a:gd name="T22" fmla="*/ 85 w 2361"/>
                  <a:gd name="T23" fmla="*/ 16 h 1311"/>
                  <a:gd name="T24" fmla="*/ 92 w 2361"/>
                  <a:gd name="T25" fmla="*/ 18 h 1311"/>
                  <a:gd name="T26" fmla="*/ 100 w 2361"/>
                  <a:gd name="T27" fmla="*/ 14 h 1311"/>
                  <a:gd name="T28" fmla="*/ 107 w 2361"/>
                  <a:gd name="T29" fmla="*/ 12 h 1311"/>
                  <a:gd name="T30" fmla="*/ 112 w 2361"/>
                  <a:gd name="T31" fmla="*/ 14 h 1311"/>
                  <a:gd name="T32" fmla="*/ 125 w 2361"/>
                  <a:gd name="T33" fmla="*/ 1 h 1311"/>
                  <a:gd name="T34" fmla="*/ 119 w 2361"/>
                  <a:gd name="T35" fmla="*/ 11 h 1311"/>
                  <a:gd name="T36" fmla="*/ 126 w 2361"/>
                  <a:gd name="T37" fmla="*/ 9 h 1311"/>
                  <a:gd name="T38" fmla="*/ 138 w 2361"/>
                  <a:gd name="T39" fmla="*/ 0 h 1311"/>
                  <a:gd name="T40" fmla="*/ 130 w 2361"/>
                  <a:gd name="T41" fmla="*/ 8 h 1311"/>
                  <a:gd name="T42" fmla="*/ 140 w 2361"/>
                  <a:gd name="T43" fmla="*/ 5 h 1311"/>
                  <a:gd name="T44" fmla="*/ 143 w 2361"/>
                  <a:gd name="T45" fmla="*/ 6 h 1311"/>
                  <a:gd name="T46" fmla="*/ 155 w 2361"/>
                  <a:gd name="T47" fmla="*/ 4 h 1311"/>
                  <a:gd name="T48" fmla="*/ 176 w 2361"/>
                  <a:gd name="T49" fmla="*/ 5 h 1311"/>
                  <a:gd name="T50" fmla="*/ 184 w 2361"/>
                  <a:gd name="T51" fmla="*/ 7 h 1311"/>
                  <a:gd name="T52" fmla="*/ 201 w 2361"/>
                  <a:gd name="T53" fmla="*/ 6 h 1311"/>
                  <a:gd name="T54" fmla="*/ 214 w 2361"/>
                  <a:gd name="T55" fmla="*/ 14 h 1311"/>
                  <a:gd name="T56" fmla="*/ 222 w 2361"/>
                  <a:gd name="T57" fmla="*/ 10 h 1311"/>
                  <a:gd name="T58" fmla="*/ 220 w 2361"/>
                  <a:gd name="T59" fmla="*/ 19 h 1311"/>
                  <a:gd name="T60" fmla="*/ 228 w 2361"/>
                  <a:gd name="T61" fmla="*/ 23 h 1311"/>
                  <a:gd name="T62" fmla="*/ 242 w 2361"/>
                  <a:gd name="T63" fmla="*/ 10 h 1311"/>
                  <a:gd name="T64" fmla="*/ 242 w 2361"/>
                  <a:gd name="T65" fmla="*/ 17 h 1311"/>
                  <a:gd name="T66" fmla="*/ 238 w 2361"/>
                  <a:gd name="T67" fmla="*/ 44 h 1311"/>
                  <a:gd name="T68" fmla="*/ 249 w 2361"/>
                  <a:gd name="T69" fmla="*/ 39 h 1311"/>
                  <a:gd name="T70" fmla="*/ 243 w 2361"/>
                  <a:gd name="T71" fmla="*/ 50 h 1311"/>
                  <a:gd name="T72" fmla="*/ 262 w 2361"/>
                  <a:gd name="T73" fmla="*/ 48 h 1311"/>
                  <a:gd name="T74" fmla="*/ 225 w 2361"/>
                  <a:gd name="T75" fmla="*/ 99 h 1311"/>
                  <a:gd name="T76" fmla="*/ 220 w 2361"/>
                  <a:gd name="T77" fmla="*/ 82 h 1311"/>
                  <a:gd name="T78" fmla="*/ 209 w 2361"/>
                  <a:gd name="T79" fmla="*/ 79 h 1311"/>
                  <a:gd name="T80" fmla="*/ 194 w 2361"/>
                  <a:gd name="T81" fmla="*/ 52 h 1311"/>
                  <a:gd name="T82" fmla="*/ 170 w 2361"/>
                  <a:gd name="T83" fmla="*/ 37 h 1311"/>
                  <a:gd name="T84" fmla="*/ 131 w 2361"/>
                  <a:gd name="T85" fmla="*/ 35 h 1311"/>
                  <a:gd name="T86" fmla="*/ 96 w 2361"/>
                  <a:gd name="T87" fmla="*/ 42 h 1311"/>
                  <a:gd name="T88" fmla="*/ 66 w 2361"/>
                  <a:gd name="T89" fmla="*/ 62 h 1311"/>
                  <a:gd name="T90" fmla="*/ 50 w 2361"/>
                  <a:gd name="T91" fmla="*/ 83 h 1311"/>
                  <a:gd name="T92" fmla="*/ 43 w 2361"/>
                  <a:gd name="T93" fmla="*/ 96 h 1311"/>
                  <a:gd name="T94" fmla="*/ 42 w 2361"/>
                  <a:gd name="T95" fmla="*/ 99 h 1311"/>
                  <a:gd name="T96" fmla="*/ 38 w 2361"/>
                  <a:gd name="T97" fmla="*/ 103 h 1311"/>
                  <a:gd name="T98" fmla="*/ 38 w 2361"/>
                  <a:gd name="T99" fmla="*/ 111 h 1311"/>
                  <a:gd name="T100" fmla="*/ 33 w 2361"/>
                  <a:gd name="T101" fmla="*/ 117 h 1311"/>
                  <a:gd name="T102" fmla="*/ 33 w 2361"/>
                  <a:gd name="T103" fmla="*/ 127 h 1311"/>
                  <a:gd name="T104" fmla="*/ 27 w 2361"/>
                  <a:gd name="T105" fmla="*/ 133 h 1311"/>
                  <a:gd name="T106" fmla="*/ 26 w 2361"/>
                  <a:gd name="T107" fmla="*/ 137 h 13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61"/>
                  <a:gd name="T163" fmla="*/ 0 h 1311"/>
                  <a:gd name="T164" fmla="*/ 2361 w 2361"/>
                  <a:gd name="T165" fmla="*/ 1311 h 13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61" h="1311">
                    <a:moveTo>
                      <a:pt x="231" y="1235"/>
                    </a:moveTo>
                    <a:lnTo>
                      <a:pt x="183" y="1262"/>
                    </a:lnTo>
                    <a:lnTo>
                      <a:pt x="136" y="1286"/>
                    </a:lnTo>
                    <a:lnTo>
                      <a:pt x="7" y="1311"/>
                    </a:lnTo>
                    <a:lnTo>
                      <a:pt x="0" y="1216"/>
                    </a:lnTo>
                    <a:lnTo>
                      <a:pt x="15" y="1066"/>
                    </a:lnTo>
                    <a:lnTo>
                      <a:pt x="84" y="960"/>
                    </a:lnTo>
                    <a:lnTo>
                      <a:pt x="130" y="864"/>
                    </a:lnTo>
                    <a:lnTo>
                      <a:pt x="162" y="816"/>
                    </a:lnTo>
                    <a:lnTo>
                      <a:pt x="167" y="694"/>
                    </a:lnTo>
                    <a:lnTo>
                      <a:pt x="189" y="646"/>
                    </a:lnTo>
                    <a:lnTo>
                      <a:pt x="258" y="506"/>
                    </a:lnTo>
                    <a:lnTo>
                      <a:pt x="299" y="440"/>
                    </a:lnTo>
                    <a:lnTo>
                      <a:pt x="315" y="414"/>
                    </a:lnTo>
                    <a:lnTo>
                      <a:pt x="374" y="414"/>
                    </a:lnTo>
                    <a:lnTo>
                      <a:pt x="406" y="338"/>
                    </a:lnTo>
                    <a:lnTo>
                      <a:pt x="417" y="363"/>
                    </a:lnTo>
                    <a:lnTo>
                      <a:pt x="433" y="359"/>
                    </a:lnTo>
                    <a:lnTo>
                      <a:pt x="464" y="257"/>
                    </a:lnTo>
                    <a:lnTo>
                      <a:pt x="510" y="210"/>
                    </a:lnTo>
                    <a:lnTo>
                      <a:pt x="501" y="323"/>
                    </a:lnTo>
                    <a:lnTo>
                      <a:pt x="591" y="273"/>
                    </a:lnTo>
                    <a:lnTo>
                      <a:pt x="693" y="207"/>
                    </a:lnTo>
                    <a:lnTo>
                      <a:pt x="767" y="145"/>
                    </a:lnTo>
                    <a:lnTo>
                      <a:pt x="774" y="185"/>
                    </a:lnTo>
                    <a:lnTo>
                      <a:pt x="827" y="159"/>
                    </a:lnTo>
                    <a:lnTo>
                      <a:pt x="870" y="115"/>
                    </a:lnTo>
                    <a:lnTo>
                      <a:pt x="898" y="126"/>
                    </a:lnTo>
                    <a:lnTo>
                      <a:pt x="928" y="155"/>
                    </a:lnTo>
                    <a:lnTo>
                      <a:pt x="961" y="112"/>
                    </a:lnTo>
                    <a:lnTo>
                      <a:pt x="1035" y="52"/>
                    </a:lnTo>
                    <a:lnTo>
                      <a:pt x="1005" y="122"/>
                    </a:lnTo>
                    <a:lnTo>
                      <a:pt x="1031" y="96"/>
                    </a:lnTo>
                    <a:lnTo>
                      <a:pt x="1127" y="8"/>
                    </a:lnTo>
                    <a:lnTo>
                      <a:pt x="1073" y="61"/>
                    </a:lnTo>
                    <a:lnTo>
                      <a:pt x="1071" y="96"/>
                    </a:lnTo>
                    <a:lnTo>
                      <a:pt x="1105" y="85"/>
                    </a:lnTo>
                    <a:lnTo>
                      <a:pt x="1130" y="81"/>
                    </a:lnTo>
                    <a:lnTo>
                      <a:pt x="1180" y="42"/>
                    </a:lnTo>
                    <a:lnTo>
                      <a:pt x="1240" y="4"/>
                    </a:lnTo>
                    <a:lnTo>
                      <a:pt x="1175" y="56"/>
                    </a:lnTo>
                    <a:lnTo>
                      <a:pt x="1167" y="75"/>
                    </a:lnTo>
                    <a:lnTo>
                      <a:pt x="1186" y="74"/>
                    </a:lnTo>
                    <a:lnTo>
                      <a:pt x="1258" y="48"/>
                    </a:lnTo>
                    <a:lnTo>
                      <a:pt x="1318" y="0"/>
                    </a:lnTo>
                    <a:lnTo>
                      <a:pt x="1284" y="56"/>
                    </a:lnTo>
                    <a:lnTo>
                      <a:pt x="1328" y="48"/>
                    </a:lnTo>
                    <a:lnTo>
                      <a:pt x="1397" y="37"/>
                    </a:lnTo>
                    <a:lnTo>
                      <a:pt x="1535" y="41"/>
                    </a:lnTo>
                    <a:lnTo>
                      <a:pt x="1581" y="45"/>
                    </a:lnTo>
                    <a:lnTo>
                      <a:pt x="1619" y="53"/>
                    </a:lnTo>
                    <a:lnTo>
                      <a:pt x="1654" y="67"/>
                    </a:lnTo>
                    <a:lnTo>
                      <a:pt x="1691" y="81"/>
                    </a:lnTo>
                    <a:lnTo>
                      <a:pt x="1805" y="56"/>
                    </a:lnTo>
                    <a:lnTo>
                      <a:pt x="1875" y="89"/>
                    </a:lnTo>
                    <a:lnTo>
                      <a:pt x="1927" y="126"/>
                    </a:lnTo>
                    <a:lnTo>
                      <a:pt x="1952" y="123"/>
                    </a:lnTo>
                    <a:lnTo>
                      <a:pt x="2000" y="94"/>
                    </a:lnTo>
                    <a:lnTo>
                      <a:pt x="2017" y="137"/>
                    </a:lnTo>
                    <a:lnTo>
                      <a:pt x="1984" y="175"/>
                    </a:lnTo>
                    <a:lnTo>
                      <a:pt x="2026" y="207"/>
                    </a:lnTo>
                    <a:lnTo>
                      <a:pt x="2048" y="204"/>
                    </a:lnTo>
                    <a:lnTo>
                      <a:pt x="2139" y="144"/>
                    </a:lnTo>
                    <a:lnTo>
                      <a:pt x="2180" y="90"/>
                    </a:lnTo>
                    <a:lnTo>
                      <a:pt x="2213" y="8"/>
                    </a:lnTo>
                    <a:lnTo>
                      <a:pt x="2176" y="149"/>
                    </a:lnTo>
                    <a:lnTo>
                      <a:pt x="2067" y="277"/>
                    </a:lnTo>
                    <a:lnTo>
                      <a:pt x="2143" y="392"/>
                    </a:lnTo>
                    <a:lnTo>
                      <a:pt x="2154" y="370"/>
                    </a:lnTo>
                    <a:lnTo>
                      <a:pt x="2237" y="352"/>
                    </a:lnTo>
                    <a:lnTo>
                      <a:pt x="2255" y="368"/>
                    </a:lnTo>
                    <a:lnTo>
                      <a:pt x="2183" y="451"/>
                    </a:lnTo>
                    <a:lnTo>
                      <a:pt x="2234" y="484"/>
                    </a:lnTo>
                    <a:lnTo>
                      <a:pt x="2361" y="431"/>
                    </a:lnTo>
                    <a:lnTo>
                      <a:pt x="2079" y="912"/>
                    </a:lnTo>
                    <a:lnTo>
                      <a:pt x="2029" y="893"/>
                    </a:lnTo>
                    <a:lnTo>
                      <a:pt x="1976" y="844"/>
                    </a:lnTo>
                    <a:lnTo>
                      <a:pt x="1976" y="736"/>
                    </a:lnTo>
                    <a:lnTo>
                      <a:pt x="2006" y="714"/>
                    </a:lnTo>
                    <a:lnTo>
                      <a:pt x="1881" y="713"/>
                    </a:lnTo>
                    <a:lnTo>
                      <a:pt x="1881" y="586"/>
                    </a:lnTo>
                    <a:lnTo>
                      <a:pt x="1750" y="470"/>
                    </a:lnTo>
                    <a:lnTo>
                      <a:pt x="1639" y="388"/>
                    </a:lnTo>
                    <a:lnTo>
                      <a:pt x="1530" y="330"/>
                    </a:lnTo>
                    <a:lnTo>
                      <a:pt x="1331" y="316"/>
                    </a:lnTo>
                    <a:lnTo>
                      <a:pt x="1177" y="316"/>
                    </a:lnTo>
                    <a:lnTo>
                      <a:pt x="1015" y="337"/>
                    </a:lnTo>
                    <a:lnTo>
                      <a:pt x="867" y="381"/>
                    </a:lnTo>
                    <a:lnTo>
                      <a:pt x="727" y="460"/>
                    </a:lnTo>
                    <a:lnTo>
                      <a:pt x="596" y="558"/>
                    </a:lnTo>
                    <a:lnTo>
                      <a:pt x="531" y="611"/>
                    </a:lnTo>
                    <a:lnTo>
                      <a:pt x="451" y="743"/>
                    </a:lnTo>
                    <a:lnTo>
                      <a:pt x="429" y="807"/>
                    </a:lnTo>
                    <a:lnTo>
                      <a:pt x="391" y="866"/>
                    </a:lnTo>
                    <a:lnTo>
                      <a:pt x="376" y="866"/>
                    </a:lnTo>
                    <a:lnTo>
                      <a:pt x="374" y="892"/>
                    </a:lnTo>
                    <a:lnTo>
                      <a:pt x="354" y="930"/>
                    </a:lnTo>
                    <a:lnTo>
                      <a:pt x="344" y="930"/>
                    </a:lnTo>
                    <a:lnTo>
                      <a:pt x="345" y="963"/>
                    </a:lnTo>
                    <a:lnTo>
                      <a:pt x="338" y="999"/>
                    </a:lnTo>
                    <a:lnTo>
                      <a:pt x="316" y="1025"/>
                    </a:lnTo>
                    <a:lnTo>
                      <a:pt x="297" y="1055"/>
                    </a:lnTo>
                    <a:lnTo>
                      <a:pt x="257" y="1114"/>
                    </a:lnTo>
                    <a:lnTo>
                      <a:pt x="299" y="1143"/>
                    </a:lnTo>
                    <a:lnTo>
                      <a:pt x="268" y="1154"/>
                    </a:lnTo>
                    <a:lnTo>
                      <a:pt x="247" y="1201"/>
                    </a:lnTo>
                    <a:lnTo>
                      <a:pt x="269" y="1192"/>
                    </a:lnTo>
                    <a:lnTo>
                      <a:pt x="231" y="123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22"/>
              <p:cNvSpPr>
                <a:spLocks noChangeAspect="1"/>
              </p:cNvSpPr>
              <p:nvPr/>
            </p:nvSpPr>
            <p:spPr bwMode="auto">
              <a:xfrm>
                <a:off x="1367" y="3069"/>
                <a:ext cx="275" cy="128"/>
              </a:xfrm>
              <a:custGeom>
                <a:avLst/>
                <a:gdLst>
                  <a:gd name="T0" fmla="*/ 0 w 824"/>
                  <a:gd name="T1" fmla="*/ 32 h 383"/>
                  <a:gd name="T2" fmla="*/ 2 w 824"/>
                  <a:gd name="T3" fmla="*/ 27 h 383"/>
                  <a:gd name="T4" fmla="*/ 7 w 824"/>
                  <a:gd name="T5" fmla="*/ 22 h 383"/>
                  <a:gd name="T6" fmla="*/ 14 w 824"/>
                  <a:gd name="T7" fmla="*/ 17 h 383"/>
                  <a:gd name="T8" fmla="*/ 19 w 824"/>
                  <a:gd name="T9" fmla="*/ 14 h 383"/>
                  <a:gd name="T10" fmla="*/ 25 w 824"/>
                  <a:gd name="T11" fmla="*/ 11 h 383"/>
                  <a:gd name="T12" fmla="*/ 32 w 824"/>
                  <a:gd name="T13" fmla="*/ 8 h 383"/>
                  <a:gd name="T14" fmla="*/ 40 w 824"/>
                  <a:gd name="T15" fmla="*/ 6 h 383"/>
                  <a:gd name="T16" fmla="*/ 47 w 824"/>
                  <a:gd name="T17" fmla="*/ 4 h 383"/>
                  <a:gd name="T18" fmla="*/ 52 w 824"/>
                  <a:gd name="T19" fmla="*/ 3 h 383"/>
                  <a:gd name="T20" fmla="*/ 59 w 824"/>
                  <a:gd name="T21" fmla="*/ 1 h 383"/>
                  <a:gd name="T22" fmla="*/ 64 w 824"/>
                  <a:gd name="T23" fmla="*/ 0 h 383"/>
                  <a:gd name="T24" fmla="*/ 70 w 824"/>
                  <a:gd name="T25" fmla="*/ 0 h 383"/>
                  <a:gd name="T26" fmla="*/ 75 w 824"/>
                  <a:gd name="T27" fmla="*/ 3 h 383"/>
                  <a:gd name="T28" fmla="*/ 79 w 824"/>
                  <a:gd name="T29" fmla="*/ 6 h 383"/>
                  <a:gd name="T30" fmla="*/ 83 w 824"/>
                  <a:gd name="T31" fmla="*/ 11 h 383"/>
                  <a:gd name="T32" fmla="*/ 88 w 824"/>
                  <a:gd name="T33" fmla="*/ 14 h 383"/>
                  <a:gd name="T34" fmla="*/ 92 w 824"/>
                  <a:gd name="T35" fmla="*/ 16 h 383"/>
                  <a:gd name="T36" fmla="*/ 89 w 824"/>
                  <a:gd name="T37" fmla="*/ 20 h 383"/>
                  <a:gd name="T38" fmla="*/ 83 w 824"/>
                  <a:gd name="T39" fmla="*/ 17 h 383"/>
                  <a:gd name="T40" fmla="*/ 76 w 824"/>
                  <a:gd name="T41" fmla="*/ 14 h 383"/>
                  <a:gd name="T42" fmla="*/ 71 w 824"/>
                  <a:gd name="T43" fmla="*/ 12 h 383"/>
                  <a:gd name="T44" fmla="*/ 65 w 824"/>
                  <a:gd name="T45" fmla="*/ 9 h 383"/>
                  <a:gd name="T46" fmla="*/ 60 w 824"/>
                  <a:gd name="T47" fmla="*/ 9 h 383"/>
                  <a:gd name="T48" fmla="*/ 56 w 824"/>
                  <a:gd name="T49" fmla="*/ 9 h 383"/>
                  <a:gd name="T50" fmla="*/ 53 w 824"/>
                  <a:gd name="T51" fmla="*/ 11 h 383"/>
                  <a:gd name="T52" fmla="*/ 47 w 824"/>
                  <a:gd name="T53" fmla="*/ 14 h 383"/>
                  <a:gd name="T54" fmla="*/ 41 w 824"/>
                  <a:gd name="T55" fmla="*/ 17 h 383"/>
                  <a:gd name="T56" fmla="*/ 36 w 824"/>
                  <a:gd name="T57" fmla="*/ 20 h 383"/>
                  <a:gd name="T58" fmla="*/ 30 w 824"/>
                  <a:gd name="T59" fmla="*/ 23 h 383"/>
                  <a:gd name="T60" fmla="*/ 25 w 824"/>
                  <a:gd name="T61" fmla="*/ 26 h 383"/>
                  <a:gd name="T62" fmla="*/ 22 w 824"/>
                  <a:gd name="T63" fmla="*/ 29 h 383"/>
                  <a:gd name="T64" fmla="*/ 17 w 824"/>
                  <a:gd name="T65" fmla="*/ 32 h 383"/>
                  <a:gd name="T66" fmla="*/ 12 w 824"/>
                  <a:gd name="T67" fmla="*/ 36 h 383"/>
                  <a:gd name="T68" fmla="*/ 6 w 824"/>
                  <a:gd name="T69" fmla="*/ 39 h 383"/>
                  <a:gd name="T70" fmla="*/ 1 w 824"/>
                  <a:gd name="T71" fmla="*/ 43 h 383"/>
                  <a:gd name="T72" fmla="*/ 0 w 824"/>
                  <a:gd name="T73" fmla="*/ 41 h 383"/>
                  <a:gd name="T74" fmla="*/ 0 w 824"/>
                  <a:gd name="T75" fmla="*/ 37 h 383"/>
                  <a:gd name="T76" fmla="*/ 0 w 824"/>
                  <a:gd name="T77" fmla="*/ 32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4"/>
                  <a:gd name="T118" fmla="*/ 0 h 383"/>
                  <a:gd name="T119" fmla="*/ 824 w 824"/>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4" h="383">
                    <a:moveTo>
                      <a:pt x="0" y="285"/>
                    </a:moveTo>
                    <a:lnTo>
                      <a:pt x="15" y="240"/>
                    </a:lnTo>
                    <a:lnTo>
                      <a:pt x="66" y="196"/>
                    </a:lnTo>
                    <a:lnTo>
                      <a:pt x="125" y="152"/>
                    </a:lnTo>
                    <a:lnTo>
                      <a:pt x="172" y="123"/>
                    </a:lnTo>
                    <a:lnTo>
                      <a:pt x="222" y="100"/>
                    </a:lnTo>
                    <a:lnTo>
                      <a:pt x="285" y="76"/>
                    </a:lnTo>
                    <a:lnTo>
                      <a:pt x="359" y="58"/>
                    </a:lnTo>
                    <a:lnTo>
                      <a:pt x="425" y="40"/>
                    </a:lnTo>
                    <a:lnTo>
                      <a:pt x="469" y="26"/>
                    </a:lnTo>
                    <a:lnTo>
                      <a:pt x="531" y="7"/>
                    </a:lnTo>
                    <a:lnTo>
                      <a:pt x="579" y="0"/>
                    </a:lnTo>
                    <a:lnTo>
                      <a:pt x="629" y="0"/>
                    </a:lnTo>
                    <a:lnTo>
                      <a:pt x="670" y="26"/>
                    </a:lnTo>
                    <a:lnTo>
                      <a:pt x="710" y="58"/>
                    </a:lnTo>
                    <a:lnTo>
                      <a:pt x="747" y="97"/>
                    </a:lnTo>
                    <a:lnTo>
                      <a:pt x="795" y="126"/>
                    </a:lnTo>
                    <a:lnTo>
                      <a:pt x="824" y="148"/>
                    </a:lnTo>
                    <a:lnTo>
                      <a:pt x="801" y="182"/>
                    </a:lnTo>
                    <a:lnTo>
                      <a:pt x="747" y="156"/>
                    </a:lnTo>
                    <a:lnTo>
                      <a:pt x="683" y="123"/>
                    </a:lnTo>
                    <a:lnTo>
                      <a:pt x="639" y="104"/>
                    </a:lnTo>
                    <a:lnTo>
                      <a:pt x="582" y="83"/>
                    </a:lnTo>
                    <a:lnTo>
                      <a:pt x="542" y="81"/>
                    </a:lnTo>
                    <a:lnTo>
                      <a:pt x="501" y="83"/>
                    </a:lnTo>
                    <a:lnTo>
                      <a:pt x="472" y="96"/>
                    </a:lnTo>
                    <a:lnTo>
                      <a:pt x="424" y="123"/>
                    </a:lnTo>
                    <a:lnTo>
                      <a:pt x="369" y="152"/>
                    </a:lnTo>
                    <a:lnTo>
                      <a:pt x="322" y="178"/>
                    </a:lnTo>
                    <a:lnTo>
                      <a:pt x="273" y="205"/>
                    </a:lnTo>
                    <a:lnTo>
                      <a:pt x="225" y="237"/>
                    </a:lnTo>
                    <a:lnTo>
                      <a:pt x="194" y="263"/>
                    </a:lnTo>
                    <a:lnTo>
                      <a:pt x="154" y="287"/>
                    </a:lnTo>
                    <a:lnTo>
                      <a:pt x="107" y="320"/>
                    </a:lnTo>
                    <a:lnTo>
                      <a:pt x="55" y="353"/>
                    </a:lnTo>
                    <a:lnTo>
                      <a:pt x="11" y="383"/>
                    </a:lnTo>
                    <a:lnTo>
                      <a:pt x="0" y="372"/>
                    </a:lnTo>
                    <a:lnTo>
                      <a:pt x="0" y="335"/>
                    </a:lnTo>
                    <a:lnTo>
                      <a:pt x="0" y="285"/>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23"/>
              <p:cNvSpPr>
                <a:spLocks noChangeAspect="1"/>
              </p:cNvSpPr>
              <p:nvPr/>
            </p:nvSpPr>
            <p:spPr bwMode="auto">
              <a:xfrm>
                <a:off x="1366" y="3100"/>
                <a:ext cx="123" cy="98"/>
              </a:xfrm>
              <a:custGeom>
                <a:avLst/>
                <a:gdLst>
                  <a:gd name="T0" fmla="*/ 41 w 369"/>
                  <a:gd name="T1" fmla="*/ 0 h 294"/>
                  <a:gd name="T2" fmla="*/ 37 w 369"/>
                  <a:gd name="T3" fmla="*/ 3 h 294"/>
                  <a:gd name="T4" fmla="*/ 33 w 369"/>
                  <a:gd name="T5" fmla="*/ 6 h 294"/>
                  <a:gd name="T6" fmla="*/ 28 w 369"/>
                  <a:gd name="T7" fmla="*/ 8 h 294"/>
                  <a:gd name="T8" fmla="*/ 21 w 369"/>
                  <a:gd name="T9" fmla="*/ 12 h 294"/>
                  <a:gd name="T10" fmla="*/ 17 w 369"/>
                  <a:gd name="T11" fmla="*/ 15 h 294"/>
                  <a:gd name="T12" fmla="*/ 14 w 369"/>
                  <a:gd name="T13" fmla="*/ 17 h 294"/>
                  <a:gd name="T14" fmla="*/ 13 w 369"/>
                  <a:gd name="T15" fmla="*/ 19 h 294"/>
                  <a:gd name="T16" fmla="*/ 13 w 369"/>
                  <a:gd name="T17" fmla="*/ 20 h 294"/>
                  <a:gd name="T18" fmla="*/ 14 w 369"/>
                  <a:gd name="T19" fmla="*/ 21 h 294"/>
                  <a:gd name="T20" fmla="*/ 16 w 369"/>
                  <a:gd name="T21" fmla="*/ 21 h 294"/>
                  <a:gd name="T22" fmla="*/ 17 w 369"/>
                  <a:gd name="T23" fmla="*/ 20 h 294"/>
                  <a:gd name="T24" fmla="*/ 19 w 369"/>
                  <a:gd name="T25" fmla="*/ 20 h 294"/>
                  <a:gd name="T26" fmla="*/ 22 w 369"/>
                  <a:gd name="T27" fmla="*/ 19 h 294"/>
                  <a:gd name="T28" fmla="*/ 21 w 369"/>
                  <a:gd name="T29" fmla="*/ 20 h 294"/>
                  <a:gd name="T30" fmla="*/ 19 w 369"/>
                  <a:gd name="T31" fmla="*/ 22 h 294"/>
                  <a:gd name="T32" fmla="*/ 17 w 369"/>
                  <a:gd name="T33" fmla="*/ 24 h 294"/>
                  <a:gd name="T34" fmla="*/ 14 w 369"/>
                  <a:gd name="T35" fmla="*/ 26 h 294"/>
                  <a:gd name="T36" fmla="*/ 11 w 369"/>
                  <a:gd name="T37" fmla="*/ 28 h 294"/>
                  <a:gd name="T38" fmla="*/ 8 w 369"/>
                  <a:gd name="T39" fmla="*/ 30 h 294"/>
                  <a:gd name="T40" fmla="*/ 5 w 369"/>
                  <a:gd name="T41" fmla="*/ 32 h 294"/>
                  <a:gd name="T42" fmla="*/ 2 w 369"/>
                  <a:gd name="T43" fmla="*/ 33 h 294"/>
                  <a:gd name="T44" fmla="*/ 0 w 369"/>
                  <a:gd name="T45" fmla="*/ 33 h 294"/>
                  <a:gd name="T46" fmla="*/ 0 w 369"/>
                  <a:gd name="T47" fmla="*/ 30 h 294"/>
                  <a:gd name="T48" fmla="*/ 1 w 369"/>
                  <a:gd name="T49" fmla="*/ 26 h 294"/>
                  <a:gd name="T50" fmla="*/ 2 w 369"/>
                  <a:gd name="T51" fmla="*/ 22 h 294"/>
                  <a:gd name="T52" fmla="*/ 3 w 369"/>
                  <a:gd name="T53" fmla="*/ 19 h 294"/>
                  <a:gd name="T54" fmla="*/ 4 w 369"/>
                  <a:gd name="T55" fmla="*/ 17 h 294"/>
                  <a:gd name="T56" fmla="*/ 7 w 369"/>
                  <a:gd name="T57" fmla="*/ 15 h 294"/>
                  <a:gd name="T58" fmla="*/ 10 w 369"/>
                  <a:gd name="T59" fmla="*/ 13 h 294"/>
                  <a:gd name="T60" fmla="*/ 14 w 369"/>
                  <a:gd name="T61" fmla="*/ 11 h 294"/>
                  <a:gd name="T62" fmla="*/ 17 w 369"/>
                  <a:gd name="T63" fmla="*/ 8 h 294"/>
                  <a:gd name="T64" fmla="*/ 21 w 369"/>
                  <a:gd name="T65" fmla="*/ 6 h 294"/>
                  <a:gd name="T66" fmla="*/ 24 w 369"/>
                  <a:gd name="T67" fmla="*/ 5 h 294"/>
                  <a:gd name="T68" fmla="*/ 27 w 369"/>
                  <a:gd name="T69" fmla="*/ 3 h 294"/>
                  <a:gd name="T70" fmla="*/ 30 w 369"/>
                  <a:gd name="T71" fmla="*/ 1 h 294"/>
                  <a:gd name="T72" fmla="*/ 31 w 369"/>
                  <a:gd name="T73" fmla="*/ 1 h 294"/>
                  <a:gd name="T74" fmla="*/ 33 w 369"/>
                  <a:gd name="T75" fmla="*/ 1 h 294"/>
                  <a:gd name="T76" fmla="*/ 36 w 369"/>
                  <a:gd name="T77" fmla="*/ 0 h 294"/>
                  <a:gd name="T78" fmla="*/ 38 w 369"/>
                  <a:gd name="T79" fmla="*/ 0 h 294"/>
                  <a:gd name="T80" fmla="*/ 41 w 369"/>
                  <a:gd name="T81" fmla="*/ 0 h 2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9"/>
                  <a:gd name="T124" fmla="*/ 0 h 294"/>
                  <a:gd name="T125" fmla="*/ 369 w 369"/>
                  <a:gd name="T126" fmla="*/ 294 h 2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9" h="294">
                    <a:moveTo>
                      <a:pt x="369" y="1"/>
                    </a:moveTo>
                    <a:lnTo>
                      <a:pt x="336" y="31"/>
                    </a:lnTo>
                    <a:lnTo>
                      <a:pt x="298" y="52"/>
                    </a:lnTo>
                    <a:lnTo>
                      <a:pt x="249" y="76"/>
                    </a:lnTo>
                    <a:lnTo>
                      <a:pt x="190" y="109"/>
                    </a:lnTo>
                    <a:lnTo>
                      <a:pt x="153" y="133"/>
                    </a:lnTo>
                    <a:lnTo>
                      <a:pt x="128" y="154"/>
                    </a:lnTo>
                    <a:lnTo>
                      <a:pt x="116" y="172"/>
                    </a:lnTo>
                    <a:lnTo>
                      <a:pt x="116" y="183"/>
                    </a:lnTo>
                    <a:lnTo>
                      <a:pt x="128" y="187"/>
                    </a:lnTo>
                    <a:lnTo>
                      <a:pt x="140" y="187"/>
                    </a:lnTo>
                    <a:lnTo>
                      <a:pt x="156" y="183"/>
                    </a:lnTo>
                    <a:lnTo>
                      <a:pt x="175" y="176"/>
                    </a:lnTo>
                    <a:lnTo>
                      <a:pt x="199" y="170"/>
                    </a:lnTo>
                    <a:lnTo>
                      <a:pt x="188" y="179"/>
                    </a:lnTo>
                    <a:lnTo>
                      <a:pt x="167" y="202"/>
                    </a:lnTo>
                    <a:lnTo>
                      <a:pt x="149" y="216"/>
                    </a:lnTo>
                    <a:lnTo>
                      <a:pt x="123" y="237"/>
                    </a:lnTo>
                    <a:lnTo>
                      <a:pt x="99" y="252"/>
                    </a:lnTo>
                    <a:lnTo>
                      <a:pt x="70" y="272"/>
                    </a:lnTo>
                    <a:lnTo>
                      <a:pt x="45" y="285"/>
                    </a:lnTo>
                    <a:lnTo>
                      <a:pt x="21" y="294"/>
                    </a:lnTo>
                    <a:lnTo>
                      <a:pt x="0" y="294"/>
                    </a:lnTo>
                    <a:lnTo>
                      <a:pt x="4" y="268"/>
                    </a:lnTo>
                    <a:lnTo>
                      <a:pt x="8" y="238"/>
                    </a:lnTo>
                    <a:lnTo>
                      <a:pt x="18" y="199"/>
                    </a:lnTo>
                    <a:lnTo>
                      <a:pt x="29" y="172"/>
                    </a:lnTo>
                    <a:lnTo>
                      <a:pt x="40" y="154"/>
                    </a:lnTo>
                    <a:lnTo>
                      <a:pt x="62" y="135"/>
                    </a:lnTo>
                    <a:lnTo>
                      <a:pt x="89" y="117"/>
                    </a:lnTo>
                    <a:lnTo>
                      <a:pt x="123" y="95"/>
                    </a:lnTo>
                    <a:lnTo>
                      <a:pt x="153" y="76"/>
                    </a:lnTo>
                    <a:lnTo>
                      <a:pt x="186" y="57"/>
                    </a:lnTo>
                    <a:lnTo>
                      <a:pt x="218" y="41"/>
                    </a:lnTo>
                    <a:lnTo>
                      <a:pt x="245" y="26"/>
                    </a:lnTo>
                    <a:lnTo>
                      <a:pt x="266" y="12"/>
                    </a:lnTo>
                    <a:lnTo>
                      <a:pt x="280" y="9"/>
                    </a:lnTo>
                    <a:lnTo>
                      <a:pt x="298" y="5"/>
                    </a:lnTo>
                    <a:lnTo>
                      <a:pt x="320" y="1"/>
                    </a:lnTo>
                    <a:lnTo>
                      <a:pt x="342" y="0"/>
                    </a:lnTo>
                    <a:lnTo>
                      <a:pt x="369" y="1"/>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25" name="Group 24"/>
              <p:cNvGrpSpPr>
                <a:grpSpLocks noChangeAspect="1"/>
              </p:cNvGrpSpPr>
              <p:nvPr/>
            </p:nvGrpSpPr>
            <p:grpSpPr bwMode="auto">
              <a:xfrm>
                <a:off x="1167" y="3017"/>
                <a:ext cx="561" cy="374"/>
                <a:chOff x="1167" y="3017"/>
                <a:chExt cx="561" cy="374"/>
              </a:xfrm>
            </p:grpSpPr>
            <p:sp>
              <p:nvSpPr>
                <p:cNvPr id="43054" name="Freeform 25"/>
                <p:cNvSpPr>
                  <a:spLocks noChangeAspect="1"/>
                </p:cNvSpPr>
                <p:nvPr/>
              </p:nvSpPr>
              <p:spPr bwMode="auto">
                <a:xfrm>
                  <a:off x="1167" y="3017"/>
                  <a:ext cx="499" cy="374"/>
                </a:xfrm>
                <a:custGeom>
                  <a:avLst/>
                  <a:gdLst>
                    <a:gd name="T0" fmla="*/ 3 w 1497"/>
                    <a:gd name="T1" fmla="*/ 125 h 1121"/>
                    <a:gd name="T2" fmla="*/ 12 w 1497"/>
                    <a:gd name="T3" fmla="*/ 123 h 1121"/>
                    <a:gd name="T4" fmla="*/ 21 w 1497"/>
                    <a:gd name="T5" fmla="*/ 117 h 1121"/>
                    <a:gd name="T6" fmla="*/ 28 w 1497"/>
                    <a:gd name="T7" fmla="*/ 108 h 1121"/>
                    <a:gd name="T8" fmla="*/ 36 w 1497"/>
                    <a:gd name="T9" fmla="*/ 98 h 1121"/>
                    <a:gd name="T10" fmla="*/ 41 w 1497"/>
                    <a:gd name="T11" fmla="*/ 88 h 1121"/>
                    <a:gd name="T12" fmla="*/ 46 w 1497"/>
                    <a:gd name="T13" fmla="*/ 75 h 1121"/>
                    <a:gd name="T14" fmla="*/ 50 w 1497"/>
                    <a:gd name="T15" fmla="*/ 67 h 1121"/>
                    <a:gd name="T16" fmla="*/ 57 w 1497"/>
                    <a:gd name="T17" fmla="*/ 59 h 1121"/>
                    <a:gd name="T18" fmla="*/ 62 w 1497"/>
                    <a:gd name="T19" fmla="*/ 52 h 1121"/>
                    <a:gd name="T20" fmla="*/ 66 w 1497"/>
                    <a:gd name="T21" fmla="*/ 44 h 1121"/>
                    <a:gd name="T22" fmla="*/ 71 w 1497"/>
                    <a:gd name="T23" fmla="*/ 35 h 1121"/>
                    <a:gd name="T24" fmla="*/ 82 w 1497"/>
                    <a:gd name="T25" fmla="*/ 26 h 1121"/>
                    <a:gd name="T26" fmla="*/ 93 w 1497"/>
                    <a:gd name="T27" fmla="*/ 18 h 1121"/>
                    <a:gd name="T28" fmla="*/ 106 w 1497"/>
                    <a:gd name="T29" fmla="*/ 13 h 1121"/>
                    <a:gd name="T30" fmla="*/ 120 w 1497"/>
                    <a:gd name="T31" fmla="*/ 9 h 1121"/>
                    <a:gd name="T32" fmla="*/ 130 w 1497"/>
                    <a:gd name="T33" fmla="*/ 9 h 1121"/>
                    <a:gd name="T34" fmla="*/ 141 w 1497"/>
                    <a:gd name="T35" fmla="*/ 11 h 1121"/>
                    <a:gd name="T36" fmla="*/ 152 w 1497"/>
                    <a:gd name="T37" fmla="*/ 16 h 1121"/>
                    <a:gd name="T38" fmla="*/ 160 w 1497"/>
                    <a:gd name="T39" fmla="*/ 19 h 1121"/>
                    <a:gd name="T40" fmla="*/ 166 w 1497"/>
                    <a:gd name="T41" fmla="*/ 24 h 1121"/>
                    <a:gd name="T42" fmla="*/ 166 w 1497"/>
                    <a:gd name="T43" fmla="*/ 20 h 1121"/>
                    <a:gd name="T44" fmla="*/ 162 w 1497"/>
                    <a:gd name="T45" fmla="*/ 16 h 1121"/>
                    <a:gd name="T46" fmla="*/ 147 w 1497"/>
                    <a:gd name="T47" fmla="*/ 9 h 1121"/>
                    <a:gd name="T48" fmla="*/ 140 w 1497"/>
                    <a:gd name="T49" fmla="*/ 5 h 1121"/>
                    <a:gd name="T50" fmla="*/ 141 w 1497"/>
                    <a:gd name="T51" fmla="*/ 4 h 1121"/>
                    <a:gd name="T52" fmla="*/ 151 w 1497"/>
                    <a:gd name="T53" fmla="*/ 5 h 1121"/>
                    <a:gd name="T54" fmla="*/ 159 w 1497"/>
                    <a:gd name="T55" fmla="*/ 5 h 1121"/>
                    <a:gd name="T56" fmla="*/ 162 w 1497"/>
                    <a:gd name="T57" fmla="*/ 7 h 1121"/>
                    <a:gd name="T58" fmla="*/ 163 w 1497"/>
                    <a:gd name="T59" fmla="*/ 9 h 1121"/>
                    <a:gd name="T60" fmla="*/ 161 w 1497"/>
                    <a:gd name="T61" fmla="*/ 4 h 1121"/>
                    <a:gd name="T62" fmla="*/ 155 w 1497"/>
                    <a:gd name="T63" fmla="*/ 2 h 1121"/>
                    <a:gd name="T64" fmla="*/ 147 w 1497"/>
                    <a:gd name="T65" fmla="*/ 0 h 1121"/>
                    <a:gd name="T66" fmla="*/ 139 w 1497"/>
                    <a:gd name="T67" fmla="*/ 0 h 1121"/>
                    <a:gd name="T68" fmla="*/ 131 w 1497"/>
                    <a:gd name="T69" fmla="*/ 3 h 1121"/>
                    <a:gd name="T70" fmla="*/ 123 w 1497"/>
                    <a:gd name="T71" fmla="*/ 6 h 1121"/>
                    <a:gd name="T72" fmla="*/ 114 w 1497"/>
                    <a:gd name="T73" fmla="*/ 8 h 1121"/>
                    <a:gd name="T74" fmla="*/ 103 w 1497"/>
                    <a:gd name="T75" fmla="*/ 11 h 1121"/>
                    <a:gd name="T76" fmla="*/ 95 w 1497"/>
                    <a:gd name="T77" fmla="*/ 14 h 1121"/>
                    <a:gd name="T78" fmla="*/ 86 w 1497"/>
                    <a:gd name="T79" fmla="*/ 17 h 1121"/>
                    <a:gd name="T80" fmla="*/ 80 w 1497"/>
                    <a:gd name="T81" fmla="*/ 24 h 1121"/>
                    <a:gd name="T82" fmla="*/ 71 w 1497"/>
                    <a:gd name="T83" fmla="*/ 32 h 1121"/>
                    <a:gd name="T84" fmla="*/ 63 w 1497"/>
                    <a:gd name="T85" fmla="*/ 40 h 1121"/>
                    <a:gd name="T86" fmla="*/ 56 w 1497"/>
                    <a:gd name="T87" fmla="*/ 49 h 1121"/>
                    <a:gd name="T88" fmla="*/ 49 w 1497"/>
                    <a:gd name="T89" fmla="*/ 59 h 1121"/>
                    <a:gd name="T90" fmla="*/ 44 w 1497"/>
                    <a:gd name="T91" fmla="*/ 68 h 1121"/>
                    <a:gd name="T92" fmla="*/ 40 w 1497"/>
                    <a:gd name="T93" fmla="*/ 76 h 1121"/>
                    <a:gd name="T94" fmla="*/ 35 w 1497"/>
                    <a:gd name="T95" fmla="*/ 86 h 1121"/>
                    <a:gd name="T96" fmla="*/ 32 w 1497"/>
                    <a:gd name="T97" fmla="*/ 95 h 1121"/>
                    <a:gd name="T98" fmla="*/ 28 w 1497"/>
                    <a:gd name="T99" fmla="*/ 101 h 1121"/>
                    <a:gd name="T100" fmla="*/ 21 w 1497"/>
                    <a:gd name="T101" fmla="*/ 105 h 1121"/>
                    <a:gd name="T102" fmla="*/ 16 w 1497"/>
                    <a:gd name="T103" fmla="*/ 113 h 1121"/>
                    <a:gd name="T104" fmla="*/ 9 w 1497"/>
                    <a:gd name="T105" fmla="*/ 117 h 1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121"/>
                    <a:gd name="T161" fmla="*/ 1497 w 1497"/>
                    <a:gd name="T162" fmla="*/ 1121 h 11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121">
                      <a:moveTo>
                        <a:pt x="0" y="1110"/>
                      </a:moveTo>
                      <a:lnTo>
                        <a:pt x="23" y="1121"/>
                      </a:lnTo>
                      <a:lnTo>
                        <a:pt x="63" y="1121"/>
                      </a:lnTo>
                      <a:lnTo>
                        <a:pt x="104" y="1110"/>
                      </a:lnTo>
                      <a:lnTo>
                        <a:pt x="148" y="1077"/>
                      </a:lnTo>
                      <a:lnTo>
                        <a:pt x="188" y="1048"/>
                      </a:lnTo>
                      <a:lnTo>
                        <a:pt x="218" y="1011"/>
                      </a:lnTo>
                      <a:lnTo>
                        <a:pt x="251" y="970"/>
                      </a:lnTo>
                      <a:lnTo>
                        <a:pt x="284" y="927"/>
                      </a:lnTo>
                      <a:lnTo>
                        <a:pt x="321" y="879"/>
                      </a:lnTo>
                      <a:lnTo>
                        <a:pt x="347" y="840"/>
                      </a:lnTo>
                      <a:lnTo>
                        <a:pt x="368" y="788"/>
                      </a:lnTo>
                      <a:lnTo>
                        <a:pt x="400" y="722"/>
                      </a:lnTo>
                      <a:lnTo>
                        <a:pt x="418" y="678"/>
                      </a:lnTo>
                      <a:lnTo>
                        <a:pt x="433" y="634"/>
                      </a:lnTo>
                      <a:lnTo>
                        <a:pt x="448" y="604"/>
                      </a:lnTo>
                      <a:lnTo>
                        <a:pt x="481" y="575"/>
                      </a:lnTo>
                      <a:lnTo>
                        <a:pt x="510" y="532"/>
                      </a:lnTo>
                      <a:lnTo>
                        <a:pt x="532" y="502"/>
                      </a:lnTo>
                      <a:lnTo>
                        <a:pt x="555" y="465"/>
                      </a:lnTo>
                      <a:lnTo>
                        <a:pt x="573" y="429"/>
                      </a:lnTo>
                      <a:lnTo>
                        <a:pt x="591" y="392"/>
                      </a:lnTo>
                      <a:lnTo>
                        <a:pt x="614" y="351"/>
                      </a:lnTo>
                      <a:lnTo>
                        <a:pt x="639" y="318"/>
                      </a:lnTo>
                      <a:lnTo>
                        <a:pt x="684" y="279"/>
                      </a:lnTo>
                      <a:lnTo>
                        <a:pt x="738" y="238"/>
                      </a:lnTo>
                      <a:lnTo>
                        <a:pt x="786" y="199"/>
                      </a:lnTo>
                      <a:lnTo>
                        <a:pt x="837" y="166"/>
                      </a:lnTo>
                      <a:lnTo>
                        <a:pt x="885" y="140"/>
                      </a:lnTo>
                      <a:lnTo>
                        <a:pt x="955" y="118"/>
                      </a:lnTo>
                      <a:lnTo>
                        <a:pt x="1025" y="96"/>
                      </a:lnTo>
                      <a:lnTo>
                        <a:pt x="1077" y="85"/>
                      </a:lnTo>
                      <a:lnTo>
                        <a:pt x="1120" y="77"/>
                      </a:lnTo>
                      <a:lnTo>
                        <a:pt x="1174" y="77"/>
                      </a:lnTo>
                      <a:lnTo>
                        <a:pt x="1222" y="85"/>
                      </a:lnTo>
                      <a:lnTo>
                        <a:pt x="1270" y="100"/>
                      </a:lnTo>
                      <a:lnTo>
                        <a:pt x="1321" y="118"/>
                      </a:lnTo>
                      <a:lnTo>
                        <a:pt x="1369" y="140"/>
                      </a:lnTo>
                      <a:lnTo>
                        <a:pt x="1406" y="158"/>
                      </a:lnTo>
                      <a:lnTo>
                        <a:pt x="1443" y="173"/>
                      </a:lnTo>
                      <a:lnTo>
                        <a:pt x="1472" y="192"/>
                      </a:lnTo>
                      <a:lnTo>
                        <a:pt x="1497" y="216"/>
                      </a:lnTo>
                      <a:lnTo>
                        <a:pt x="1497" y="195"/>
                      </a:lnTo>
                      <a:lnTo>
                        <a:pt x="1497" y="181"/>
                      </a:lnTo>
                      <a:lnTo>
                        <a:pt x="1497" y="166"/>
                      </a:lnTo>
                      <a:lnTo>
                        <a:pt x="1454" y="140"/>
                      </a:lnTo>
                      <a:lnTo>
                        <a:pt x="1373" y="107"/>
                      </a:lnTo>
                      <a:lnTo>
                        <a:pt x="1321" y="85"/>
                      </a:lnTo>
                      <a:lnTo>
                        <a:pt x="1281" y="63"/>
                      </a:lnTo>
                      <a:lnTo>
                        <a:pt x="1259" y="48"/>
                      </a:lnTo>
                      <a:lnTo>
                        <a:pt x="1244" y="37"/>
                      </a:lnTo>
                      <a:lnTo>
                        <a:pt x="1273" y="37"/>
                      </a:lnTo>
                      <a:lnTo>
                        <a:pt x="1310" y="44"/>
                      </a:lnTo>
                      <a:lnTo>
                        <a:pt x="1358" y="48"/>
                      </a:lnTo>
                      <a:lnTo>
                        <a:pt x="1388" y="48"/>
                      </a:lnTo>
                      <a:lnTo>
                        <a:pt x="1428" y="44"/>
                      </a:lnTo>
                      <a:lnTo>
                        <a:pt x="1439" y="44"/>
                      </a:lnTo>
                      <a:lnTo>
                        <a:pt x="1458" y="59"/>
                      </a:lnTo>
                      <a:lnTo>
                        <a:pt x="1461" y="66"/>
                      </a:lnTo>
                      <a:lnTo>
                        <a:pt x="1469" y="85"/>
                      </a:lnTo>
                      <a:lnTo>
                        <a:pt x="1472" y="59"/>
                      </a:lnTo>
                      <a:lnTo>
                        <a:pt x="1450" y="37"/>
                      </a:lnTo>
                      <a:lnTo>
                        <a:pt x="1424" y="26"/>
                      </a:lnTo>
                      <a:lnTo>
                        <a:pt x="1395" y="15"/>
                      </a:lnTo>
                      <a:lnTo>
                        <a:pt x="1358" y="7"/>
                      </a:lnTo>
                      <a:lnTo>
                        <a:pt x="1321" y="4"/>
                      </a:lnTo>
                      <a:lnTo>
                        <a:pt x="1288" y="0"/>
                      </a:lnTo>
                      <a:lnTo>
                        <a:pt x="1251" y="0"/>
                      </a:lnTo>
                      <a:lnTo>
                        <a:pt x="1218" y="7"/>
                      </a:lnTo>
                      <a:lnTo>
                        <a:pt x="1181" y="26"/>
                      </a:lnTo>
                      <a:lnTo>
                        <a:pt x="1152" y="37"/>
                      </a:lnTo>
                      <a:lnTo>
                        <a:pt x="1110" y="52"/>
                      </a:lnTo>
                      <a:lnTo>
                        <a:pt x="1073" y="59"/>
                      </a:lnTo>
                      <a:lnTo>
                        <a:pt x="1029" y="70"/>
                      </a:lnTo>
                      <a:lnTo>
                        <a:pt x="985" y="85"/>
                      </a:lnTo>
                      <a:lnTo>
                        <a:pt x="926" y="103"/>
                      </a:lnTo>
                      <a:lnTo>
                        <a:pt x="889" y="114"/>
                      </a:lnTo>
                      <a:lnTo>
                        <a:pt x="859" y="125"/>
                      </a:lnTo>
                      <a:lnTo>
                        <a:pt x="815" y="140"/>
                      </a:lnTo>
                      <a:lnTo>
                        <a:pt x="778" y="155"/>
                      </a:lnTo>
                      <a:lnTo>
                        <a:pt x="745" y="184"/>
                      </a:lnTo>
                      <a:lnTo>
                        <a:pt x="720" y="213"/>
                      </a:lnTo>
                      <a:lnTo>
                        <a:pt x="676" y="242"/>
                      </a:lnTo>
                      <a:lnTo>
                        <a:pt x="636" y="285"/>
                      </a:lnTo>
                      <a:lnTo>
                        <a:pt x="591" y="322"/>
                      </a:lnTo>
                      <a:lnTo>
                        <a:pt x="566" y="359"/>
                      </a:lnTo>
                      <a:lnTo>
                        <a:pt x="532" y="403"/>
                      </a:lnTo>
                      <a:lnTo>
                        <a:pt x="507" y="440"/>
                      </a:lnTo>
                      <a:lnTo>
                        <a:pt x="473" y="484"/>
                      </a:lnTo>
                      <a:lnTo>
                        <a:pt x="444" y="535"/>
                      </a:lnTo>
                      <a:lnTo>
                        <a:pt x="418" y="578"/>
                      </a:lnTo>
                      <a:lnTo>
                        <a:pt x="400" y="608"/>
                      </a:lnTo>
                      <a:lnTo>
                        <a:pt x="375" y="652"/>
                      </a:lnTo>
                      <a:lnTo>
                        <a:pt x="362" y="685"/>
                      </a:lnTo>
                      <a:lnTo>
                        <a:pt x="340" y="733"/>
                      </a:lnTo>
                      <a:lnTo>
                        <a:pt x="314" y="777"/>
                      </a:lnTo>
                      <a:lnTo>
                        <a:pt x="295" y="822"/>
                      </a:lnTo>
                      <a:lnTo>
                        <a:pt x="284" y="850"/>
                      </a:lnTo>
                      <a:lnTo>
                        <a:pt x="270" y="879"/>
                      </a:lnTo>
                      <a:lnTo>
                        <a:pt x="251" y="909"/>
                      </a:lnTo>
                      <a:lnTo>
                        <a:pt x="225" y="927"/>
                      </a:lnTo>
                      <a:lnTo>
                        <a:pt x="192" y="948"/>
                      </a:lnTo>
                      <a:lnTo>
                        <a:pt x="163" y="989"/>
                      </a:lnTo>
                      <a:lnTo>
                        <a:pt x="141" y="1018"/>
                      </a:lnTo>
                      <a:lnTo>
                        <a:pt x="111" y="1033"/>
                      </a:lnTo>
                      <a:lnTo>
                        <a:pt x="78" y="1051"/>
                      </a:lnTo>
                      <a:lnTo>
                        <a:pt x="0" y="111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5" name="Freeform 26"/>
                <p:cNvSpPr>
                  <a:spLocks noChangeAspect="1"/>
                </p:cNvSpPr>
                <p:nvPr/>
              </p:nvSpPr>
              <p:spPr bwMode="auto">
                <a:xfrm>
                  <a:off x="1484" y="3058"/>
                  <a:ext cx="244" cy="103"/>
                </a:xfrm>
                <a:custGeom>
                  <a:avLst/>
                  <a:gdLst>
                    <a:gd name="T0" fmla="*/ 52 w 731"/>
                    <a:gd name="T1" fmla="*/ 20 h 310"/>
                    <a:gd name="T2" fmla="*/ 66 w 731"/>
                    <a:gd name="T3" fmla="*/ 28 h 310"/>
                    <a:gd name="T4" fmla="*/ 71 w 731"/>
                    <a:gd name="T5" fmla="*/ 32 h 310"/>
                    <a:gd name="T6" fmla="*/ 77 w 731"/>
                    <a:gd name="T7" fmla="*/ 34 h 310"/>
                    <a:gd name="T8" fmla="*/ 81 w 731"/>
                    <a:gd name="T9" fmla="*/ 34 h 310"/>
                    <a:gd name="T10" fmla="*/ 74 w 731"/>
                    <a:gd name="T11" fmla="*/ 31 h 310"/>
                    <a:gd name="T12" fmla="*/ 59 w 731"/>
                    <a:gd name="T13" fmla="*/ 21 h 310"/>
                    <a:gd name="T14" fmla="*/ 54 w 731"/>
                    <a:gd name="T15" fmla="*/ 18 h 310"/>
                    <a:gd name="T16" fmla="*/ 49 w 731"/>
                    <a:gd name="T17" fmla="*/ 15 h 310"/>
                    <a:gd name="T18" fmla="*/ 45 w 731"/>
                    <a:gd name="T19" fmla="*/ 12 h 310"/>
                    <a:gd name="T20" fmla="*/ 42 w 731"/>
                    <a:gd name="T21" fmla="*/ 8 h 310"/>
                    <a:gd name="T22" fmla="*/ 38 w 731"/>
                    <a:gd name="T23" fmla="*/ 5 h 310"/>
                    <a:gd name="T24" fmla="*/ 36 w 731"/>
                    <a:gd name="T25" fmla="*/ 4 h 310"/>
                    <a:gd name="T26" fmla="*/ 31 w 731"/>
                    <a:gd name="T27" fmla="*/ 1 h 310"/>
                    <a:gd name="T28" fmla="*/ 26 w 731"/>
                    <a:gd name="T29" fmla="*/ 0 h 310"/>
                    <a:gd name="T30" fmla="*/ 21 w 731"/>
                    <a:gd name="T31" fmla="*/ 0 h 310"/>
                    <a:gd name="T32" fmla="*/ 14 w 731"/>
                    <a:gd name="T33" fmla="*/ 3 h 310"/>
                    <a:gd name="T34" fmla="*/ 11 w 731"/>
                    <a:gd name="T35" fmla="*/ 3 h 310"/>
                    <a:gd name="T36" fmla="*/ 6 w 731"/>
                    <a:gd name="T37" fmla="*/ 6 h 310"/>
                    <a:gd name="T38" fmla="*/ 0 w 731"/>
                    <a:gd name="T39" fmla="*/ 10 h 310"/>
                    <a:gd name="T40" fmla="*/ 4 w 731"/>
                    <a:gd name="T41" fmla="*/ 10 h 310"/>
                    <a:gd name="T42" fmla="*/ 11 w 731"/>
                    <a:gd name="T43" fmla="*/ 8 h 310"/>
                    <a:gd name="T44" fmla="*/ 18 w 731"/>
                    <a:gd name="T45" fmla="*/ 6 h 310"/>
                    <a:gd name="T46" fmla="*/ 22 w 731"/>
                    <a:gd name="T47" fmla="*/ 5 h 310"/>
                    <a:gd name="T48" fmla="*/ 26 w 731"/>
                    <a:gd name="T49" fmla="*/ 4 h 310"/>
                    <a:gd name="T50" fmla="*/ 32 w 731"/>
                    <a:gd name="T51" fmla="*/ 5 h 310"/>
                    <a:gd name="T52" fmla="*/ 39 w 731"/>
                    <a:gd name="T53" fmla="*/ 10 h 310"/>
                    <a:gd name="T54" fmla="*/ 48 w 731"/>
                    <a:gd name="T55" fmla="*/ 18 h 310"/>
                    <a:gd name="T56" fmla="*/ 52 w 731"/>
                    <a:gd name="T57" fmla="*/ 20 h 3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310"/>
                    <a:gd name="T89" fmla="*/ 731 w 731"/>
                    <a:gd name="T90" fmla="*/ 310 h 3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310">
                      <a:moveTo>
                        <a:pt x="466" y="184"/>
                      </a:moveTo>
                      <a:lnTo>
                        <a:pt x="595" y="251"/>
                      </a:lnTo>
                      <a:lnTo>
                        <a:pt x="637" y="287"/>
                      </a:lnTo>
                      <a:lnTo>
                        <a:pt x="689" y="310"/>
                      </a:lnTo>
                      <a:lnTo>
                        <a:pt x="731" y="310"/>
                      </a:lnTo>
                      <a:lnTo>
                        <a:pt x="665" y="276"/>
                      </a:lnTo>
                      <a:lnTo>
                        <a:pt x="526" y="192"/>
                      </a:lnTo>
                      <a:lnTo>
                        <a:pt x="481" y="161"/>
                      </a:lnTo>
                      <a:lnTo>
                        <a:pt x="438" y="133"/>
                      </a:lnTo>
                      <a:lnTo>
                        <a:pt x="406" y="104"/>
                      </a:lnTo>
                      <a:lnTo>
                        <a:pt x="379" y="76"/>
                      </a:lnTo>
                      <a:lnTo>
                        <a:pt x="344" y="44"/>
                      </a:lnTo>
                      <a:lnTo>
                        <a:pt x="326" y="36"/>
                      </a:lnTo>
                      <a:lnTo>
                        <a:pt x="280" y="12"/>
                      </a:lnTo>
                      <a:lnTo>
                        <a:pt x="235" y="0"/>
                      </a:lnTo>
                      <a:lnTo>
                        <a:pt x="189" y="3"/>
                      </a:lnTo>
                      <a:lnTo>
                        <a:pt x="130" y="24"/>
                      </a:lnTo>
                      <a:lnTo>
                        <a:pt x="102" y="28"/>
                      </a:lnTo>
                      <a:lnTo>
                        <a:pt x="55" y="52"/>
                      </a:lnTo>
                      <a:lnTo>
                        <a:pt x="0" y="91"/>
                      </a:lnTo>
                      <a:lnTo>
                        <a:pt x="37" y="91"/>
                      </a:lnTo>
                      <a:lnTo>
                        <a:pt x="98" y="76"/>
                      </a:lnTo>
                      <a:lnTo>
                        <a:pt x="159" y="57"/>
                      </a:lnTo>
                      <a:lnTo>
                        <a:pt x="198" y="44"/>
                      </a:lnTo>
                      <a:lnTo>
                        <a:pt x="232" y="39"/>
                      </a:lnTo>
                      <a:lnTo>
                        <a:pt x="284" y="44"/>
                      </a:lnTo>
                      <a:lnTo>
                        <a:pt x="352" y="93"/>
                      </a:lnTo>
                      <a:lnTo>
                        <a:pt x="428" y="161"/>
                      </a:lnTo>
                      <a:lnTo>
                        <a:pt x="466" y="184"/>
                      </a:lnTo>
                      <a:close/>
                    </a:path>
                  </a:pathLst>
                </a:custGeom>
                <a:solidFill>
                  <a:srgbClr val="2311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26" name="Group 27"/>
              <p:cNvGrpSpPr>
                <a:grpSpLocks noChangeAspect="1"/>
              </p:cNvGrpSpPr>
              <p:nvPr/>
            </p:nvGrpSpPr>
            <p:grpSpPr bwMode="auto">
              <a:xfrm>
                <a:off x="1160" y="3094"/>
                <a:ext cx="569" cy="411"/>
                <a:chOff x="1160" y="3094"/>
                <a:chExt cx="569" cy="411"/>
              </a:xfrm>
            </p:grpSpPr>
            <p:grpSp>
              <p:nvGrpSpPr>
                <p:cNvPr id="43027" name="Group 28"/>
                <p:cNvGrpSpPr>
                  <a:grpSpLocks noChangeAspect="1"/>
                </p:cNvGrpSpPr>
                <p:nvPr/>
              </p:nvGrpSpPr>
              <p:grpSpPr bwMode="auto">
                <a:xfrm>
                  <a:off x="1160" y="3094"/>
                  <a:ext cx="569" cy="411"/>
                  <a:chOff x="1160" y="3094"/>
                  <a:chExt cx="569" cy="411"/>
                </a:xfrm>
              </p:grpSpPr>
              <p:sp>
                <p:nvSpPr>
                  <p:cNvPr id="43033" name="Freeform 29"/>
                  <p:cNvSpPr>
                    <a:spLocks noChangeAspect="1"/>
                  </p:cNvSpPr>
                  <p:nvPr/>
                </p:nvSpPr>
                <p:spPr bwMode="auto">
                  <a:xfrm>
                    <a:off x="1160" y="3094"/>
                    <a:ext cx="569" cy="411"/>
                  </a:xfrm>
                  <a:custGeom>
                    <a:avLst/>
                    <a:gdLst>
                      <a:gd name="T0" fmla="*/ 1 w 1706"/>
                      <a:gd name="T1" fmla="*/ 127 h 1232"/>
                      <a:gd name="T2" fmla="*/ 0 w 1706"/>
                      <a:gd name="T3" fmla="*/ 132 h 1232"/>
                      <a:gd name="T4" fmla="*/ 3 w 1706"/>
                      <a:gd name="T5" fmla="*/ 136 h 1232"/>
                      <a:gd name="T6" fmla="*/ 8 w 1706"/>
                      <a:gd name="T7" fmla="*/ 137 h 1232"/>
                      <a:gd name="T8" fmla="*/ 14 w 1706"/>
                      <a:gd name="T9" fmla="*/ 132 h 1232"/>
                      <a:gd name="T10" fmla="*/ 25 w 1706"/>
                      <a:gd name="T11" fmla="*/ 121 h 1232"/>
                      <a:gd name="T12" fmla="*/ 37 w 1706"/>
                      <a:gd name="T13" fmla="*/ 106 h 1232"/>
                      <a:gd name="T14" fmla="*/ 46 w 1706"/>
                      <a:gd name="T15" fmla="*/ 94 h 1232"/>
                      <a:gd name="T16" fmla="*/ 51 w 1706"/>
                      <a:gd name="T17" fmla="*/ 89 h 1232"/>
                      <a:gd name="T18" fmla="*/ 57 w 1706"/>
                      <a:gd name="T19" fmla="*/ 89 h 1232"/>
                      <a:gd name="T20" fmla="*/ 61 w 1706"/>
                      <a:gd name="T21" fmla="*/ 90 h 1232"/>
                      <a:gd name="T22" fmla="*/ 62 w 1706"/>
                      <a:gd name="T23" fmla="*/ 86 h 1232"/>
                      <a:gd name="T24" fmla="*/ 64 w 1706"/>
                      <a:gd name="T25" fmla="*/ 82 h 1232"/>
                      <a:gd name="T26" fmla="*/ 67 w 1706"/>
                      <a:gd name="T27" fmla="*/ 79 h 1232"/>
                      <a:gd name="T28" fmla="*/ 70 w 1706"/>
                      <a:gd name="T29" fmla="*/ 76 h 1232"/>
                      <a:gd name="T30" fmla="*/ 71 w 1706"/>
                      <a:gd name="T31" fmla="*/ 74 h 1232"/>
                      <a:gd name="T32" fmla="*/ 73 w 1706"/>
                      <a:gd name="T33" fmla="*/ 73 h 1232"/>
                      <a:gd name="T34" fmla="*/ 77 w 1706"/>
                      <a:gd name="T35" fmla="*/ 76 h 1232"/>
                      <a:gd name="T36" fmla="*/ 83 w 1706"/>
                      <a:gd name="T37" fmla="*/ 78 h 1232"/>
                      <a:gd name="T38" fmla="*/ 90 w 1706"/>
                      <a:gd name="T39" fmla="*/ 78 h 1232"/>
                      <a:gd name="T40" fmla="*/ 100 w 1706"/>
                      <a:gd name="T41" fmla="*/ 78 h 1232"/>
                      <a:gd name="T42" fmla="*/ 109 w 1706"/>
                      <a:gd name="T43" fmla="*/ 76 h 1232"/>
                      <a:gd name="T44" fmla="*/ 119 w 1706"/>
                      <a:gd name="T45" fmla="*/ 74 h 1232"/>
                      <a:gd name="T46" fmla="*/ 128 w 1706"/>
                      <a:gd name="T47" fmla="*/ 72 h 1232"/>
                      <a:gd name="T48" fmla="*/ 137 w 1706"/>
                      <a:gd name="T49" fmla="*/ 71 h 1232"/>
                      <a:gd name="T50" fmla="*/ 143 w 1706"/>
                      <a:gd name="T51" fmla="*/ 68 h 1232"/>
                      <a:gd name="T52" fmla="*/ 151 w 1706"/>
                      <a:gd name="T53" fmla="*/ 65 h 1232"/>
                      <a:gd name="T54" fmla="*/ 159 w 1706"/>
                      <a:gd name="T55" fmla="*/ 60 h 1232"/>
                      <a:gd name="T56" fmla="*/ 166 w 1706"/>
                      <a:gd name="T57" fmla="*/ 54 h 1232"/>
                      <a:gd name="T58" fmla="*/ 174 w 1706"/>
                      <a:gd name="T59" fmla="*/ 48 h 1232"/>
                      <a:gd name="T60" fmla="*/ 181 w 1706"/>
                      <a:gd name="T61" fmla="*/ 40 h 1232"/>
                      <a:gd name="T62" fmla="*/ 184 w 1706"/>
                      <a:gd name="T63" fmla="*/ 36 h 1232"/>
                      <a:gd name="T64" fmla="*/ 190 w 1706"/>
                      <a:gd name="T65" fmla="*/ 35 h 1232"/>
                      <a:gd name="T66" fmla="*/ 185 w 1706"/>
                      <a:gd name="T67" fmla="*/ 29 h 1232"/>
                      <a:gd name="T68" fmla="*/ 177 w 1706"/>
                      <a:gd name="T69" fmla="*/ 22 h 1232"/>
                      <a:gd name="T70" fmla="*/ 168 w 1706"/>
                      <a:gd name="T71" fmla="*/ 16 h 1232"/>
                      <a:gd name="T72" fmla="*/ 157 w 1706"/>
                      <a:gd name="T73" fmla="*/ 10 h 1232"/>
                      <a:gd name="T74" fmla="*/ 147 w 1706"/>
                      <a:gd name="T75" fmla="*/ 5 h 1232"/>
                      <a:gd name="T76" fmla="*/ 140 w 1706"/>
                      <a:gd name="T77" fmla="*/ 2 h 1232"/>
                      <a:gd name="T78" fmla="*/ 130 w 1706"/>
                      <a:gd name="T79" fmla="*/ 0 h 1232"/>
                      <a:gd name="T80" fmla="*/ 122 w 1706"/>
                      <a:gd name="T81" fmla="*/ 2 h 1232"/>
                      <a:gd name="T82" fmla="*/ 116 w 1706"/>
                      <a:gd name="T83" fmla="*/ 5 h 1232"/>
                      <a:gd name="T84" fmla="*/ 109 w 1706"/>
                      <a:gd name="T85" fmla="*/ 9 h 1232"/>
                      <a:gd name="T86" fmla="*/ 101 w 1706"/>
                      <a:gd name="T87" fmla="*/ 13 h 1232"/>
                      <a:gd name="T88" fmla="*/ 94 w 1706"/>
                      <a:gd name="T89" fmla="*/ 18 h 1232"/>
                      <a:gd name="T90" fmla="*/ 87 w 1706"/>
                      <a:gd name="T91" fmla="*/ 23 h 1232"/>
                      <a:gd name="T92" fmla="*/ 81 w 1706"/>
                      <a:gd name="T93" fmla="*/ 28 h 1232"/>
                      <a:gd name="T94" fmla="*/ 76 w 1706"/>
                      <a:gd name="T95" fmla="*/ 31 h 1232"/>
                      <a:gd name="T96" fmla="*/ 71 w 1706"/>
                      <a:gd name="T97" fmla="*/ 34 h 1232"/>
                      <a:gd name="T98" fmla="*/ 68 w 1706"/>
                      <a:gd name="T99" fmla="*/ 41 h 1232"/>
                      <a:gd name="T100" fmla="*/ 64 w 1706"/>
                      <a:gd name="T101" fmla="*/ 53 h 1232"/>
                      <a:gd name="T102" fmla="*/ 59 w 1706"/>
                      <a:gd name="T103" fmla="*/ 62 h 1232"/>
                      <a:gd name="T104" fmla="*/ 52 w 1706"/>
                      <a:gd name="T105" fmla="*/ 71 h 1232"/>
                      <a:gd name="T106" fmla="*/ 45 w 1706"/>
                      <a:gd name="T107" fmla="*/ 79 h 1232"/>
                      <a:gd name="T108" fmla="*/ 38 w 1706"/>
                      <a:gd name="T109" fmla="*/ 89 h 1232"/>
                      <a:gd name="T110" fmla="*/ 35 w 1706"/>
                      <a:gd name="T111" fmla="*/ 96 h 1232"/>
                      <a:gd name="T112" fmla="*/ 30 w 1706"/>
                      <a:gd name="T113" fmla="*/ 102 h 1232"/>
                      <a:gd name="T114" fmla="*/ 21 w 1706"/>
                      <a:gd name="T115" fmla="*/ 111 h 1232"/>
                      <a:gd name="T116" fmla="*/ 3 w 1706"/>
                      <a:gd name="T117" fmla="*/ 123 h 1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6"/>
                      <a:gd name="T178" fmla="*/ 0 h 1232"/>
                      <a:gd name="T179" fmla="*/ 1706 w 1706"/>
                      <a:gd name="T180" fmla="*/ 1232 h 1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6" h="1232">
                        <a:moveTo>
                          <a:pt x="29" y="1103"/>
                        </a:moveTo>
                        <a:lnTo>
                          <a:pt x="11" y="1143"/>
                        </a:lnTo>
                        <a:lnTo>
                          <a:pt x="4" y="1165"/>
                        </a:lnTo>
                        <a:lnTo>
                          <a:pt x="0" y="1191"/>
                        </a:lnTo>
                        <a:lnTo>
                          <a:pt x="14" y="1217"/>
                        </a:lnTo>
                        <a:lnTo>
                          <a:pt x="29" y="1224"/>
                        </a:lnTo>
                        <a:lnTo>
                          <a:pt x="51" y="1232"/>
                        </a:lnTo>
                        <a:lnTo>
                          <a:pt x="76" y="1232"/>
                        </a:lnTo>
                        <a:lnTo>
                          <a:pt x="102" y="1213"/>
                        </a:lnTo>
                        <a:lnTo>
                          <a:pt x="124" y="1191"/>
                        </a:lnTo>
                        <a:lnTo>
                          <a:pt x="176" y="1147"/>
                        </a:lnTo>
                        <a:lnTo>
                          <a:pt x="228" y="1092"/>
                        </a:lnTo>
                        <a:lnTo>
                          <a:pt x="290" y="1015"/>
                        </a:lnTo>
                        <a:lnTo>
                          <a:pt x="335" y="949"/>
                        </a:lnTo>
                        <a:lnTo>
                          <a:pt x="382" y="891"/>
                        </a:lnTo>
                        <a:lnTo>
                          <a:pt x="418" y="847"/>
                        </a:lnTo>
                        <a:lnTo>
                          <a:pt x="446" y="818"/>
                        </a:lnTo>
                        <a:lnTo>
                          <a:pt x="461" y="799"/>
                        </a:lnTo>
                        <a:lnTo>
                          <a:pt x="479" y="792"/>
                        </a:lnTo>
                        <a:lnTo>
                          <a:pt x="513" y="796"/>
                        </a:lnTo>
                        <a:lnTo>
                          <a:pt x="527" y="799"/>
                        </a:lnTo>
                        <a:lnTo>
                          <a:pt x="553" y="810"/>
                        </a:lnTo>
                        <a:lnTo>
                          <a:pt x="561" y="799"/>
                        </a:lnTo>
                        <a:lnTo>
                          <a:pt x="561" y="770"/>
                        </a:lnTo>
                        <a:lnTo>
                          <a:pt x="561" y="751"/>
                        </a:lnTo>
                        <a:lnTo>
                          <a:pt x="572" y="737"/>
                        </a:lnTo>
                        <a:lnTo>
                          <a:pt x="583" y="722"/>
                        </a:lnTo>
                        <a:lnTo>
                          <a:pt x="601" y="707"/>
                        </a:lnTo>
                        <a:lnTo>
                          <a:pt x="620" y="697"/>
                        </a:lnTo>
                        <a:lnTo>
                          <a:pt x="634" y="686"/>
                        </a:lnTo>
                        <a:lnTo>
                          <a:pt x="638" y="679"/>
                        </a:lnTo>
                        <a:lnTo>
                          <a:pt x="642" y="664"/>
                        </a:lnTo>
                        <a:lnTo>
                          <a:pt x="645" y="657"/>
                        </a:lnTo>
                        <a:lnTo>
                          <a:pt x="660" y="660"/>
                        </a:lnTo>
                        <a:lnTo>
                          <a:pt x="671" y="671"/>
                        </a:lnTo>
                        <a:lnTo>
                          <a:pt x="693" y="683"/>
                        </a:lnTo>
                        <a:lnTo>
                          <a:pt x="715" y="690"/>
                        </a:lnTo>
                        <a:lnTo>
                          <a:pt x="749" y="697"/>
                        </a:lnTo>
                        <a:lnTo>
                          <a:pt x="769" y="697"/>
                        </a:lnTo>
                        <a:lnTo>
                          <a:pt x="810" y="697"/>
                        </a:lnTo>
                        <a:lnTo>
                          <a:pt x="854" y="697"/>
                        </a:lnTo>
                        <a:lnTo>
                          <a:pt x="898" y="697"/>
                        </a:lnTo>
                        <a:lnTo>
                          <a:pt x="932" y="694"/>
                        </a:lnTo>
                        <a:lnTo>
                          <a:pt x="976" y="686"/>
                        </a:lnTo>
                        <a:lnTo>
                          <a:pt x="1020" y="679"/>
                        </a:lnTo>
                        <a:lnTo>
                          <a:pt x="1072" y="664"/>
                        </a:lnTo>
                        <a:lnTo>
                          <a:pt x="1116" y="657"/>
                        </a:lnTo>
                        <a:lnTo>
                          <a:pt x="1152" y="649"/>
                        </a:lnTo>
                        <a:lnTo>
                          <a:pt x="1188" y="642"/>
                        </a:lnTo>
                        <a:lnTo>
                          <a:pt x="1229" y="635"/>
                        </a:lnTo>
                        <a:lnTo>
                          <a:pt x="1262" y="624"/>
                        </a:lnTo>
                        <a:lnTo>
                          <a:pt x="1290" y="613"/>
                        </a:lnTo>
                        <a:lnTo>
                          <a:pt x="1327" y="598"/>
                        </a:lnTo>
                        <a:lnTo>
                          <a:pt x="1357" y="583"/>
                        </a:lnTo>
                        <a:lnTo>
                          <a:pt x="1379" y="568"/>
                        </a:lnTo>
                        <a:lnTo>
                          <a:pt x="1427" y="539"/>
                        </a:lnTo>
                        <a:lnTo>
                          <a:pt x="1456" y="517"/>
                        </a:lnTo>
                        <a:lnTo>
                          <a:pt x="1493" y="487"/>
                        </a:lnTo>
                        <a:lnTo>
                          <a:pt x="1532" y="458"/>
                        </a:lnTo>
                        <a:lnTo>
                          <a:pt x="1566" y="432"/>
                        </a:lnTo>
                        <a:lnTo>
                          <a:pt x="1595" y="399"/>
                        </a:lnTo>
                        <a:lnTo>
                          <a:pt x="1632" y="362"/>
                        </a:lnTo>
                        <a:lnTo>
                          <a:pt x="1636" y="334"/>
                        </a:lnTo>
                        <a:lnTo>
                          <a:pt x="1654" y="323"/>
                        </a:lnTo>
                        <a:lnTo>
                          <a:pt x="1687" y="319"/>
                        </a:lnTo>
                        <a:lnTo>
                          <a:pt x="1706" y="319"/>
                        </a:lnTo>
                        <a:lnTo>
                          <a:pt x="1695" y="283"/>
                        </a:lnTo>
                        <a:lnTo>
                          <a:pt x="1665" y="261"/>
                        </a:lnTo>
                        <a:lnTo>
                          <a:pt x="1625" y="228"/>
                        </a:lnTo>
                        <a:lnTo>
                          <a:pt x="1588" y="202"/>
                        </a:lnTo>
                        <a:lnTo>
                          <a:pt x="1547" y="169"/>
                        </a:lnTo>
                        <a:lnTo>
                          <a:pt x="1507" y="140"/>
                        </a:lnTo>
                        <a:lnTo>
                          <a:pt x="1464" y="114"/>
                        </a:lnTo>
                        <a:lnTo>
                          <a:pt x="1408" y="92"/>
                        </a:lnTo>
                        <a:lnTo>
                          <a:pt x="1360" y="66"/>
                        </a:lnTo>
                        <a:lnTo>
                          <a:pt x="1324" y="48"/>
                        </a:lnTo>
                        <a:lnTo>
                          <a:pt x="1287" y="29"/>
                        </a:lnTo>
                        <a:lnTo>
                          <a:pt x="1255" y="18"/>
                        </a:lnTo>
                        <a:lnTo>
                          <a:pt x="1222" y="7"/>
                        </a:lnTo>
                        <a:lnTo>
                          <a:pt x="1170" y="0"/>
                        </a:lnTo>
                        <a:lnTo>
                          <a:pt x="1140" y="3"/>
                        </a:lnTo>
                        <a:lnTo>
                          <a:pt x="1097" y="14"/>
                        </a:lnTo>
                        <a:lnTo>
                          <a:pt x="1068" y="29"/>
                        </a:lnTo>
                        <a:lnTo>
                          <a:pt x="1039" y="48"/>
                        </a:lnTo>
                        <a:lnTo>
                          <a:pt x="1005" y="70"/>
                        </a:lnTo>
                        <a:lnTo>
                          <a:pt x="976" y="84"/>
                        </a:lnTo>
                        <a:lnTo>
                          <a:pt x="935" y="103"/>
                        </a:lnTo>
                        <a:lnTo>
                          <a:pt x="906" y="118"/>
                        </a:lnTo>
                        <a:lnTo>
                          <a:pt x="876" y="140"/>
                        </a:lnTo>
                        <a:lnTo>
                          <a:pt x="847" y="162"/>
                        </a:lnTo>
                        <a:lnTo>
                          <a:pt x="810" y="188"/>
                        </a:lnTo>
                        <a:lnTo>
                          <a:pt x="784" y="210"/>
                        </a:lnTo>
                        <a:lnTo>
                          <a:pt x="752" y="235"/>
                        </a:lnTo>
                        <a:lnTo>
                          <a:pt x="730" y="250"/>
                        </a:lnTo>
                        <a:lnTo>
                          <a:pt x="704" y="269"/>
                        </a:lnTo>
                        <a:lnTo>
                          <a:pt x="682" y="283"/>
                        </a:lnTo>
                        <a:lnTo>
                          <a:pt x="664" y="294"/>
                        </a:lnTo>
                        <a:lnTo>
                          <a:pt x="642" y="302"/>
                        </a:lnTo>
                        <a:lnTo>
                          <a:pt x="627" y="337"/>
                        </a:lnTo>
                        <a:lnTo>
                          <a:pt x="612" y="373"/>
                        </a:lnTo>
                        <a:lnTo>
                          <a:pt x="594" y="428"/>
                        </a:lnTo>
                        <a:lnTo>
                          <a:pt x="575" y="473"/>
                        </a:lnTo>
                        <a:lnTo>
                          <a:pt x="561" y="506"/>
                        </a:lnTo>
                        <a:lnTo>
                          <a:pt x="527" y="561"/>
                        </a:lnTo>
                        <a:lnTo>
                          <a:pt x="502" y="601"/>
                        </a:lnTo>
                        <a:lnTo>
                          <a:pt x="472" y="638"/>
                        </a:lnTo>
                        <a:lnTo>
                          <a:pt x="439" y="675"/>
                        </a:lnTo>
                        <a:lnTo>
                          <a:pt x="407" y="714"/>
                        </a:lnTo>
                        <a:lnTo>
                          <a:pt x="375" y="759"/>
                        </a:lnTo>
                        <a:lnTo>
                          <a:pt x="346" y="803"/>
                        </a:lnTo>
                        <a:lnTo>
                          <a:pt x="327" y="840"/>
                        </a:lnTo>
                        <a:lnTo>
                          <a:pt x="312" y="866"/>
                        </a:lnTo>
                        <a:lnTo>
                          <a:pt x="294" y="895"/>
                        </a:lnTo>
                        <a:lnTo>
                          <a:pt x="272" y="921"/>
                        </a:lnTo>
                        <a:lnTo>
                          <a:pt x="242" y="953"/>
                        </a:lnTo>
                        <a:lnTo>
                          <a:pt x="191" y="997"/>
                        </a:lnTo>
                        <a:lnTo>
                          <a:pt x="128" y="1041"/>
                        </a:lnTo>
                        <a:lnTo>
                          <a:pt x="29" y="110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34" name="Group 30"/>
                  <p:cNvGrpSpPr>
                    <a:grpSpLocks noChangeAspect="1"/>
                  </p:cNvGrpSpPr>
                  <p:nvPr/>
                </p:nvGrpSpPr>
                <p:grpSpPr bwMode="auto">
                  <a:xfrm>
                    <a:off x="1372" y="3114"/>
                    <a:ext cx="350" cy="200"/>
                    <a:chOff x="1372" y="3114"/>
                    <a:chExt cx="350" cy="200"/>
                  </a:xfrm>
                </p:grpSpPr>
                <p:grpSp>
                  <p:nvGrpSpPr>
                    <p:cNvPr id="43035" name="Group 31"/>
                    <p:cNvGrpSpPr>
                      <a:grpSpLocks noChangeAspect="1"/>
                    </p:cNvGrpSpPr>
                    <p:nvPr/>
                  </p:nvGrpSpPr>
                  <p:grpSpPr bwMode="auto">
                    <a:xfrm>
                      <a:off x="1372" y="3119"/>
                      <a:ext cx="350" cy="192"/>
                      <a:chOff x="1372" y="3119"/>
                      <a:chExt cx="350" cy="192"/>
                    </a:xfrm>
                  </p:grpSpPr>
                  <p:sp>
                    <p:nvSpPr>
                      <p:cNvPr id="43051" name="Freeform 32"/>
                      <p:cNvSpPr>
                        <a:spLocks noChangeAspect="1"/>
                      </p:cNvSpPr>
                      <p:nvPr/>
                    </p:nvSpPr>
                    <p:spPr bwMode="auto">
                      <a:xfrm>
                        <a:off x="1372" y="3119"/>
                        <a:ext cx="331" cy="192"/>
                      </a:xfrm>
                      <a:custGeom>
                        <a:avLst/>
                        <a:gdLst>
                          <a:gd name="T0" fmla="*/ 0 w 992"/>
                          <a:gd name="T1" fmla="*/ 55 h 575"/>
                          <a:gd name="T2" fmla="*/ 3 w 992"/>
                          <a:gd name="T3" fmla="*/ 46 h 575"/>
                          <a:gd name="T4" fmla="*/ 7 w 992"/>
                          <a:gd name="T5" fmla="*/ 36 h 575"/>
                          <a:gd name="T6" fmla="*/ 13 w 992"/>
                          <a:gd name="T7" fmla="*/ 28 h 575"/>
                          <a:gd name="T8" fmla="*/ 19 w 992"/>
                          <a:gd name="T9" fmla="*/ 21 h 575"/>
                          <a:gd name="T10" fmla="*/ 27 w 992"/>
                          <a:gd name="T11" fmla="*/ 14 h 575"/>
                          <a:gd name="T12" fmla="*/ 38 w 992"/>
                          <a:gd name="T13" fmla="*/ 7 h 575"/>
                          <a:gd name="T14" fmla="*/ 48 w 992"/>
                          <a:gd name="T15" fmla="*/ 2 h 575"/>
                          <a:gd name="T16" fmla="*/ 54 w 992"/>
                          <a:gd name="T17" fmla="*/ 1 h 575"/>
                          <a:gd name="T18" fmla="*/ 60 w 992"/>
                          <a:gd name="T19" fmla="*/ 0 h 575"/>
                          <a:gd name="T20" fmla="*/ 68 w 992"/>
                          <a:gd name="T21" fmla="*/ 1 h 575"/>
                          <a:gd name="T22" fmla="*/ 75 w 992"/>
                          <a:gd name="T23" fmla="*/ 4 h 575"/>
                          <a:gd name="T24" fmla="*/ 83 w 992"/>
                          <a:gd name="T25" fmla="*/ 7 h 575"/>
                          <a:gd name="T26" fmla="*/ 90 w 992"/>
                          <a:gd name="T27" fmla="*/ 11 h 575"/>
                          <a:gd name="T28" fmla="*/ 97 w 992"/>
                          <a:gd name="T29" fmla="*/ 17 h 575"/>
                          <a:gd name="T30" fmla="*/ 103 w 992"/>
                          <a:gd name="T31" fmla="*/ 21 h 575"/>
                          <a:gd name="T32" fmla="*/ 109 w 992"/>
                          <a:gd name="T33" fmla="*/ 24 h 575"/>
                          <a:gd name="T34" fmla="*/ 110 w 992"/>
                          <a:gd name="T35" fmla="*/ 27 h 575"/>
                          <a:gd name="T36" fmla="*/ 107 w 992"/>
                          <a:gd name="T37" fmla="*/ 32 h 575"/>
                          <a:gd name="T38" fmla="*/ 103 w 992"/>
                          <a:gd name="T39" fmla="*/ 35 h 575"/>
                          <a:gd name="T40" fmla="*/ 99 w 992"/>
                          <a:gd name="T41" fmla="*/ 39 h 575"/>
                          <a:gd name="T42" fmla="*/ 95 w 992"/>
                          <a:gd name="T43" fmla="*/ 42 h 575"/>
                          <a:gd name="T44" fmla="*/ 89 w 992"/>
                          <a:gd name="T45" fmla="*/ 46 h 575"/>
                          <a:gd name="T46" fmla="*/ 85 w 992"/>
                          <a:gd name="T47" fmla="*/ 48 h 575"/>
                          <a:gd name="T48" fmla="*/ 82 w 992"/>
                          <a:gd name="T49" fmla="*/ 50 h 575"/>
                          <a:gd name="T50" fmla="*/ 77 w 992"/>
                          <a:gd name="T51" fmla="*/ 53 h 575"/>
                          <a:gd name="T52" fmla="*/ 71 w 992"/>
                          <a:gd name="T53" fmla="*/ 56 h 575"/>
                          <a:gd name="T54" fmla="*/ 67 w 992"/>
                          <a:gd name="T55" fmla="*/ 57 h 575"/>
                          <a:gd name="T56" fmla="*/ 62 w 992"/>
                          <a:gd name="T57" fmla="*/ 59 h 575"/>
                          <a:gd name="T58" fmla="*/ 56 w 992"/>
                          <a:gd name="T59" fmla="*/ 60 h 575"/>
                          <a:gd name="T60" fmla="*/ 49 w 992"/>
                          <a:gd name="T61" fmla="*/ 61 h 575"/>
                          <a:gd name="T62" fmla="*/ 44 w 992"/>
                          <a:gd name="T63" fmla="*/ 62 h 575"/>
                          <a:gd name="T64" fmla="*/ 39 w 992"/>
                          <a:gd name="T65" fmla="*/ 63 h 575"/>
                          <a:gd name="T66" fmla="*/ 33 w 992"/>
                          <a:gd name="T67" fmla="*/ 64 h 575"/>
                          <a:gd name="T68" fmla="*/ 26 w 992"/>
                          <a:gd name="T69" fmla="*/ 64 h 575"/>
                          <a:gd name="T70" fmla="*/ 19 w 992"/>
                          <a:gd name="T71" fmla="*/ 63 h 575"/>
                          <a:gd name="T72" fmla="*/ 11 w 992"/>
                          <a:gd name="T73" fmla="*/ 62 h 575"/>
                          <a:gd name="T74" fmla="*/ 5 w 992"/>
                          <a:gd name="T75" fmla="*/ 61 h 575"/>
                          <a:gd name="T76" fmla="*/ 1 w 992"/>
                          <a:gd name="T77" fmla="*/ 60 h 575"/>
                          <a:gd name="T78" fmla="*/ 0 w 992"/>
                          <a:gd name="T79" fmla="*/ 55 h 5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2"/>
                          <a:gd name="T121" fmla="*/ 0 h 575"/>
                          <a:gd name="T122" fmla="*/ 992 w 992"/>
                          <a:gd name="T123" fmla="*/ 575 h 5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2" h="575">
                            <a:moveTo>
                              <a:pt x="0" y="494"/>
                            </a:moveTo>
                            <a:lnTo>
                              <a:pt x="26" y="410"/>
                            </a:lnTo>
                            <a:lnTo>
                              <a:pt x="59" y="322"/>
                            </a:lnTo>
                            <a:lnTo>
                              <a:pt x="118" y="249"/>
                            </a:lnTo>
                            <a:lnTo>
                              <a:pt x="172" y="190"/>
                            </a:lnTo>
                            <a:lnTo>
                              <a:pt x="242" y="125"/>
                            </a:lnTo>
                            <a:lnTo>
                              <a:pt x="340" y="62"/>
                            </a:lnTo>
                            <a:lnTo>
                              <a:pt x="429" y="18"/>
                            </a:lnTo>
                            <a:lnTo>
                              <a:pt x="484" y="7"/>
                            </a:lnTo>
                            <a:lnTo>
                              <a:pt x="542" y="0"/>
                            </a:lnTo>
                            <a:lnTo>
                              <a:pt x="612" y="11"/>
                            </a:lnTo>
                            <a:lnTo>
                              <a:pt x="674" y="33"/>
                            </a:lnTo>
                            <a:lnTo>
                              <a:pt x="744" y="66"/>
                            </a:lnTo>
                            <a:lnTo>
                              <a:pt x="809" y="103"/>
                            </a:lnTo>
                            <a:lnTo>
                              <a:pt x="875" y="150"/>
                            </a:lnTo>
                            <a:lnTo>
                              <a:pt x="930" y="190"/>
                            </a:lnTo>
                            <a:lnTo>
                              <a:pt x="978" y="220"/>
                            </a:lnTo>
                            <a:lnTo>
                              <a:pt x="992" y="245"/>
                            </a:lnTo>
                            <a:lnTo>
                              <a:pt x="963" y="285"/>
                            </a:lnTo>
                            <a:lnTo>
                              <a:pt x="930" y="314"/>
                            </a:lnTo>
                            <a:lnTo>
                              <a:pt x="889" y="347"/>
                            </a:lnTo>
                            <a:lnTo>
                              <a:pt x="854" y="381"/>
                            </a:lnTo>
                            <a:lnTo>
                              <a:pt x="802" y="414"/>
                            </a:lnTo>
                            <a:lnTo>
                              <a:pt x="765" y="435"/>
                            </a:lnTo>
                            <a:lnTo>
                              <a:pt x="733" y="453"/>
                            </a:lnTo>
                            <a:lnTo>
                              <a:pt x="689" y="475"/>
                            </a:lnTo>
                            <a:lnTo>
                              <a:pt x="637" y="501"/>
                            </a:lnTo>
                            <a:lnTo>
                              <a:pt x="601" y="512"/>
                            </a:lnTo>
                            <a:lnTo>
                              <a:pt x="556" y="527"/>
                            </a:lnTo>
                            <a:lnTo>
                              <a:pt x="505" y="538"/>
                            </a:lnTo>
                            <a:lnTo>
                              <a:pt x="440" y="552"/>
                            </a:lnTo>
                            <a:lnTo>
                              <a:pt x="395" y="556"/>
                            </a:lnTo>
                            <a:lnTo>
                              <a:pt x="351" y="567"/>
                            </a:lnTo>
                            <a:lnTo>
                              <a:pt x="296" y="571"/>
                            </a:lnTo>
                            <a:lnTo>
                              <a:pt x="238" y="575"/>
                            </a:lnTo>
                            <a:lnTo>
                              <a:pt x="168" y="567"/>
                            </a:lnTo>
                            <a:lnTo>
                              <a:pt x="103" y="560"/>
                            </a:lnTo>
                            <a:lnTo>
                              <a:pt x="48" y="552"/>
                            </a:lnTo>
                            <a:lnTo>
                              <a:pt x="11" y="538"/>
                            </a:lnTo>
                            <a:lnTo>
                              <a:pt x="0" y="49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2" name="Freeform 33"/>
                      <p:cNvSpPr>
                        <a:spLocks noChangeAspect="1"/>
                      </p:cNvSpPr>
                      <p:nvPr/>
                    </p:nvSpPr>
                    <p:spPr bwMode="auto">
                      <a:xfrm>
                        <a:off x="1673" y="3186"/>
                        <a:ext cx="38" cy="42"/>
                      </a:xfrm>
                      <a:custGeom>
                        <a:avLst/>
                        <a:gdLst>
                          <a:gd name="T0" fmla="*/ 1 w 115"/>
                          <a:gd name="T1" fmla="*/ 0 h 126"/>
                          <a:gd name="T2" fmla="*/ 4 w 115"/>
                          <a:gd name="T3" fmla="*/ 1 h 126"/>
                          <a:gd name="T4" fmla="*/ 6 w 115"/>
                          <a:gd name="T5" fmla="*/ 2 h 126"/>
                          <a:gd name="T6" fmla="*/ 8 w 115"/>
                          <a:gd name="T7" fmla="*/ 4 h 126"/>
                          <a:gd name="T8" fmla="*/ 11 w 115"/>
                          <a:gd name="T9" fmla="*/ 5 h 126"/>
                          <a:gd name="T10" fmla="*/ 13 w 115"/>
                          <a:gd name="T11" fmla="*/ 6 h 126"/>
                          <a:gd name="T12" fmla="*/ 9 w 115"/>
                          <a:gd name="T13" fmla="*/ 7 h 126"/>
                          <a:gd name="T14" fmla="*/ 6 w 115"/>
                          <a:gd name="T15" fmla="*/ 9 h 126"/>
                          <a:gd name="T16" fmla="*/ 4 w 115"/>
                          <a:gd name="T17" fmla="*/ 11 h 126"/>
                          <a:gd name="T18" fmla="*/ 2 w 115"/>
                          <a:gd name="T19" fmla="*/ 12 h 126"/>
                          <a:gd name="T20" fmla="*/ 0 w 115"/>
                          <a:gd name="T21" fmla="*/ 14 h 126"/>
                          <a:gd name="T22" fmla="*/ 1 w 115"/>
                          <a:gd name="T23" fmla="*/ 12 h 126"/>
                          <a:gd name="T24" fmla="*/ 2 w 115"/>
                          <a:gd name="T25" fmla="*/ 11 h 126"/>
                          <a:gd name="T26" fmla="*/ 2 w 115"/>
                          <a:gd name="T27" fmla="*/ 10 h 126"/>
                          <a:gd name="T28" fmla="*/ 2 w 115"/>
                          <a:gd name="T29" fmla="*/ 7 h 126"/>
                          <a:gd name="T30" fmla="*/ 2 w 115"/>
                          <a:gd name="T31" fmla="*/ 5 h 126"/>
                          <a:gd name="T32" fmla="*/ 2 w 115"/>
                          <a:gd name="T33" fmla="*/ 2 h 126"/>
                          <a:gd name="T34" fmla="*/ 1 w 115"/>
                          <a:gd name="T35" fmla="*/ 0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26"/>
                          <a:gd name="T56" fmla="*/ 115 w 115"/>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26">
                            <a:moveTo>
                              <a:pt x="13" y="0"/>
                            </a:moveTo>
                            <a:lnTo>
                              <a:pt x="35" y="11"/>
                            </a:lnTo>
                            <a:lnTo>
                              <a:pt x="50" y="19"/>
                            </a:lnTo>
                            <a:lnTo>
                              <a:pt x="75" y="32"/>
                            </a:lnTo>
                            <a:lnTo>
                              <a:pt x="103" y="44"/>
                            </a:lnTo>
                            <a:lnTo>
                              <a:pt x="115" y="52"/>
                            </a:lnTo>
                            <a:lnTo>
                              <a:pt x="86" y="65"/>
                            </a:lnTo>
                            <a:lnTo>
                              <a:pt x="57" y="80"/>
                            </a:lnTo>
                            <a:lnTo>
                              <a:pt x="38" y="95"/>
                            </a:lnTo>
                            <a:lnTo>
                              <a:pt x="18" y="111"/>
                            </a:lnTo>
                            <a:lnTo>
                              <a:pt x="0" y="126"/>
                            </a:lnTo>
                            <a:lnTo>
                              <a:pt x="7" y="112"/>
                            </a:lnTo>
                            <a:lnTo>
                              <a:pt x="14" y="101"/>
                            </a:lnTo>
                            <a:lnTo>
                              <a:pt x="18" y="86"/>
                            </a:lnTo>
                            <a:lnTo>
                              <a:pt x="20" y="63"/>
                            </a:lnTo>
                            <a:lnTo>
                              <a:pt x="20" y="44"/>
                            </a:lnTo>
                            <a:lnTo>
                              <a:pt x="17" y="16"/>
                            </a:lnTo>
                            <a:lnTo>
                              <a:pt x="13"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3" name="Freeform 34"/>
                      <p:cNvSpPr>
                        <a:spLocks noChangeAspect="1"/>
                      </p:cNvSpPr>
                      <p:nvPr/>
                    </p:nvSpPr>
                    <p:spPr bwMode="auto">
                      <a:xfrm>
                        <a:off x="1682" y="3192"/>
                        <a:ext cx="40" cy="28"/>
                      </a:xfrm>
                      <a:custGeom>
                        <a:avLst/>
                        <a:gdLst>
                          <a:gd name="T0" fmla="*/ 2 w 120"/>
                          <a:gd name="T1" fmla="*/ 2 h 83"/>
                          <a:gd name="T2" fmla="*/ 3 w 120"/>
                          <a:gd name="T3" fmla="*/ 1 h 83"/>
                          <a:gd name="T4" fmla="*/ 4 w 120"/>
                          <a:gd name="T5" fmla="*/ 0 h 83"/>
                          <a:gd name="T6" fmla="*/ 6 w 120"/>
                          <a:gd name="T7" fmla="*/ 0 h 83"/>
                          <a:gd name="T8" fmla="*/ 8 w 120"/>
                          <a:gd name="T9" fmla="*/ 0 h 83"/>
                          <a:gd name="T10" fmla="*/ 9 w 120"/>
                          <a:gd name="T11" fmla="*/ 1 h 83"/>
                          <a:gd name="T12" fmla="*/ 10 w 120"/>
                          <a:gd name="T13" fmla="*/ 1 h 83"/>
                          <a:gd name="T14" fmla="*/ 10 w 120"/>
                          <a:gd name="T15" fmla="*/ 1 h 83"/>
                          <a:gd name="T16" fmla="*/ 11 w 120"/>
                          <a:gd name="T17" fmla="*/ 1 h 83"/>
                          <a:gd name="T18" fmla="*/ 13 w 120"/>
                          <a:gd name="T19" fmla="*/ 2 h 83"/>
                          <a:gd name="T20" fmla="*/ 13 w 120"/>
                          <a:gd name="T21" fmla="*/ 3 h 83"/>
                          <a:gd name="T22" fmla="*/ 13 w 120"/>
                          <a:gd name="T23" fmla="*/ 4 h 83"/>
                          <a:gd name="T24" fmla="*/ 11 w 120"/>
                          <a:gd name="T25" fmla="*/ 5 h 83"/>
                          <a:gd name="T26" fmla="*/ 9 w 120"/>
                          <a:gd name="T27" fmla="*/ 5 h 83"/>
                          <a:gd name="T28" fmla="*/ 8 w 120"/>
                          <a:gd name="T29" fmla="*/ 6 h 83"/>
                          <a:gd name="T30" fmla="*/ 6 w 120"/>
                          <a:gd name="T31" fmla="*/ 7 h 83"/>
                          <a:gd name="T32" fmla="*/ 4 w 120"/>
                          <a:gd name="T33" fmla="*/ 8 h 83"/>
                          <a:gd name="T34" fmla="*/ 3 w 120"/>
                          <a:gd name="T35" fmla="*/ 8 h 83"/>
                          <a:gd name="T36" fmla="*/ 1 w 120"/>
                          <a:gd name="T37" fmla="*/ 9 h 83"/>
                          <a:gd name="T38" fmla="*/ 0 w 120"/>
                          <a:gd name="T39" fmla="*/ 9 h 83"/>
                          <a:gd name="T40" fmla="*/ 0 w 120"/>
                          <a:gd name="T41" fmla="*/ 8 h 83"/>
                          <a:gd name="T42" fmla="*/ 2 w 120"/>
                          <a:gd name="T43" fmla="*/ 7 h 83"/>
                          <a:gd name="T44" fmla="*/ 2 w 120"/>
                          <a:gd name="T45" fmla="*/ 6 h 83"/>
                          <a:gd name="T46" fmla="*/ 3 w 120"/>
                          <a:gd name="T47" fmla="*/ 4 h 83"/>
                          <a:gd name="T48" fmla="*/ 2 w 120"/>
                          <a:gd name="T49" fmla="*/ 2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
                          <a:gd name="T76" fmla="*/ 0 h 83"/>
                          <a:gd name="T77" fmla="*/ 120 w 120"/>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 h="83">
                            <a:moveTo>
                              <a:pt x="18" y="15"/>
                            </a:moveTo>
                            <a:lnTo>
                              <a:pt x="27" y="5"/>
                            </a:lnTo>
                            <a:lnTo>
                              <a:pt x="39" y="0"/>
                            </a:lnTo>
                            <a:lnTo>
                              <a:pt x="55" y="0"/>
                            </a:lnTo>
                            <a:lnTo>
                              <a:pt x="69" y="4"/>
                            </a:lnTo>
                            <a:lnTo>
                              <a:pt x="80" y="8"/>
                            </a:lnTo>
                            <a:lnTo>
                              <a:pt x="91" y="8"/>
                            </a:lnTo>
                            <a:lnTo>
                              <a:pt x="94" y="8"/>
                            </a:lnTo>
                            <a:lnTo>
                              <a:pt x="102" y="9"/>
                            </a:lnTo>
                            <a:lnTo>
                              <a:pt x="115" y="19"/>
                            </a:lnTo>
                            <a:lnTo>
                              <a:pt x="120" y="29"/>
                            </a:lnTo>
                            <a:lnTo>
                              <a:pt x="115" y="36"/>
                            </a:lnTo>
                            <a:lnTo>
                              <a:pt x="98" y="43"/>
                            </a:lnTo>
                            <a:lnTo>
                              <a:pt x="83" y="46"/>
                            </a:lnTo>
                            <a:lnTo>
                              <a:pt x="69" y="53"/>
                            </a:lnTo>
                            <a:lnTo>
                              <a:pt x="54" y="61"/>
                            </a:lnTo>
                            <a:lnTo>
                              <a:pt x="35" y="67"/>
                            </a:lnTo>
                            <a:lnTo>
                              <a:pt x="23" y="75"/>
                            </a:lnTo>
                            <a:lnTo>
                              <a:pt x="12" y="82"/>
                            </a:lnTo>
                            <a:lnTo>
                              <a:pt x="4" y="83"/>
                            </a:lnTo>
                            <a:lnTo>
                              <a:pt x="0" y="75"/>
                            </a:lnTo>
                            <a:lnTo>
                              <a:pt x="16" y="63"/>
                            </a:lnTo>
                            <a:lnTo>
                              <a:pt x="22" y="51"/>
                            </a:lnTo>
                            <a:lnTo>
                              <a:pt x="23" y="40"/>
                            </a:lnTo>
                            <a:lnTo>
                              <a:pt x="18" y="1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36" name="Group 35"/>
                    <p:cNvGrpSpPr>
                      <a:grpSpLocks noChangeAspect="1"/>
                    </p:cNvGrpSpPr>
                    <p:nvPr/>
                  </p:nvGrpSpPr>
                  <p:grpSpPr bwMode="auto">
                    <a:xfrm>
                      <a:off x="1412" y="3124"/>
                      <a:ext cx="252" cy="190"/>
                      <a:chOff x="1412" y="3124"/>
                      <a:chExt cx="252" cy="190"/>
                    </a:xfrm>
                  </p:grpSpPr>
                  <p:grpSp>
                    <p:nvGrpSpPr>
                      <p:cNvPr id="43043" name="Group 36"/>
                      <p:cNvGrpSpPr>
                        <a:grpSpLocks noChangeAspect="1"/>
                      </p:cNvGrpSpPr>
                      <p:nvPr/>
                    </p:nvGrpSpPr>
                    <p:grpSpPr bwMode="auto">
                      <a:xfrm>
                        <a:off x="1412" y="3147"/>
                        <a:ext cx="170" cy="167"/>
                        <a:chOff x="1412" y="3147"/>
                        <a:chExt cx="170" cy="167"/>
                      </a:xfrm>
                    </p:grpSpPr>
                    <p:sp>
                      <p:nvSpPr>
                        <p:cNvPr id="43048" name="Freeform 37"/>
                        <p:cNvSpPr>
                          <a:spLocks noChangeAspect="1"/>
                        </p:cNvSpPr>
                        <p:nvPr/>
                      </p:nvSpPr>
                      <p:spPr bwMode="auto">
                        <a:xfrm>
                          <a:off x="1412" y="3158"/>
                          <a:ext cx="151" cy="156"/>
                        </a:xfrm>
                        <a:custGeom>
                          <a:avLst/>
                          <a:gdLst>
                            <a:gd name="T0" fmla="*/ 2 w 451"/>
                            <a:gd name="T1" fmla="*/ 12 h 467"/>
                            <a:gd name="T2" fmla="*/ 1 w 451"/>
                            <a:gd name="T3" fmla="*/ 15 h 467"/>
                            <a:gd name="T4" fmla="*/ 0 w 451"/>
                            <a:gd name="T5" fmla="*/ 18 h 467"/>
                            <a:gd name="T6" fmla="*/ 0 w 451"/>
                            <a:gd name="T7" fmla="*/ 21 h 467"/>
                            <a:gd name="T8" fmla="*/ 0 w 451"/>
                            <a:gd name="T9" fmla="*/ 26 h 467"/>
                            <a:gd name="T10" fmla="*/ 1 w 451"/>
                            <a:gd name="T11" fmla="*/ 30 h 467"/>
                            <a:gd name="T12" fmla="*/ 3 w 451"/>
                            <a:gd name="T13" fmla="*/ 33 h 467"/>
                            <a:gd name="T14" fmla="*/ 4 w 451"/>
                            <a:gd name="T15" fmla="*/ 36 h 467"/>
                            <a:gd name="T16" fmla="*/ 7 w 451"/>
                            <a:gd name="T17" fmla="*/ 40 h 467"/>
                            <a:gd name="T18" fmla="*/ 10 w 451"/>
                            <a:gd name="T19" fmla="*/ 43 h 467"/>
                            <a:gd name="T20" fmla="*/ 13 w 451"/>
                            <a:gd name="T21" fmla="*/ 46 h 467"/>
                            <a:gd name="T22" fmla="*/ 15 w 451"/>
                            <a:gd name="T23" fmla="*/ 48 h 467"/>
                            <a:gd name="T24" fmla="*/ 19 w 451"/>
                            <a:gd name="T25" fmla="*/ 49 h 467"/>
                            <a:gd name="T26" fmla="*/ 23 w 451"/>
                            <a:gd name="T27" fmla="*/ 51 h 467"/>
                            <a:gd name="T28" fmla="*/ 26 w 451"/>
                            <a:gd name="T29" fmla="*/ 52 h 467"/>
                            <a:gd name="T30" fmla="*/ 30 w 451"/>
                            <a:gd name="T31" fmla="*/ 52 h 467"/>
                            <a:gd name="T32" fmla="*/ 33 w 451"/>
                            <a:gd name="T33" fmla="*/ 52 h 467"/>
                            <a:gd name="T34" fmla="*/ 36 w 451"/>
                            <a:gd name="T35" fmla="*/ 52 h 467"/>
                            <a:gd name="T36" fmla="*/ 40 w 451"/>
                            <a:gd name="T37" fmla="*/ 52 h 467"/>
                            <a:gd name="T38" fmla="*/ 51 w 451"/>
                            <a:gd name="T39" fmla="*/ 49 h 467"/>
                            <a:gd name="T40" fmla="*/ 43 w 451"/>
                            <a:gd name="T41" fmla="*/ 45 h 467"/>
                            <a:gd name="T42" fmla="*/ 33 w 451"/>
                            <a:gd name="T43" fmla="*/ 38 h 467"/>
                            <a:gd name="T44" fmla="*/ 26 w 451"/>
                            <a:gd name="T45" fmla="*/ 30 h 467"/>
                            <a:gd name="T46" fmla="*/ 17 w 451"/>
                            <a:gd name="T47" fmla="*/ 16 h 467"/>
                            <a:gd name="T48" fmla="*/ 15 w 451"/>
                            <a:gd name="T49" fmla="*/ 7 h 467"/>
                            <a:gd name="T50" fmla="*/ 15 w 451"/>
                            <a:gd name="T51" fmla="*/ 0 h 467"/>
                            <a:gd name="T52" fmla="*/ 2 w 451"/>
                            <a:gd name="T53" fmla="*/ 12 h 4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1"/>
                            <a:gd name="T82" fmla="*/ 0 h 467"/>
                            <a:gd name="T83" fmla="*/ 451 w 451"/>
                            <a:gd name="T84" fmla="*/ 467 h 4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1" h="467">
                              <a:moveTo>
                                <a:pt x="21" y="108"/>
                              </a:moveTo>
                              <a:lnTo>
                                <a:pt x="5" y="132"/>
                              </a:lnTo>
                              <a:lnTo>
                                <a:pt x="0" y="163"/>
                              </a:lnTo>
                              <a:lnTo>
                                <a:pt x="0" y="192"/>
                              </a:lnTo>
                              <a:lnTo>
                                <a:pt x="3" y="232"/>
                              </a:lnTo>
                              <a:lnTo>
                                <a:pt x="12" y="266"/>
                              </a:lnTo>
                              <a:lnTo>
                                <a:pt x="23" y="299"/>
                              </a:lnTo>
                              <a:lnTo>
                                <a:pt x="38" y="327"/>
                              </a:lnTo>
                              <a:lnTo>
                                <a:pt x="62" y="359"/>
                              </a:lnTo>
                              <a:lnTo>
                                <a:pt x="86" y="386"/>
                              </a:lnTo>
                              <a:lnTo>
                                <a:pt x="114" y="412"/>
                              </a:lnTo>
                              <a:lnTo>
                                <a:pt x="138" y="427"/>
                              </a:lnTo>
                              <a:lnTo>
                                <a:pt x="167" y="442"/>
                              </a:lnTo>
                              <a:lnTo>
                                <a:pt x="204" y="455"/>
                              </a:lnTo>
                              <a:lnTo>
                                <a:pt x="237" y="464"/>
                              </a:lnTo>
                              <a:lnTo>
                                <a:pt x="267" y="466"/>
                              </a:lnTo>
                              <a:lnTo>
                                <a:pt x="295" y="467"/>
                              </a:lnTo>
                              <a:lnTo>
                                <a:pt x="325" y="466"/>
                              </a:lnTo>
                              <a:lnTo>
                                <a:pt x="353" y="463"/>
                              </a:lnTo>
                              <a:lnTo>
                                <a:pt x="451" y="440"/>
                              </a:lnTo>
                              <a:lnTo>
                                <a:pt x="381" y="402"/>
                              </a:lnTo>
                              <a:lnTo>
                                <a:pt x="293" y="342"/>
                              </a:lnTo>
                              <a:lnTo>
                                <a:pt x="230" y="265"/>
                              </a:lnTo>
                              <a:lnTo>
                                <a:pt x="156" y="147"/>
                              </a:lnTo>
                              <a:lnTo>
                                <a:pt x="138" y="65"/>
                              </a:lnTo>
                              <a:lnTo>
                                <a:pt x="137" y="0"/>
                              </a:lnTo>
                              <a:lnTo>
                                <a:pt x="21" y="10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9" name="Freeform 38"/>
                        <p:cNvSpPr>
                          <a:spLocks noChangeAspect="1"/>
                        </p:cNvSpPr>
                        <p:nvPr/>
                      </p:nvSpPr>
                      <p:spPr bwMode="auto">
                        <a:xfrm>
                          <a:off x="1421" y="3153"/>
                          <a:ext cx="150" cy="156"/>
                        </a:xfrm>
                        <a:custGeom>
                          <a:avLst/>
                          <a:gdLst>
                            <a:gd name="T0" fmla="*/ 2 w 452"/>
                            <a:gd name="T1" fmla="*/ 12 h 467"/>
                            <a:gd name="T2" fmla="*/ 1 w 452"/>
                            <a:gd name="T3" fmla="*/ 15 h 467"/>
                            <a:gd name="T4" fmla="*/ 0 w 452"/>
                            <a:gd name="T5" fmla="*/ 18 h 467"/>
                            <a:gd name="T6" fmla="*/ 0 w 452"/>
                            <a:gd name="T7" fmla="*/ 21 h 467"/>
                            <a:gd name="T8" fmla="*/ 0 w 452"/>
                            <a:gd name="T9" fmla="*/ 26 h 467"/>
                            <a:gd name="T10" fmla="*/ 1 w 452"/>
                            <a:gd name="T11" fmla="*/ 30 h 467"/>
                            <a:gd name="T12" fmla="*/ 3 w 452"/>
                            <a:gd name="T13" fmla="*/ 33 h 467"/>
                            <a:gd name="T14" fmla="*/ 4 w 452"/>
                            <a:gd name="T15" fmla="*/ 36 h 467"/>
                            <a:gd name="T16" fmla="*/ 7 w 452"/>
                            <a:gd name="T17" fmla="*/ 40 h 467"/>
                            <a:gd name="T18" fmla="*/ 10 w 452"/>
                            <a:gd name="T19" fmla="*/ 43 h 467"/>
                            <a:gd name="T20" fmla="*/ 13 w 452"/>
                            <a:gd name="T21" fmla="*/ 46 h 467"/>
                            <a:gd name="T22" fmla="*/ 15 w 452"/>
                            <a:gd name="T23" fmla="*/ 48 h 467"/>
                            <a:gd name="T24" fmla="*/ 19 w 452"/>
                            <a:gd name="T25" fmla="*/ 49 h 467"/>
                            <a:gd name="T26" fmla="*/ 23 w 452"/>
                            <a:gd name="T27" fmla="*/ 51 h 467"/>
                            <a:gd name="T28" fmla="*/ 26 w 452"/>
                            <a:gd name="T29" fmla="*/ 52 h 467"/>
                            <a:gd name="T30" fmla="*/ 30 w 452"/>
                            <a:gd name="T31" fmla="*/ 52 h 467"/>
                            <a:gd name="T32" fmla="*/ 33 w 452"/>
                            <a:gd name="T33" fmla="*/ 52 h 467"/>
                            <a:gd name="T34" fmla="*/ 36 w 452"/>
                            <a:gd name="T35" fmla="*/ 52 h 467"/>
                            <a:gd name="T36" fmla="*/ 39 w 452"/>
                            <a:gd name="T37" fmla="*/ 52 h 467"/>
                            <a:gd name="T38" fmla="*/ 50 w 452"/>
                            <a:gd name="T39" fmla="*/ 49 h 467"/>
                            <a:gd name="T40" fmla="*/ 42 w 452"/>
                            <a:gd name="T41" fmla="*/ 45 h 467"/>
                            <a:gd name="T42" fmla="*/ 32 w 452"/>
                            <a:gd name="T43" fmla="*/ 38 h 467"/>
                            <a:gd name="T44" fmla="*/ 26 w 452"/>
                            <a:gd name="T45" fmla="*/ 30 h 467"/>
                            <a:gd name="T46" fmla="*/ 17 w 452"/>
                            <a:gd name="T47" fmla="*/ 16 h 467"/>
                            <a:gd name="T48" fmla="*/ 15 w 452"/>
                            <a:gd name="T49" fmla="*/ 7 h 467"/>
                            <a:gd name="T50" fmla="*/ 15 w 452"/>
                            <a:gd name="T51" fmla="*/ 0 h 467"/>
                            <a:gd name="T52" fmla="*/ 2 w 452"/>
                            <a:gd name="T53" fmla="*/ 12 h 4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2"/>
                            <a:gd name="T82" fmla="*/ 0 h 467"/>
                            <a:gd name="T83" fmla="*/ 452 w 452"/>
                            <a:gd name="T84" fmla="*/ 467 h 4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2" h="467">
                              <a:moveTo>
                                <a:pt x="22" y="108"/>
                              </a:moveTo>
                              <a:lnTo>
                                <a:pt x="6" y="132"/>
                              </a:lnTo>
                              <a:lnTo>
                                <a:pt x="0" y="163"/>
                              </a:lnTo>
                              <a:lnTo>
                                <a:pt x="0" y="192"/>
                              </a:lnTo>
                              <a:lnTo>
                                <a:pt x="3" y="232"/>
                              </a:lnTo>
                              <a:lnTo>
                                <a:pt x="13" y="266"/>
                              </a:lnTo>
                              <a:lnTo>
                                <a:pt x="24" y="299"/>
                              </a:lnTo>
                              <a:lnTo>
                                <a:pt x="39" y="327"/>
                              </a:lnTo>
                              <a:lnTo>
                                <a:pt x="62" y="359"/>
                              </a:lnTo>
                              <a:lnTo>
                                <a:pt x="87" y="386"/>
                              </a:lnTo>
                              <a:lnTo>
                                <a:pt x="115" y="412"/>
                              </a:lnTo>
                              <a:lnTo>
                                <a:pt x="139" y="427"/>
                              </a:lnTo>
                              <a:lnTo>
                                <a:pt x="168" y="442"/>
                              </a:lnTo>
                              <a:lnTo>
                                <a:pt x="205" y="455"/>
                              </a:lnTo>
                              <a:lnTo>
                                <a:pt x="238" y="464"/>
                              </a:lnTo>
                              <a:lnTo>
                                <a:pt x="268" y="466"/>
                              </a:lnTo>
                              <a:lnTo>
                                <a:pt x="296" y="467"/>
                              </a:lnTo>
                              <a:lnTo>
                                <a:pt x="325" y="466"/>
                              </a:lnTo>
                              <a:lnTo>
                                <a:pt x="352" y="463"/>
                              </a:lnTo>
                              <a:lnTo>
                                <a:pt x="452" y="440"/>
                              </a:lnTo>
                              <a:lnTo>
                                <a:pt x="382" y="402"/>
                              </a:lnTo>
                              <a:lnTo>
                                <a:pt x="293" y="342"/>
                              </a:lnTo>
                              <a:lnTo>
                                <a:pt x="231" y="265"/>
                              </a:lnTo>
                              <a:lnTo>
                                <a:pt x="157" y="148"/>
                              </a:lnTo>
                              <a:lnTo>
                                <a:pt x="139" y="65"/>
                              </a:lnTo>
                              <a:lnTo>
                                <a:pt x="137" y="0"/>
                              </a:lnTo>
                              <a:lnTo>
                                <a:pt x="22" y="10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0" name="Freeform 39"/>
                        <p:cNvSpPr>
                          <a:spLocks noChangeAspect="1"/>
                        </p:cNvSpPr>
                        <p:nvPr/>
                      </p:nvSpPr>
                      <p:spPr bwMode="auto">
                        <a:xfrm>
                          <a:off x="1431" y="3147"/>
                          <a:ext cx="151" cy="156"/>
                        </a:xfrm>
                        <a:custGeom>
                          <a:avLst/>
                          <a:gdLst>
                            <a:gd name="T0" fmla="*/ 2 w 452"/>
                            <a:gd name="T1" fmla="*/ 12 h 468"/>
                            <a:gd name="T2" fmla="*/ 1 w 452"/>
                            <a:gd name="T3" fmla="*/ 15 h 468"/>
                            <a:gd name="T4" fmla="*/ 0 w 452"/>
                            <a:gd name="T5" fmla="*/ 18 h 468"/>
                            <a:gd name="T6" fmla="*/ 0 w 452"/>
                            <a:gd name="T7" fmla="*/ 21 h 468"/>
                            <a:gd name="T8" fmla="*/ 0 w 452"/>
                            <a:gd name="T9" fmla="*/ 26 h 468"/>
                            <a:gd name="T10" fmla="*/ 1 w 452"/>
                            <a:gd name="T11" fmla="*/ 30 h 468"/>
                            <a:gd name="T12" fmla="*/ 3 w 452"/>
                            <a:gd name="T13" fmla="*/ 33 h 468"/>
                            <a:gd name="T14" fmla="*/ 4 w 452"/>
                            <a:gd name="T15" fmla="*/ 36 h 468"/>
                            <a:gd name="T16" fmla="*/ 7 w 452"/>
                            <a:gd name="T17" fmla="*/ 40 h 468"/>
                            <a:gd name="T18" fmla="*/ 10 w 452"/>
                            <a:gd name="T19" fmla="*/ 43 h 468"/>
                            <a:gd name="T20" fmla="*/ 13 w 452"/>
                            <a:gd name="T21" fmla="*/ 46 h 468"/>
                            <a:gd name="T22" fmla="*/ 15 w 452"/>
                            <a:gd name="T23" fmla="*/ 48 h 468"/>
                            <a:gd name="T24" fmla="*/ 19 w 452"/>
                            <a:gd name="T25" fmla="*/ 49 h 468"/>
                            <a:gd name="T26" fmla="*/ 23 w 452"/>
                            <a:gd name="T27" fmla="*/ 51 h 468"/>
                            <a:gd name="T28" fmla="*/ 27 w 452"/>
                            <a:gd name="T29" fmla="*/ 52 h 468"/>
                            <a:gd name="T30" fmla="*/ 30 w 452"/>
                            <a:gd name="T31" fmla="*/ 52 h 468"/>
                            <a:gd name="T32" fmla="*/ 33 w 452"/>
                            <a:gd name="T33" fmla="*/ 52 h 468"/>
                            <a:gd name="T34" fmla="*/ 36 w 452"/>
                            <a:gd name="T35" fmla="*/ 52 h 468"/>
                            <a:gd name="T36" fmla="*/ 39 w 452"/>
                            <a:gd name="T37" fmla="*/ 51 h 468"/>
                            <a:gd name="T38" fmla="*/ 50 w 452"/>
                            <a:gd name="T39" fmla="*/ 49 h 468"/>
                            <a:gd name="T40" fmla="*/ 43 w 452"/>
                            <a:gd name="T41" fmla="*/ 45 h 468"/>
                            <a:gd name="T42" fmla="*/ 33 w 452"/>
                            <a:gd name="T43" fmla="*/ 38 h 468"/>
                            <a:gd name="T44" fmla="*/ 26 w 452"/>
                            <a:gd name="T45" fmla="*/ 30 h 468"/>
                            <a:gd name="T46" fmla="*/ 17 w 452"/>
                            <a:gd name="T47" fmla="*/ 17 h 468"/>
                            <a:gd name="T48" fmla="*/ 15 w 452"/>
                            <a:gd name="T49" fmla="*/ 7 h 468"/>
                            <a:gd name="T50" fmla="*/ 15 w 452"/>
                            <a:gd name="T51" fmla="*/ 0 h 468"/>
                            <a:gd name="T52" fmla="*/ 2 w 452"/>
                            <a:gd name="T53" fmla="*/ 12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2"/>
                            <a:gd name="T82" fmla="*/ 0 h 468"/>
                            <a:gd name="T83" fmla="*/ 452 w 452"/>
                            <a:gd name="T84" fmla="*/ 468 h 4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2" h="468">
                              <a:moveTo>
                                <a:pt x="22" y="108"/>
                              </a:moveTo>
                              <a:lnTo>
                                <a:pt x="6" y="133"/>
                              </a:lnTo>
                              <a:lnTo>
                                <a:pt x="0" y="165"/>
                              </a:lnTo>
                              <a:lnTo>
                                <a:pt x="0" y="193"/>
                              </a:lnTo>
                              <a:lnTo>
                                <a:pt x="3" y="232"/>
                              </a:lnTo>
                              <a:lnTo>
                                <a:pt x="13" y="267"/>
                              </a:lnTo>
                              <a:lnTo>
                                <a:pt x="24" y="300"/>
                              </a:lnTo>
                              <a:lnTo>
                                <a:pt x="39" y="328"/>
                              </a:lnTo>
                              <a:lnTo>
                                <a:pt x="62" y="360"/>
                              </a:lnTo>
                              <a:lnTo>
                                <a:pt x="87" y="387"/>
                              </a:lnTo>
                              <a:lnTo>
                                <a:pt x="115" y="413"/>
                              </a:lnTo>
                              <a:lnTo>
                                <a:pt x="139" y="428"/>
                              </a:lnTo>
                              <a:lnTo>
                                <a:pt x="168" y="442"/>
                              </a:lnTo>
                              <a:lnTo>
                                <a:pt x="205" y="456"/>
                              </a:lnTo>
                              <a:lnTo>
                                <a:pt x="238" y="465"/>
                              </a:lnTo>
                              <a:lnTo>
                                <a:pt x="268" y="467"/>
                              </a:lnTo>
                              <a:lnTo>
                                <a:pt x="296" y="468"/>
                              </a:lnTo>
                              <a:lnTo>
                                <a:pt x="324" y="467"/>
                              </a:lnTo>
                              <a:lnTo>
                                <a:pt x="352" y="463"/>
                              </a:lnTo>
                              <a:lnTo>
                                <a:pt x="452" y="441"/>
                              </a:lnTo>
                              <a:lnTo>
                                <a:pt x="382" y="403"/>
                              </a:lnTo>
                              <a:lnTo>
                                <a:pt x="293" y="343"/>
                              </a:lnTo>
                              <a:lnTo>
                                <a:pt x="231" y="266"/>
                              </a:lnTo>
                              <a:lnTo>
                                <a:pt x="157" y="149"/>
                              </a:lnTo>
                              <a:lnTo>
                                <a:pt x="139" y="65"/>
                              </a:lnTo>
                              <a:lnTo>
                                <a:pt x="137" y="0"/>
                              </a:lnTo>
                              <a:lnTo>
                                <a:pt x="2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44" name="Group 40"/>
                      <p:cNvGrpSpPr>
                        <a:grpSpLocks noChangeAspect="1"/>
                      </p:cNvGrpSpPr>
                      <p:nvPr/>
                    </p:nvGrpSpPr>
                    <p:grpSpPr bwMode="auto">
                      <a:xfrm>
                        <a:off x="1570" y="3124"/>
                        <a:ext cx="94" cy="176"/>
                        <a:chOff x="1570" y="3124"/>
                        <a:chExt cx="94" cy="176"/>
                      </a:xfrm>
                    </p:grpSpPr>
                    <p:sp>
                      <p:nvSpPr>
                        <p:cNvPr id="43045" name="Freeform 41"/>
                        <p:cNvSpPr>
                          <a:spLocks noChangeAspect="1"/>
                        </p:cNvSpPr>
                        <p:nvPr/>
                      </p:nvSpPr>
                      <p:spPr bwMode="auto">
                        <a:xfrm>
                          <a:off x="1591" y="3124"/>
                          <a:ext cx="73" cy="175"/>
                        </a:xfrm>
                        <a:custGeom>
                          <a:avLst/>
                          <a:gdLst>
                            <a:gd name="T0" fmla="*/ 8 w 220"/>
                            <a:gd name="T1" fmla="*/ 3 h 526"/>
                            <a:gd name="T2" fmla="*/ 14 w 220"/>
                            <a:gd name="T3" fmla="*/ 7 h 526"/>
                            <a:gd name="T4" fmla="*/ 18 w 220"/>
                            <a:gd name="T5" fmla="*/ 10 h 526"/>
                            <a:gd name="T6" fmla="*/ 20 w 220"/>
                            <a:gd name="T7" fmla="*/ 13 h 526"/>
                            <a:gd name="T8" fmla="*/ 21 w 220"/>
                            <a:gd name="T9" fmla="*/ 15 h 526"/>
                            <a:gd name="T10" fmla="*/ 22 w 220"/>
                            <a:gd name="T11" fmla="*/ 18 h 526"/>
                            <a:gd name="T12" fmla="*/ 23 w 220"/>
                            <a:gd name="T13" fmla="*/ 20 h 526"/>
                            <a:gd name="T14" fmla="*/ 24 w 220"/>
                            <a:gd name="T15" fmla="*/ 23 h 526"/>
                            <a:gd name="T16" fmla="*/ 24 w 220"/>
                            <a:gd name="T17" fmla="*/ 26 h 526"/>
                            <a:gd name="T18" fmla="*/ 24 w 220"/>
                            <a:gd name="T19" fmla="*/ 29 h 526"/>
                            <a:gd name="T20" fmla="*/ 24 w 220"/>
                            <a:gd name="T21" fmla="*/ 33 h 526"/>
                            <a:gd name="T22" fmla="*/ 23 w 220"/>
                            <a:gd name="T23" fmla="*/ 36 h 526"/>
                            <a:gd name="T24" fmla="*/ 22 w 220"/>
                            <a:gd name="T25" fmla="*/ 39 h 526"/>
                            <a:gd name="T26" fmla="*/ 21 w 220"/>
                            <a:gd name="T27" fmla="*/ 42 h 526"/>
                            <a:gd name="T28" fmla="*/ 19 w 220"/>
                            <a:gd name="T29" fmla="*/ 45 h 526"/>
                            <a:gd name="T30" fmla="*/ 17 w 220"/>
                            <a:gd name="T31" fmla="*/ 48 h 526"/>
                            <a:gd name="T32" fmla="*/ 13 w 220"/>
                            <a:gd name="T33" fmla="*/ 51 h 526"/>
                            <a:gd name="T34" fmla="*/ 0 w 220"/>
                            <a:gd name="T35" fmla="*/ 58 h 526"/>
                            <a:gd name="T36" fmla="*/ 4 w 220"/>
                            <a:gd name="T37" fmla="*/ 52 h 526"/>
                            <a:gd name="T38" fmla="*/ 8 w 220"/>
                            <a:gd name="T39" fmla="*/ 41 h 526"/>
                            <a:gd name="T40" fmla="*/ 11 w 220"/>
                            <a:gd name="T41" fmla="*/ 24 h 526"/>
                            <a:gd name="T42" fmla="*/ 9 w 220"/>
                            <a:gd name="T43" fmla="*/ 13 h 526"/>
                            <a:gd name="T44" fmla="*/ 1 w 220"/>
                            <a:gd name="T45" fmla="*/ 2 h 526"/>
                            <a:gd name="T46" fmla="*/ 0 w 220"/>
                            <a:gd name="T47" fmla="*/ 0 h 526"/>
                            <a:gd name="T48" fmla="*/ 8 w 220"/>
                            <a:gd name="T49" fmla="*/ 3 h 5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
                            <a:gd name="T76" fmla="*/ 0 h 526"/>
                            <a:gd name="T77" fmla="*/ 220 w 220"/>
                            <a:gd name="T78" fmla="*/ 526 h 5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 h="526">
                              <a:moveTo>
                                <a:pt x="75" y="29"/>
                              </a:moveTo>
                              <a:lnTo>
                                <a:pt x="130" y="64"/>
                              </a:lnTo>
                              <a:lnTo>
                                <a:pt x="163" y="90"/>
                              </a:lnTo>
                              <a:lnTo>
                                <a:pt x="180" y="116"/>
                              </a:lnTo>
                              <a:lnTo>
                                <a:pt x="192" y="137"/>
                              </a:lnTo>
                              <a:lnTo>
                                <a:pt x="203" y="159"/>
                              </a:lnTo>
                              <a:lnTo>
                                <a:pt x="210" y="183"/>
                              </a:lnTo>
                              <a:lnTo>
                                <a:pt x="216" y="205"/>
                              </a:lnTo>
                              <a:lnTo>
                                <a:pt x="220" y="237"/>
                              </a:lnTo>
                              <a:lnTo>
                                <a:pt x="220" y="264"/>
                              </a:lnTo>
                              <a:lnTo>
                                <a:pt x="216" y="295"/>
                              </a:lnTo>
                              <a:lnTo>
                                <a:pt x="212" y="321"/>
                              </a:lnTo>
                              <a:lnTo>
                                <a:pt x="200" y="353"/>
                              </a:lnTo>
                              <a:lnTo>
                                <a:pt x="192" y="377"/>
                              </a:lnTo>
                              <a:lnTo>
                                <a:pt x="174" y="402"/>
                              </a:lnTo>
                              <a:lnTo>
                                <a:pt x="157" y="429"/>
                              </a:lnTo>
                              <a:lnTo>
                                <a:pt x="115" y="462"/>
                              </a:lnTo>
                              <a:lnTo>
                                <a:pt x="4" y="526"/>
                              </a:lnTo>
                              <a:lnTo>
                                <a:pt x="32" y="471"/>
                              </a:lnTo>
                              <a:lnTo>
                                <a:pt x="72" y="374"/>
                              </a:lnTo>
                              <a:lnTo>
                                <a:pt x="98" y="219"/>
                              </a:lnTo>
                              <a:lnTo>
                                <a:pt x="80" y="116"/>
                              </a:lnTo>
                              <a:lnTo>
                                <a:pt x="10" y="22"/>
                              </a:lnTo>
                              <a:lnTo>
                                <a:pt x="0" y="0"/>
                              </a:lnTo>
                              <a:lnTo>
                                <a:pt x="7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6" name="Freeform 42"/>
                        <p:cNvSpPr>
                          <a:spLocks noChangeAspect="1"/>
                        </p:cNvSpPr>
                        <p:nvPr/>
                      </p:nvSpPr>
                      <p:spPr bwMode="auto">
                        <a:xfrm>
                          <a:off x="1581" y="3125"/>
                          <a:ext cx="74" cy="175"/>
                        </a:xfrm>
                        <a:custGeom>
                          <a:avLst/>
                          <a:gdLst>
                            <a:gd name="T0" fmla="*/ 8 w 222"/>
                            <a:gd name="T1" fmla="*/ 3 h 525"/>
                            <a:gd name="T2" fmla="*/ 15 w 222"/>
                            <a:gd name="T3" fmla="*/ 7 h 525"/>
                            <a:gd name="T4" fmla="*/ 18 w 222"/>
                            <a:gd name="T5" fmla="*/ 10 h 525"/>
                            <a:gd name="T6" fmla="*/ 20 w 222"/>
                            <a:gd name="T7" fmla="*/ 13 h 525"/>
                            <a:gd name="T8" fmla="*/ 21 w 222"/>
                            <a:gd name="T9" fmla="*/ 15 h 525"/>
                            <a:gd name="T10" fmla="*/ 23 w 222"/>
                            <a:gd name="T11" fmla="*/ 18 h 525"/>
                            <a:gd name="T12" fmla="*/ 23 w 222"/>
                            <a:gd name="T13" fmla="*/ 20 h 525"/>
                            <a:gd name="T14" fmla="*/ 24 w 222"/>
                            <a:gd name="T15" fmla="*/ 23 h 525"/>
                            <a:gd name="T16" fmla="*/ 25 w 222"/>
                            <a:gd name="T17" fmla="*/ 26 h 525"/>
                            <a:gd name="T18" fmla="*/ 25 w 222"/>
                            <a:gd name="T19" fmla="*/ 29 h 525"/>
                            <a:gd name="T20" fmla="*/ 24 w 222"/>
                            <a:gd name="T21" fmla="*/ 33 h 525"/>
                            <a:gd name="T22" fmla="*/ 24 w 222"/>
                            <a:gd name="T23" fmla="*/ 36 h 525"/>
                            <a:gd name="T24" fmla="*/ 22 w 222"/>
                            <a:gd name="T25" fmla="*/ 39 h 525"/>
                            <a:gd name="T26" fmla="*/ 21 w 222"/>
                            <a:gd name="T27" fmla="*/ 42 h 525"/>
                            <a:gd name="T28" fmla="*/ 19 w 222"/>
                            <a:gd name="T29" fmla="*/ 45 h 525"/>
                            <a:gd name="T30" fmla="*/ 18 w 222"/>
                            <a:gd name="T31" fmla="*/ 48 h 525"/>
                            <a:gd name="T32" fmla="*/ 13 w 222"/>
                            <a:gd name="T33" fmla="*/ 51 h 525"/>
                            <a:gd name="T34" fmla="*/ 0 w 222"/>
                            <a:gd name="T35" fmla="*/ 58 h 525"/>
                            <a:gd name="T36" fmla="*/ 4 w 222"/>
                            <a:gd name="T37" fmla="*/ 52 h 525"/>
                            <a:gd name="T38" fmla="*/ 8 w 222"/>
                            <a:gd name="T39" fmla="*/ 42 h 525"/>
                            <a:gd name="T40" fmla="*/ 11 w 222"/>
                            <a:gd name="T41" fmla="*/ 24 h 525"/>
                            <a:gd name="T42" fmla="*/ 9 w 222"/>
                            <a:gd name="T43" fmla="*/ 13 h 525"/>
                            <a:gd name="T44" fmla="*/ 1 w 222"/>
                            <a:gd name="T45" fmla="*/ 3 h 525"/>
                            <a:gd name="T46" fmla="*/ 0 w 222"/>
                            <a:gd name="T47" fmla="*/ 0 h 525"/>
                            <a:gd name="T48" fmla="*/ 8 w 222"/>
                            <a:gd name="T49" fmla="*/ 3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525"/>
                            <a:gd name="T77" fmla="*/ 222 w 222"/>
                            <a:gd name="T78" fmla="*/ 525 h 5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525">
                              <a:moveTo>
                                <a:pt x="75" y="29"/>
                              </a:moveTo>
                              <a:lnTo>
                                <a:pt x="131" y="64"/>
                              </a:lnTo>
                              <a:lnTo>
                                <a:pt x="164" y="91"/>
                              </a:lnTo>
                              <a:lnTo>
                                <a:pt x="181" y="116"/>
                              </a:lnTo>
                              <a:lnTo>
                                <a:pt x="192" y="137"/>
                              </a:lnTo>
                              <a:lnTo>
                                <a:pt x="203" y="159"/>
                              </a:lnTo>
                              <a:lnTo>
                                <a:pt x="210" y="184"/>
                              </a:lnTo>
                              <a:lnTo>
                                <a:pt x="218" y="206"/>
                              </a:lnTo>
                              <a:lnTo>
                                <a:pt x="222" y="238"/>
                              </a:lnTo>
                              <a:lnTo>
                                <a:pt x="222" y="265"/>
                              </a:lnTo>
                              <a:lnTo>
                                <a:pt x="218" y="296"/>
                              </a:lnTo>
                              <a:lnTo>
                                <a:pt x="214" y="322"/>
                              </a:lnTo>
                              <a:lnTo>
                                <a:pt x="201" y="354"/>
                              </a:lnTo>
                              <a:lnTo>
                                <a:pt x="192" y="378"/>
                              </a:lnTo>
                              <a:lnTo>
                                <a:pt x="175" y="403"/>
                              </a:lnTo>
                              <a:lnTo>
                                <a:pt x="158" y="430"/>
                              </a:lnTo>
                              <a:lnTo>
                                <a:pt x="116" y="462"/>
                              </a:lnTo>
                              <a:lnTo>
                                <a:pt x="4" y="525"/>
                              </a:lnTo>
                              <a:lnTo>
                                <a:pt x="32" y="471"/>
                              </a:lnTo>
                              <a:lnTo>
                                <a:pt x="73" y="374"/>
                              </a:lnTo>
                              <a:lnTo>
                                <a:pt x="99" y="220"/>
                              </a:lnTo>
                              <a:lnTo>
                                <a:pt x="80" y="116"/>
                              </a:lnTo>
                              <a:lnTo>
                                <a:pt x="10" y="23"/>
                              </a:lnTo>
                              <a:lnTo>
                                <a:pt x="0" y="0"/>
                              </a:lnTo>
                              <a:lnTo>
                                <a:pt x="75"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43"/>
                        <p:cNvSpPr>
                          <a:spLocks noChangeAspect="1"/>
                        </p:cNvSpPr>
                        <p:nvPr/>
                      </p:nvSpPr>
                      <p:spPr bwMode="auto">
                        <a:xfrm>
                          <a:off x="1570" y="3124"/>
                          <a:ext cx="74" cy="175"/>
                        </a:xfrm>
                        <a:custGeom>
                          <a:avLst/>
                          <a:gdLst>
                            <a:gd name="T0" fmla="*/ 8 w 221"/>
                            <a:gd name="T1" fmla="*/ 3 h 527"/>
                            <a:gd name="T2" fmla="*/ 15 w 221"/>
                            <a:gd name="T3" fmla="*/ 7 h 527"/>
                            <a:gd name="T4" fmla="*/ 18 w 221"/>
                            <a:gd name="T5" fmla="*/ 10 h 527"/>
                            <a:gd name="T6" fmla="*/ 20 w 221"/>
                            <a:gd name="T7" fmla="*/ 13 h 527"/>
                            <a:gd name="T8" fmla="*/ 21 w 221"/>
                            <a:gd name="T9" fmla="*/ 15 h 527"/>
                            <a:gd name="T10" fmla="*/ 23 w 221"/>
                            <a:gd name="T11" fmla="*/ 18 h 527"/>
                            <a:gd name="T12" fmla="*/ 23 w 221"/>
                            <a:gd name="T13" fmla="*/ 20 h 527"/>
                            <a:gd name="T14" fmla="*/ 24 w 221"/>
                            <a:gd name="T15" fmla="*/ 23 h 527"/>
                            <a:gd name="T16" fmla="*/ 25 w 221"/>
                            <a:gd name="T17" fmla="*/ 26 h 527"/>
                            <a:gd name="T18" fmla="*/ 25 w 221"/>
                            <a:gd name="T19" fmla="*/ 29 h 527"/>
                            <a:gd name="T20" fmla="*/ 24 w 221"/>
                            <a:gd name="T21" fmla="*/ 33 h 527"/>
                            <a:gd name="T22" fmla="*/ 24 w 221"/>
                            <a:gd name="T23" fmla="*/ 36 h 527"/>
                            <a:gd name="T24" fmla="*/ 22 w 221"/>
                            <a:gd name="T25" fmla="*/ 39 h 527"/>
                            <a:gd name="T26" fmla="*/ 21 w 221"/>
                            <a:gd name="T27" fmla="*/ 42 h 527"/>
                            <a:gd name="T28" fmla="*/ 20 w 221"/>
                            <a:gd name="T29" fmla="*/ 44 h 527"/>
                            <a:gd name="T30" fmla="*/ 18 w 221"/>
                            <a:gd name="T31" fmla="*/ 47 h 527"/>
                            <a:gd name="T32" fmla="*/ 13 w 221"/>
                            <a:gd name="T33" fmla="*/ 51 h 527"/>
                            <a:gd name="T34" fmla="*/ 0 w 221"/>
                            <a:gd name="T35" fmla="*/ 58 h 527"/>
                            <a:gd name="T36" fmla="*/ 4 w 221"/>
                            <a:gd name="T37" fmla="*/ 52 h 527"/>
                            <a:gd name="T38" fmla="*/ 8 w 221"/>
                            <a:gd name="T39" fmla="*/ 42 h 527"/>
                            <a:gd name="T40" fmla="*/ 11 w 221"/>
                            <a:gd name="T41" fmla="*/ 24 h 527"/>
                            <a:gd name="T42" fmla="*/ 9 w 221"/>
                            <a:gd name="T43" fmla="*/ 13 h 527"/>
                            <a:gd name="T44" fmla="*/ 1 w 221"/>
                            <a:gd name="T45" fmla="*/ 3 h 527"/>
                            <a:gd name="T46" fmla="*/ 0 w 221"/>
                            <a:gd name="T47" fmla="*/ 0 h 527"/>
                            <a:gd name="T48" fmla="*/ 8 w 221"/>
                            <a:gd name="T49" fmla="*/ 3 h 5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1"/>
                            <a:gd name="T76" fmla="*/ 0 h 527"/>
                            <a:gd name="T77" fmla="*/ 221 w 221"/>
                            <a:gd name="T78" fmla="*/ 527 h 5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1" h="527">
                              <a:moveTo>
                                <a:pt x="75" y="30"/>
                              </a:moveTo>
                              <a:lnTo>
                                <a:pt x="130" y="65"/>
                              </a:lnTo>
                              <a:lnTo>
                                <a:pt x="164" y="91"/>
                              </a:lnTo>
                              <a:lnTo>
                                <a:pt x="181" y="117"/>
                              </a:lnTo>
                              <a:lnTo>
                                <a:pt x="192" y="138"/>
                              </a:lnTo>
                              <a:lnTo>
                                <a:pt x="203" y="160"/>
                              </a:lnTo>
                              <a:lnTo>
                                <a:pt x="210" y="185"/>
                              </a:lnTo>
                              <a:lnTo>
                                <a:pt x="218" y="207"/>
                              </a:lnTo>
                              <a:lnTo>
                                <a:pt x="221" y="239"/>
                              </a:lnTo>
                              <a:lnTo>
                                <a:pt x="221" y="266"/>
                              </a:lnTo>
                              <a:lnTo>
                                <a:pt x="218" y="296"/>
                              </a:lnTo>
                              <a:lnTo>
                                <a:pt x="214" y="322"/>
                              </a:lnTo>
                              <a:lnTo>
                                <a:pt x="200" y="354"/>
                              </a:lnTo>
                              <a:lnTo>
                                <a:pt x="192" y="379"/>
                              </a:lnTo>
                              <a:lnTo>
                                <a:pt x="175" y="403"/>
                              </a:lnTo>
                              <a:lnTo>
                                <a:pt x="157" y="430"/>
                              </a:lnTo>
                              <a:lnTo>
                                <a:pt x="116" y="462"/>
                              </a:lnTo>
                              <a:lnTo>
                                <a:pt x="4" y="527"/>
                              </a:lnTo>
                              <a:lnTo>
                                <a:pt x="32" y="472"/>
                              </a:lnTo>
                              <a:lnTo>
                                <a:pt x="73" y="375"/>
                              </a:lnTo>
                              <a:lnTo>
                                <a:pt x="98" y="220"/>
                              </a:lnTo>
                              <a:lnTo>
                                <a:pt x="80" y="117"/>
                              </a:lnTo>
                              <a:lnTo>
                                <a:pt x="10" y="24"/>
                              </a:lnTo>
                              <a:lnTo>
                                <a:pt x="0" y="0"/>
                              </a:lnTo>
                              <a:lnTo>
                                <a:pt x="7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37" name="Freeform 44"/>
                    <p:cNvSpPr>
                      <a:spLocks noChangeAspect="1"/>
                    </p:cNvSpPr>
                    <p:nvPr/>
                  </p:nvSpPr>
                  <p:spPr bwMode="auto">
                    <a:xfrm>
                      <a:off x="1372" y="3119"/>
                      <a:ext cx="318" cy="168"/>
                    </a:xfrm>
                    <a:custGeom>
                      <a:avLst/>
                      <a:gdLst>
                        <a:gd name="T0" fmla="*/ 0 w 952"/>
                        <a:gd name="T1" fmla="*/ 56 h 504"/>
                        <a:gd name="T2" fmla="*/ 5 w 952"/>
                        <a:gd name="T3" fmla="*/ 52 h 504"/>
                        <a:gd name="T4" fmla="*/ 10 w 952"/>
                        <a:gd name="T5" fmla="*/ 48 h 504"/>
                        <a:gd name="T6" fmla="*/ 15 w 952"/>
                        <a:gd name="T7" fmla="*/ 45 h 504"/>
                        <a:gd name="T8" fmla="*/ 20 w 952"/>
                        <a:gd name="T9" fmla="*/ 41 h 504"/>
                        <a:gd name="T10" fmla="*/ 25 w 952"/>
                        <a:gd name="T11" fmla="*/ 39 h 504"/>
                        <a:gd name="T12" fmla="*/ 31 w 952"/>
                        <a:gd name="T13" fmla="*/ 36 h 504"/>
                        <a:gd name="T14" fmla="*/ 40 w 952"/>
                        <a:gd name="T15" fmla="*/ 32 h 504"/>
                        <a:gd name="T16" fmla="*/ 52 w 952"/>
                        <a:gd name="T17" fmla="*/ 28 h 504"/>
                        <a:gd name="T18" fmla="*/ 64 w 952"/>
                        <a:gd name="T19" fmla="*/ 25 h 504"/>
                        <a:gd name="T20" fmla="*/ 72 w 952"/>
                        <a:gd name="T21" fmla="*/ 23 h 504"/>
                        <a:gd name="T22" fmla="*/ 79 w 952"/>
                        <a:gd name="T23" fmla="*/ 21 h 504"/>
                        <a:gd name="T24" fmla="*/ 86 w 952"/>
                        <a:gd name="T25" fmla="*/ 19 h 504"/>
                        <a:gd name="T26" fmla="*/ 89 w 952"/>
                        <a:gd name="T27" fmla="*/ 20 h 504"/>
                        <a:gd name="T28" fmla="*/ 96 w 952"/>
                        <a:gd name="T29" fmla="*/ 21 h 504"/>
                        <a:gd name="T30" fmla="*/ 99 w 952"/>
                        <a:gd name="T31" fmla="*/ 22 h 504"/>
                        <a:gd name="T32" fmla="*/ 102 w 952"/>
                        <a:gd name="T33" fmla="*/ 23 h 504"/>
                        <a:gd name="T34" fmla="*/ 106 w 952"/>
                        <a:gd name="T35" fmla="*/ 24 h 504"/>
                        <a:gd name="T36" fmla="*/ 98 w 952"/>
                        <a:gd name="T37" fmla="*/ 18 h 504"/>
                        <a:gd name="T38" fmla="*/ 93 w 952"/>
                        <a:gd name="T39" fmla="*/ 14 h 504"/>
                        <a:gd name="T40" fmla="*/ 84 w 952"/>
                        <a:gd name="T41" fmla="*/ 9 h 504"/>
                        <a:gd name="T42" fmla="*/ 76 w 952"/>
                        <a:gd name="T43" fmla="*/ 5 h 504"/>
                        <a:gd name="T44" fmla="*/ 70 w 952"/>
                        <a:gd name="T45" fmla="*/ 3 h 504"/>
                        <a:gd name="T46" fmla="*/ 65 w 952"/>
                        <a:gd name="T47" fmla="*/ 1 h 504"/>
                        <a:gd name="T48" fmla="*/ 59 w 952"/>
                        <a:gd name="T49" fmla="*/ 0 h 504"/>
                        <a:gd name="T50" fmla="*/ 51 w 952"/>
                        <a:gd name="T51" fmla="*/ 1 h 504"/>
                        <a:gd name="T52" fmla="*/ 41 w 952"/>
                        <a:gd name="T53" fmla="*/ 5 h 504"/>
                        <a:gd name="T54" fmla="*/ 34 w 952"/>
                        <a:gd name="T55" fmla="*/ 9 h 504"/>
                        <a:gd name="T56" fmla="*/ 24 w 952"/>
                        <a:gd name="T57" fmla="*/ 17 h 504"/>
                        <a:gd name="T58" fmla="*/ 18 w 952"/>
                        <a:gd name="T59" fmla="*/ 21 h 504"/>
                        <a:gd name="T60" fmla="*/ 11 w 952"/>
                        <a:gd name="T61" fmla="*/ 29 h 504"/>
                        <a:gd name="T62" fmla="*/ 6 w 952"/>
                        <a:gd name="T63" fmla="*/ 36 h 504"/>
                        <a:gd name="T64" fmla="*/ 3 w 952"/>
                        <a:gd name="T65" fmla="*/ 42 h 504"/>
                        <a:gd name="T66" fmla="*/ 2 w 952"/>
                        <a:gd name="T67" fmla="*/ 47 h 504"/>
                        <a:gd name="T68" fmla="*/ 0 w 952"/>
                        <a:gd name="T69" fmla="*/ 52 h 504"/>
                        <a:gd name="T70" fmla="*/ 0 w 952"/>
                        <a:gd name="T71" fmla="*/ 56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2"/>
                        <a:gd name="T109" fmla="*/ 0 h 504"/>
                        <a:gd name="T110" fmla="*/ 952 w 952"/>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2" h="504">
                          <a:moveTo>
                            <a:pt x="0" y="504"/>
                          </a:moveTo>
                          <a:lnTo>
                            <a:pt x="48" y="468"/>
                          </a:lnTo>
                          <a:lnTo>
                            <a:pt x="91" y="434"/>
                          </a:lnTo>
                          <a:lnTo>
                            <a:pt x="137" y="402"/>
                          </a:lnTo>
                          <a:lnTo>
                            <a:pt x="179" y="373"/>
                          </a:lnTo>
                          <a:lnTo>
                            <a:pt x="227" y="347"/>
                          </a:lnTo>
                          <a:lnTo>
                            <a:pt x="274" y="321"/>
                          </a:lnTo>
                          <a:lnTo>
                            <a:pt x="362" y="288"/>
                          </a:lnTo>
                          <a:lnTo>
                            <a:pt x="465" y="253"/>
                          </a:lnTo>
                          <a:lnTo>
                            <a:pt x="575" y="223"/>
                          </a:lnTo>
                          <a:lnTo>
                            <a:pt x="645" y="205"/>
                          </a:lnTo>
                          <a:lnTo>
                            <a:pt x="707" y="186"/>
                          </a:lnTo>
                          <a:lnTo>
                            <a:pt x="765" y="175"/>
                          </a:lnTo>
                          <a:lnTo>
                            <a:pt x="798" y="179"/>
                          </a:lnTo>
                          <a:lnTo>
                            <a:pt x="857" y="190"/>
                          </a:lnTo>
                          <a:lnTo>
                            <a:pt x="886" y="197"/>
                          </a:lnTo>
                          <a:lnTo>
                            <a:pt x="915" y="205"/>
                          </a:lnTo>
                          <a:lnTo>
                            <a:pt x="952" y="216"/>
                          </a:lnTo>
                          <a:lnTo>
                            <a:pt x="875" y="160"/>
                          </a:lnTo>
                          <a:lnTo>
                            <a:pt x="828" y="127"/>
                          </a:lnTo>
                          <a:lnTo>
                            <a:pt x="747" y="81"/>
                          </a:lnTo>
                          <a:lnTo>
                            <a:pt x="685" y="48"/>
                          </a:lnTo>
                          <a:lnTo>
                            <a:pt x="626" y="25"/>
                          </a:lnTo>
                          <a:lnTo>
                            <a:pt x="582" y="7"/>
                          </a:lnTo>
                          <a:lnTo>
                            <a:pt x="527" y="0"/>
                          </a:lnTo>
                          <a:lnTo>
                            <a:pt x="462" y="11"/>
                          </a:lnTo>
                          <a:lnTo>
                            <a:pt x="370" y="44"/>
                          </a:lnTo>
                          <a:lnTo>
                            <a:pt x="303" y="84"/>
                          </a:lnTo>
                          <a:lnTo>
                            <a:pt x="212" y="153"/>
                          </a:lnTo>
                          <a:lnTo>
                            <a:pt x="161" y="190"/>
                          </a:lnTo>
                          <a:lnTo>
                            <a:pt x="99" y="264"/>
                          </a:lnTo>
                          <a:lnTo>
                            <a:pt x="55" y="325"/>
                          </a:lnTo>
                          <a:lnTo>
                            <a:pt x="29" y="377"/>
                          </a:lnTo>
                          <a:lnTo>
                            <a:pt x="18" y="423"/>
                          </a:lnTo>
                          <a:lnTo>
                            <a:pt x="3" y="468"/>
                          </a:lnTo>
                          <a:lnTo>
                            <a:pt x="0" y="50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38" name="Group 45"/>
                    <p:cNvGrpSpPr>
                      <a:grpSpLocks noChangeAspect="1"/>
                    </p:cNvGrpSpPr>
                    <p:nvPr/>
                  </p:nvGrpSpPr>
                  <p:grpSpPr bwMode="auto">
                    <a:xfrm>
                      <a:off x="1441" y="3114"/>
                      <a:ext cx="195" cy="189"/>
                      <a:chOff x="1441" y="3114"/>
                      <a:chExt cx="195" cy="189"/>
                    </a:xfrm>
                  </p:grpSpPr>
                  <p:sp>
                    <p:nvSpPr>
                      <p:cNvPr id="43039" name="Oval 46"/>
                      <p:cNvSpPr>
                        <a:spLocks noChangeAspect="1" noChangeArrowheads="1"/>
                      </p:cNvSpPr>
                      <p:nvPr/>
                    </p:nvSpPr>
                    <p:spPr bwMode="auto">
                      <a:xfrm>
                        <a:off x="1441" y="3114"/>
                        <a:ext cx="195" cy="189"/>
                      </a:xfrm>
                      <a:prstGeom prst="ellipse">
                        <a:avLst/>
                      </a:pr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43040" name="Freeform 47"/>
                      <p:cNvSpPr>
                        <a:spLocks noChangeAspect="1"/>
                      </p:cNvSpPr>
                      <p:nvPr/>
                    </p:nvSpPr>
                    <p:spPr bwMode="auto">
                      <a:xfrm>
                        <a:off x="1441" y="3118"/>
                        <a:ext cx="190" cy="118"/>
                      </a:xfrm>
                      <a:custGeom>
                        <a:avLst/>
                        <a:gdLst>
                          <a:gd name="T0" fmla="*/ 2 w 568"/>
                          <a:gd name="T1" fmla="*/ 39 h 354"/>
                          <a:gd name="T2" fmla="*/ 6 w 568"/>
                          <a:gd name="T3" fmla="*/ 37 h 354"/>
                          <a:gd name="T4" fmla="*/ 12 w 568"/>
                          <a:gd name="T5" fmla="*/ 35 h 354"/>
                          <a:gd name="T6" fmla="*/ 18 w 568"/>
                          <a:gd name="T7" fmla="*/ 33 h 354"/>
                          <a:gd name="T8" fmla="*/ 27 w 568"/>
                          <a:gd name="T9" fmla="*/ 30 h 354"/>
                          <a:gd name="T10" fmla="*/ 35 w 568"/>
                          <a:gd name="T11" fmla="*/ 27 h 354"/>
                          <a:gd name="T12" fmla="*/ 44 w 568"/>
                          <a:gd name="T13" fmla="*/ 25 h 354"/>
                          <a:gd name="T14" fmla="*/ 53 w 568"/>
                          <a:gd name="T15" fmla="*/ 23 h 354"/>
                          <a:gd name="T16" fmla="*/ 58 w 568"/>
                          <a:gd name="T17" fmla="*/ 22 h 354"/>
                          <a:gd name="T18" fmla="*/ 64 w 568"/>
                          <a:gd name="T19" fmla="*/ 20 h 354"/>
                          <a:gd name="T20" fmla="*/ 62 w 568"/>
                          <a:gd name="T21" fmla="*/ 16 h 354"/>
                          <a:gd name="T22" fmla="*/ 60 w 568"/>
                          <a:gd name="T23" fmla="*/ 12 h 354"/>
                          <a:gd name="T24" fmla="*/ 58 w 568"/>
                          <a:gd name="T25" fmla="*/ 9 h 354"/>
                          <a:gd name="T26" fmla="*/ 53 w 568"/>
                          <a:gd name="T27" fmla="*/ 5 h 354"/>
                          <a:gd name="T28" fmla="*/ 48 w 568"/>
                          <a:gd name="T29" fmla="*/ 3 h 354"/>
                          <a:gd name="T30" fmla="*/ 43 w 568"/>
                          <a:gd name="T31" fmla="*/ 1 h 354"/>
                          <a:gd name="T32" fmla="*/ 38 w 568"/>
                          <a:gd name="T33" fmla="*/ 0 h 354"/>
                          <a:gd name="T34" fmla="*/ 31 w 568"/>
                          <a:gd name="T35" fmla="*/ 0 h 354"/>
                          <a:gd name="T36" fmla="*/ 22 w 568"/>
                          <a:gd name="T37" fmla="*/ 4 h 354"/>
                          <a:gd name="T38" fmla="*/ 13 w 568"/>
                          <a:gd name="T39" fmla="*/ 9 h 354"/>
                          <a:gd name="T40" fmla="*/ 4 w 568"/>
                          <a:gd name="T41" fmla="*/ 16 h 354"/>
                          <a:gd name="T42" fmla="*/ 2 w 568"/>
                          <a:gd name="T43" fmla="*/ 17 h 354"/>
                          <a:gd name="T44" fmla="*/ 0 w 568"/>
                          <a:gd name="T45" fmla="*/ 20 h 354"/>
                          <a:gd name="T46" fmla="*/ 0 w 568"/>
                          <a:gd name="T47" fmla="*/ 24 h 354"/>
                          <a:gd name="T48" fmla="*/ 0 w 568"/>
                          <a:gd name="T49" fmla="*/ 29 h 354"/>
                          <a:gd name="T50" fmla="*/ 0 w 568"/>
                          <a:gd name="T51" fmla="*/ 34 h 354"/>
                          <a:gd name="T52" fmla="*/ 2 w 568"/>
                          <a:gd name="T53" fmla="*/ 39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8"/>
                          <a:gd name="T82" fmla="*/ 0 h 354"/>
                          <a:gd name="T83" fmla="*/ 568 w 56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8" h="354">
                            <a:moveTo>
                              <a:pt x="15" y="354"/>
                            </a:moveTo>
                            <a:lnTo>
                              <a:pt x="52" y="335"/>
                            </a:lnTo>
                            <a:lnTo>
                              <a:pt x="107" y="313"/>
                            </a:lnTo>
                            <a:lnTo>
                              <a:pt x="165" y="295"/>
                            </a:lnTo>
                            <a:lnTo>
                              <a:pt x="239" y="269"/>
                            </a:lnTo>
                            <a:lnTo>
                              <a:pt x="315" y="246"/>
                            </a:lnTo>
                            <a:lnTo>
                              <a:pt x="392" y="227"/>
                            </a:lnTo>
                            <a:lnTo>
                              <a:pt x="468" y="209"/>
                            </a:lnTo>
                            <a:lnTo>
                              <a:pt x="520" y="194"/>
                            </a:lnTo>
                            <a:lnTo>
                              <a:pt x="568" y="179"/>
                            </a:lnTo>
                            <a:lnTo>
                              <a:pt x="553" y="142"/>
                            </a:lnTo>
                            <a:lnTo>
                              <a:pt x="539" y="110"/>
                            </a:lnTo>
                            <a:lnTo>
                              <a:pt x="516" y="85"/>
                            </a:lnTo>
                            <a:lnTo>
                              <a:pt x="470" y="48"/>
                            </a:lnTo>
                            <a:lnTo>
                              <a:pt x="428" y="23"/>
                            </a:lnTo>
                            <a:lnTo>
                              <a:pt x="386" y="7"/>
                            </a:lnTo>
                            <a:lnTo>
                              <a:pt x="341" y="0"/>
                            </a:lnTo>
                            <a:lnTo>
                              <a:pt x="279" y="4"/>
                            </a:lnTo>
                            <a:lnTo>
                              <a:pt x="195" y="40"/>
                            </a:lnTo>
                            <a:lnTo>
                              <a:pt x="118" y="85"/>
                            </a:lnTo>
                            <a:lnTo>
                              <a:pt x="37" y="142"/>
                            </a:lnTo>
                            <a:lnTo>
                              <a:pt x="20" y="157"/>
                            </a:lnTo>
                            <a:lnTo>
                              <a:pt x="4" y="184"/>
                            </a:lnTo>
                            <a:lnTo>
                              <a:pt x="0" y="212"/>
                            </a:lnTo>
                            <a:lnTo>
                              <a:pt x="0" y="258"/>
                            </a:lnTo>
                            <a:lnTo>
                              <a:pt x="4" y="309"/>
                            </a:lnTo>
                            <a:lnTo>
                              <a:pt x="15" y="35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1" name="Oval 48"/>
                      <p:cNvSpPr>
                        <a:spLocks noChangeAspect="1" noChangeArrowheads="1"/>
                      </p:cNvSpPr>
                      <p:nvPr/>
                    </p:nvSpPr>
                    <p:spPr bwMode="auto">
                      <a:xfrm>
                        <a:off x="1496" y="31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43042" name="Oval 49"/>
                      <p:cNvSpPr>
                        <a:spLocks noChangeAspect="1" noChangeArrowheads="1"/>
                      </p:cNvSpPr>
                      <p:nvPr/>
                    </p:nvSpPr>
                    <p:spPr bwMode="auto">
                      <a:xfrm>
                        <a:off x="1492" y="3163"/>
                        <a:ext cx="39" cy="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grpSp>
              </p:grpSp>
            </p:grpSp>
            <p:grpSp>
              <p:nvGrpSpPr>
                <p:cNvPr id="43028" name="Group 50"/>
                <p:cNvGrpSpPr>
                  <a:grpSpLocks noChangeAspect="1"/>
                </p:cNvGrpSpPr>
                <p:nvPr/>
              </p:nvGrpSpPr>
              <p:grpSpPr bwMode="auto">
                <a:xfrm>
                  <a:off x="1369" y="3112"/>
                  <a:ext cx="353" cy="214"/>
                  <a:chOff x="1369" y="3112"/>
                  <a:chExt cx="353" cy="214"/>
                </a:xfrm>
              </p:grpSpPr>
              <p:sp>
                <p:nvSpPr>
                  <p:cNvPr id="43029" name="Freeform 51"/>
                  <p:cNvSpPr>
                    <a:spLocks noChangeAspect="1"/>
                  </p:cNvSpPr>
                  <p:nvPr/>
                </p:nvSpPr>
                <p:spPr bwMode="auto">
                  <a:xfrm>
                    <a:off x="1693" y="3193"/>
                    <a:ext cx="29" cy="24"/>
                  </a:xfrm>
                  <a:custGeom>
                    <a:avLst/>
                    <a:gdLst>
                      <a:gd name="T0" fmla="*/ 1 w 86"/>
                      <a:gd name="T1" fmla="*/ 0 h 70"/>
                      <a:gd name="T2" fmla="*/ 3 w 86"/>
                      <a:gd name="T3" fmla="*/ 0 h 70"/>
                      <a:gd name="T4" fmla="*/ 7 w 86"/>
                      <a:gd name="T5" fmla="*/ 0 h 70"/>
                      <a:gd name="T6" fmla="*/ 9 w 86"/>
                      <a:gd name="T7" fmla="*/ 1 h 70"/>
                      <a:gd name="T8" fmla="*/ 10 w 86"/>
                      <a:gd name="T9" fmla="*/ 2 h 70"/>
                      <a:gd name="T10" fmla="*/ 10 w 86"/>
                      <a:gd name="T11" fmla="*/ 3 h 70"/>
                      <a:gd name="T12" fmla="*/ 9 w 86"/>
                      <a:gd name="T13" fmla="*/ 4 h 70"/>
                      <a:gd name="T14" fmla="*/ 7 w 86"/>
                      <a:gd name="T15" fmla="*/ 6 h 70"/>
                      <a:gd name="T16" fmla="*/ 5 w 86"/>
                      <a:gd name="T17" fmla="*/ 7 h 70"/>
                      <a:gd name="T18" fmla="*/ 2 w 86"/>
                      <a:gd name="T19" fmla="*/ 8 h 70"/>
                      <a:gd name="T20" fmla="*/ 0 w 86"/>
                      <a:gd name="T21" fmla="*/ 8 h 70"/>
                      <a:gd name="T22" fmla="*/ 1 w 86"/>
                      <a:gd name="T23" fmla="*/ 7 h 70"/>
                      <a:gd name="T24" fmla="*/ 2 w 86"/>
                      <a:gd name="T25" fmla="*/ 6 h 70"/>
                      <a:gd name="T26" fmla="*/ 3 w 86"/>
                      <a:gd name="T27" fmla="*/ 4 h 70"/>
                      <a:gd name="T28" fmla="*/ 3 w 86"/>
                      <a:gd name="T29" fmla="*/ 3 h 70"/>
                      <a:gd name="T30" fmla="*/ 1 w 86"/>
                      <a:gd name="T31" fmla="*/ 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70"/>
                      <a:gd name="T50" fmla="*/ 86 w 86"/>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70">
                        <a:moveTo>
                          <a:pt x="10" y="4"/>
                        </a:moveTo>
                        <a:lnTo>
                          <a:pt x="23" y="4"/>
                        </a:lnTo>
                        <a:lnTo>
                          <a:pt x="65" y="0"/>
                        </a:lnTo>
                        <a:lnTo>
                          <a:pt x="78" y="6"/>
                        </a:lnTo>
                        <a:lnTo>
                          <a:pt x="86" y="15"/>
                        </a:lnTo>
                        <a:lnTo>
                          <a:pt x="86" y="23"/>
                        </a:lnTo>
                        <a:lnTo>
                          <a:pt x="77" y="38"/>
                        </a:lnTo>
                        <a:lnTo>
                          <a:pt x="60" y="53"/>
                        </a:lnTo>
                        <a:lnTo>
                          <a:pt x="43" y="62"/>
                        </a:lnTo>
                        <a:lnTo>
                          <a:pt x="15" y="70"/>
                        </a:lnTo>
                        <a:lnTo>
                          <a:pt x="0" y="70"/>
                        </a:lnTo>
                        <a:lnTo>
                          <a:pt x="13" y="59"/>
                        </a:lnTo>
                        <a:lnTo>
                          <a:pt x="21" y="49"/>
                        </a:lnTo>
                        <a:lnTo>
                          <a:pt x="27" y="36"/>
                        </a:lnTo>
                        <a:lnTo>
                          <a:pt x="27" y="27"/>
                        </a:lnTo>
                        <a:lnTo>
                          <a:pt x="10" y="4"/>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30" name="Group 52"/>
                  <p:cNvGrpSpPr>
                    <a:grpSpLocks noChangeAspect="1"/>
                  </p:cNvGrpSpPr>
                  <p:nvPr/>
                </p:nvGrpSpPr>
                <p:grpSpPr bwMode="auto">
                  <a:xfrm>
                    <a:off x="1369" y="3112"/>
                    <a:ext cx="342" cy="214"/>
                    <a:chOff x="1369" y="3112"/>
                    <a:chExt cx="342" cy="214"/>
                  </a:xfrm>
                </p:grpSpPr>
                <p:sp>
                  <p:nvSpPr>
                    <p:cNvPr id="43031" name="Freeform 53"/>
                    <p:cNvSpPr>
                      <a:spLocks noChangeAspect="1"/>
                    </p:cNvSpPr>
                    <p:nvPr/>
                  </p:nvSpPr>
                  <p:spPr bwMode="auto">
                    <a:xfrm>
                      <a:off x="1369" y="3206"/>
                      <a:ext cx="336" cy="120"/>
                    </a:xfrm>
                    <a:custGeom>
                      <a:avLst/>
                      <a:gdLst>
                        <a:gd name="T0" fmla="*/ 1 w 1008"/>
                        <a:gd name="T1" fmla="*/ 28 h 361"/>
                        <a:gd name="T2" fmla="*/ 6 w 1008"/>
                        <a:gd name="T3" fmla="*/ 31 h 361"/>
                        <a:gd name="T4" fmla="*/ 11 w 1008"/>
                        <a:gd name="T5" fmla="*/ 33 h 361"/>
                        <a:gd name="T6" fmla="*/ 17 w 1008"/>
                        <a:gd name="T7" fmla="*/ 34 h 361"/>
                        <a:gd name="T8" fmla="*/ 26 w 1008"/>
                        <a:gd name="T9" fmla="*/ 35 h 361"/>
                        <a:gd name="T10" fmla="*/ 32 w 1008"/>
                        <a:gd name="T11" fmla="*/ 35 h 361"/>
                        <a:gd name="T12" fmla="*/ 39 w 1008"/>
                        <a:gd name="T13" fmla="*/ 34 h 361"/>
                        <a:gd name="T14" fmla="*/ 47 w 1008"/>
                        <a:gd name="T15" fmla="*/ 33 h 361"/>
                        <a:gd name="T16" fmla="*/ 55 w 1008"/>
                        <a:gd name="T17" fmla="*/ 32 h 361"/>
                        <a:gd name="T18" fmla="*/ 63 w 1008"/>
                        <a:gd name="T19" fmla="*/ 30 h 361"/>
                        <a:gd name="T20" fmla="*/ 70 w 1008"/>
                        <a:gd name="T21" fmla="*/ 28 h 361"/>
                        <a:gd name="T22" fmla="*/ 77 w 1008"/>
                        <a:gd name="T23" fmla="*/ 24 h 361"/>
                        <a:gd name="T24" fmla="*/ 83 w 1008"/>
                        <a:gd name="T25" fmla="*/ 21 h 361"/>
                        <a:gd name="T26" fmla="*/ 89 w 1008"/>
                        <a:gd name="T27" fmla="*/ 18 h 361"/>
                        <a:gd name="T28" fmla="*/ 94 w 1008"/>
                        <a:gd name="T29" fmla="*/ 15 h 361"/>
                        <a:gd name="T30" fmla="*/ 100 w 1008"/>
                        <a:gd name="T31" fmla="*/ 11 h 361"/>
                        <a:gd name="T32" fmla="*/ 103 w 1008"/>
                        <a:gd name="T33" fmla="*/ 8 h 361"/>
                        <a:gd name="T34" fmla="*/ 105 w 1008"/>
                        <a:gd name="T35" fmla="*/ 5 h 361"/>
                        <a:gd name="T36" fmla="*/ 112 w 1008"/>
                        <a:gd name="T37" fmla="*/ 0 h 361"/>
                        <a:gd name="T38" fmla="*/ 112 w 1008"/>
                        <a:gd name="T39" fmla="*/ 2 h 361"/>
                        <a:gd name="T40" fmla="*/ 110 w 1008"/>
                        <a:gd name="T41" fmla="*/ 6 h 361"/>
                        <a:gd name="T42" fmla="*/ 105 w 1008"/>
                        <a:gd name="T43" fmla="*/ 11 h 361"/>
                        <a:gd name="T44" fmla="*/ 99 w 1008"/>
                        <a:gd name="T45" fmla="*/ 15 h 361"/>
                        <a:gd name="T46" fmla="*/ 96 w 1008"/>
                        <a:gd name="T47" fmla="*/ 18 h 361"/>
                        <a:gd name="T48" fmla="*/ 92 w 1008"/>
                        <a:gd name="T49" fmla="*/ 21 h 361"/>
                        <a:gd name="T50" fmla="*/ 89 w 1008"/>
                        <a:gd name="T51" fmla="*/ 23 h 361"/>
                        <a:gd name="T52" fmla="*/ 85 w 1008"/>
                        <a:gd name="T53" fmla="*/ 26 h 361"/>
                        <a:gd name="T54" fmla="*/ 80 w 1008"/>
                        <a:gd name="T55" fmla="*/ 28 h 361"/>
                        <a:gd name="T56" fmla="*/ 75 w 1008"/>
                        <a:gd name="T57" fmla="*/ 31 h 361"/>
                        <a:gd name="T58" fmla="*/ 68 w 1008"/>
                        <a:gd name="T59" fmla="*/ 33 h 361"/>
                        <a:gd name="T60" fmla="*/ 60 w 1008"/>
                        <a:gd name="T61" fmla="*/ 35 h 361"/>
                        <a:gd name="T62" fmla="*/ 54 w 1008"/>
                        <a:gd name="T63" fmla="*/ 36 h 361"/>
                        <a:gd name="T64" fmla="*/ 49 w 1008"/>
                        <a:gd name="T65" fmla="*/ 37 h 361"/>
                        <a:gd name="T66" fmla="*/ 45 w 1008"/>
                        <a:gd name="T67" fmla="*/ 38 h 361"/>
                        <a:gd name="T68" fmla="*/ 39 w 1008"/>
                        <a:gd name="T69" fmla="*/ 39 h 361"/>
                        <a:gd name="T70" fmla="*/ 34 w 1008"/>
                        <a:gd name="T71" fmla="*/ 40 h 361"/>
                        <a:gd name="T72" fmla="*/ 28 w 1008"/>
                        <a:gd name="T73" fmla="*/ 40 h 361"/>
                        <a:gd name="T74" fmla="*/ 23 w 1008"/>
                        <a:gd name="T75" fmla="*/ 40 h 361"/>
                        <a:gd name="T76" fmla="*/ 17 w 1008"/>
                        <a:gd name="T77" fmla="*/ 40 h 361"/>
                        <a:gd name="T78" fmla="*/ 11 w 1008"/>
                        <a:gd name="T79" fmla="*/ 39 h 361"/>
                        <a:gd name="T80" fmla="*/ 7 w 1008"/>
                        <a:gd name="T81" fmla="*/ 38 h 361"/>
                        <a:gd name="T82" fmla="*/ 3 w 1008"/>
                        <a:gd name="T83" fmla="*/ 36 h 361"/>
                        <a:gd name="T84" fmla="*/ 0 w 1008"/>
                        <a:gd name="T85" fmla="*/ 37 h 361"/>
                        <a:gd name="T86" fmla="*/ 0 w 1008"/>
                        <a:gd name="T87" fmla="*/ 34 h 361"/>
                        <a:gd name="T88" fmla="*/ 1 w 1008"/>
                        <a:gd name="T89" fmla="*/ 28 h 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361"/>
                        <a:gd name="T137" fmla="*/ 1008 w 1008"/>
                        <a:gd name="T138" fmla="*/ 361 h 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361">
                          <a:moveTo>
                            <a:pt x="11" y="256"/>
                          </a:moveTo>
                          <a:lnTo>
                            <a:pt x="51" y="281"/>
                          </a:lnTo>
                          <a:lnTo>
                            <a:pt x="95" y="296"/>
                          </a:lnTo>
                          <a:lnTo>
                            <a:pt x="149" y="304"/>
                          </a:lnTo>
                          <a:lnTo>
                            <a:pt x="235" y="315"/>
                          </a:lnTo>
                          <a:lnTo>
                            <a:pt x="289" y="315"/>
                          </a:lnTo>
                          <a:lnTo>
                            <a:pt x="350" y="307"/>
                          </a:lnTo>
                          <a:lnTo>
                            <a:pt x="422" y="300"/>
                          </a:lnTo>
                          <a:lnTo>
                            <a:pt x="499" y="288"/>
                          </a:lnTo>
                          <a:lnTo>
                            <a:pt x="564" y="273"/>
                          </a:lnTo>
                          <a:lnTo>
                            <a:pt x="626" y="254"/>
                          </a:lnTo>
                          <a:lnTo>
                            <a:pt x="692" y="220"/>
                          </a:lnTo>
                          <a:lnTo>
                            <a:pt x="751" y="194"/>
                          </a:lnTo>
                          <a:lnTo>
                            <a:pt x="802" y="161"/>
                          </a:lnTo>
                          <a:lnTo>
                            <a:pt x="850" y="132"/>
                          </a:lnTo>
                          <a:lnTo>
                            <a:pt x="897" y="95"/>
                          </a:lnTo>
                          <a:lnTo>
                            <a:pt x="925" y="70"/>
                          </a:lnTo>
                          <a:lnTo>
                            <a:pt x="949" y="47"/>
                          </a:lnTo>
                          <a:lnTo>
                            <a:pt x="1008" y="0"/>
                          </a:lnTo>
                          <a:lnTo>
                            <a:pt x="1008" y="21"/>
                          </a:lnTo>
                          <a:lnTo>
                            <a:pt x="989" y="54"/>
                          </a:lnTo>
                          <a:lnTo>
                            <a:pt x="945" y="101"/>
                          </a:lnTo>
                          <a:lnTo>
                            <a:pt x="893" y="138"/>
                          </a:lnTo>
                          <a:lnTo>
                            <a:pt x="865" y="160"/>
                          </a:lnTo>
                          <a:lnTo>
                            <a:pt x="828" y="189"/>
                          </a:lnTo>
                          <a:lnTo>
                            <a:pt x="799" y="211"/>
                          </a:lnTo>
                          <a:lnTo>
                            <a:pt x="762" y="237"/>
                          </a:lnTo>
                          <a:lnTo>
                            <a:pt x="719" y="256"/>
                          </a:lnTo>
                          <a:lnTo>
                            <a:pt x="675" y="277"/>
                          </a:lnTo>
                          <a:lnTo>
                            <a:pt x="612" y="302"/>
                          </a:lnTo>
                          <a:lnTo>
                            <a:pt x="538" y="317"/>
                          </a:lnTo>
                          <a:lnTo>
                            <a:pt x="484" y="328"/>
                          </a:lnTo>
                          <a:lnTo>
                            <a:pt x="440" y="335"/>
                          </a:lnTo>
                          <a:lnTo>
                            <a:pt x="403" y="343"/>
                          </a:lnTo>
                          <a:lnTo>
                            <a:pt x="355" y="350"/>
                          </a:lnTo>
                          <a:lnTo>
                            <a:pt x="304" y="358"/>
                          </a:lnTo>
                          <a:lnTo>
                            <a:pt x="256" y="361"/>
                          </a:lnTo>
                          <a:lnTo>
                            <a:pt x="209" y="361"/>
                          </a:lnTo>
                          <a:lnTo>
                            <a:pt x="154" y="361"/>
                          </a:lnTo>
                          <a:lnTo>
                            <a:pt x="96" y="355"/>
                          </a:lnTo>
                          <a:lnTo>
                            <a:pt x="59" y="344"/>
                          </a:lnTo>
                          <a:lnTo>
                            <a:pt x="26" y="323"/>
                          </a:lnTo>
                          <a:lnTo>
                            <a:pt x="0" y="335"/>
                          </a:lnTo>
                          <a:lnTo>
                            <a:pt x="0" y="310"/>
                          </a:lnTo>
                          <a:lnTo>
                            <a:pt x="11" y="25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2" name="Freeform 54"/>
                    <p:cNvSpPr>
                      <a:spLocks noChangeAspect="1"/>
                    </p:cNvSpPr>
                    <p:nvPr/>
                  </p:nvSpPr>
                  <p:spPr bwMode="auto">
                    <a:xfrm>
                      <a:off x="1369" y="3112"/>
                      <a:ext cx="342" cy="174"/>
                    </a:xfrm>
                    <a:custGeom>
                      <a:avLst/>
                      <a:gdLst>
                        <a:gd name="T0" fmla="*/ 3 w 1024"/>
                        <a:gd name="T1" fmla="*/ 53 h 522"/>
                        <a:gd name="T2" fmla="*/ 6 w 1024"/>
                        <a:gd name="T3" fmla="*/ 45 h 522"/>
                        <a:gd name="T4" fmla="*/ 8 w 1024"/>
                        <a:gd name="T5" fmla="*/ 39 h 522"/>
                        <a:gd name="T6" fmla="*/ 13 w 1024"/>
                        <a:gd name="T7" fmla="*/ 34 h 522"/>
                        <a:gd name="T8" fmla="*/ 16 w 1024"/>
                        <a:gd name="T9" fmla="*/ 30 h 522"/>
                        <a:gd name="T10" fmla="*/ 21 w 1024"/>
                        <a:gd name="T11" fmla="*/ 24 h 522"/>
                        <a:gd name="T12" fmla="*/ 27 w 1024"/>
                        <a:gd name="T13" fmla="*/ 21 h 522"/>
                        <a:gd name="T14" fmla="*/ 35 w 1024"/>
                        <a:gd name="T15" fmla="*/ 15 h 522"/>
                        <a:gd name="T16" fmla="*/ 43 w 1024"/>
                        <a:gd name="T17" fmla="*/ 10 h 522"/>
                        <a:gd name="T18" fmla="*/ 52 w 1024"/>
                        <a:gd name="T19" fmla="*/ 6 h 522"/>
                        <a:gd name="T20" fmla="*/ 59 w 1024"/>
                        <a:gd name="T21" fmla="*/ 4 h 522"/>
                        <a:gd name="T22" fmla="*/ 66 w 1024"/>
                        <a:gd name="T23" fmla="*/ 5 h 522"/>
                        <a:gd name="T24" fmla="*/ 78 w 1024"/>
                        <a:gd name="T25" fmla="*/ 9 h 522"/>
                        <a:gd name="T26" fmla="*/ 88 w 1024"/>
                        <a:gd name="T27" fmla="*/ 15 h 522"/>
                        <a:gd name="T28" fmla="*/ 96 w 1024"/>
                        <a:gd name="T29" fmla="*/ 19 h 522"/>
                        <a:gd name="T30" fmla="*/ 102 w 1024"/>
                        <a:gd name="T31" fmla="*/ 24 h 522"/>
                        <a:gd name="T32" fmla="*/ 107 w 1024"/>
                        <a:gd name="T33" fmla="*/ 27 h 522"/>
                        <a:gd name="T34" fmla="*/ 112 w 1024"/>
                        <a:gd name="T35" fmla="*/ 28 h 522"/>
                        <a:gd name="T36" fmla="*/ 110 w 1024"/>
                        <a:gd name="T37" fmla="*/ 24 h 522"/>
                        <a:gd name="T38" fmla="*/ 103 w 1024"/>
                        <a:gd name="T39" fmla="*/ 18 h 522"/>
                        <a:gd name="T40" fmla="*/ 95 w 1024"/>
                        <a:gd name="T41" fmla="*/ 12 h 522"/>
                        <a:gd name="T42" fmla="*/ 89 w 1024"/>
                        <a:gd name="T43" fmla="*/ 9 h 522"/>
                        <a:gd name="T44" fmla="*/ 78 w 1024"/>
                        <a:gd name="T45" fmla="*/ 5 h 522"/>
                        <a:gd name="T46" fmla="*/ 69 w 1024"/>
                        <a:gd name="T47" fmla="*/ 1 h 522"/>
                        <a:gd name="T48" fmla="*/ 58 w 1024"/>
                        <a:gd name="T49" fmla="*/ 0 h 522"/>
                        <a:gd name="T50" fmla="*/ 51 w 1024"/>
                        <a:gd name="T51" fmla="*/ 1 h 522"/>
                        <a:gd name="T52" fmla="*/ 44 w 1024"/>
                        <a:gd name="T53" fmla="*/ 3 h 522"/>
                        <a:gd name="T54" fmla="*/ 37 w 1024"/>
                        <a:gd name="T55" fmla="*/ 7 h 522"/>
                        <a:gd name="T56" fmla="*/ 32 w 1024"/>
                        <a:gd name="T57" fmla="*/ 11 h 522"/>
                        <a:gd name="T58" fmla="*/ 24 w 1024"/>
                        <a:gd name="T59" fmla="*/ 17 h 522"/>
                        <a:gd name="T60" fmla="*/ 17 w 1024"/>
                        <a:gd name="T61" fmla="*/ 24 h 522"/>
                        <a:gd name="T62" fmla="*/ 11 w 1024"/>
                        <a:gd name="T63" fmla="*/ 31 h 522"/>
                        <a:gd name="T64" fmla="*/ 6 w 1024"/>
                        <a:gd name="T65" fmla="*/ 37 h 522"/>
                        <a:gd name="T66" fmla="*/ 5 w 1024"/>
                        <a:gd name="T67" fmla="*/ 42 h 522"/>
                        <a:gd name="T68" fmla="*/ 1 w 1024"/>
                        <a:gd name="T69" fmla="*/ 51 h 5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4"/>
                        <a:gd name="T106" fmla="*/ 0 h 522"/>
                        <a:gd name="T107" fmla="*/ 1024 w 1024"/>
                        <a:gd name="T108" fmla="*/ 522 h 5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4" h="522">
                          <a:moveTo>
                            <a:pt x="0" y="522"/>
                          </a:moveTo>
                          <a:lnTo>
                            <a:pt x="26" y="477"/>
                          </a:lnTo>
                          <a:lnTo>
                            <a:pt x="44" y="448"/>
                          </a:lnTo>
                          <a:lnTo>
                            <a:pt x="52" y="404"/>
                          </a:lnTo>
                          <a:lnTo>
                            <a:pt x="60" y="377"/>
                          </a:lnTo>
                          <a:lnTo>
                            <a:pt x="75" y="355"/>
                          </a:lnTo>
                          <a:lnTo>
                            <a:pt x="97" y="333"/>
                          </a:lnTo>
                          <a:lnTo>
                            <a:pt x="119" y="310"/>
                          </a:lnTo>
                          <a:lnTo>
                            <a:pt x="137" y="288"/>
                          </a:lnTo>
                          <a:lnTo>
                            <a:pt x="148" y="267"/>
                          </a:lnTo>
                          <a:lnTo>
                            <a:pt x="170" y="238"/>
                          </a:lnTo>
                          <a:lnTo>
                            <a:pt x="188" y="216"/>
                          </a:lnTo>
                          <a:lnTo>
                            <a:pt x="210" y="205"/>
                          </a:lnTo>
                          <a:lnTo>
                            <a:pt x="243" y="186"/>
                          </a:lnTo>
                          <a:lnTo>
                            <a:pt x="275" y="161"/>
                          </a:lnTo>
                          <a:lnTo>
                            <a:pt x="316" y="135"/>
                          </a:lnTo>
                          <a:lnTo>
                            <a:pt x="349" y="114"/>
                          </a:lnTo>
                          <a:lnTo>
                            <a:pt x="390" y="92"/>
                          </a:lnTo>
                          <a:lnTo>
                            <a:pt x="426" y="73"/>
                          </a:lnTo>
                          <a:lnTo>
                            <a:pt x="467" y="51"/>
                          </a:lnTo>
                          <a:lnTo>
                            <a:pt x="504" y="37"/>
                          </a:lnTo>
                          <a:lnTo>
                            <a:pt x="532" y="33"/>
                          </a:lnTo>
                          <a:lnTo>
                            <a:pt x="558" y="37"/>
                          </a:lnTo>
                          <a:lnTo>
                            <a:pt x="595" y="44"/>
                          </a:lnTo>
                          <a:lnTo>
                            <a:pt x="635" y="59"/>
                          </a:lnTo>
                          <a:lnTo>
                            <a:pt x="698" y="81"/>
                          </a:lnTo>
                          <a:lnTo>
                            <a:pt x="742" y="110"/>
                          </a:lnTo>
                          <a:lnTo>
                            <a:pt x="785" y="131"/>
                          </a:lnTo>
                          <a:lnTo>
                            <a:pt x="829" y="161"/>
                          </a:lnTo>
                          <a:lnTo>
                            <a:pt x="859" y="172"/>
                          </a:lnTo>
                          <a:lnTo>
                            <a:pt x="884" y="190"/>
                          </a:lnTo>
                          <a:lnTo>
                            <a:pt x="909" y="216"/>
                          </a:lnTo>
                          <a:lnTo>
                            <a:pt x="939" y="234"/>
                          </a:lnTo>
                          <a:lnTo>
                            <a:pt x="961" y="245"/>
                          </a:lnTo>
                          <a:lnTo>
                            <a:pt x="987" y="249"/>
                          </a:lnTo>
                          <a:lnTo>
                            <a:pt x="1005" y="249"/>
                          </a:lnTo>
                          <a:lnTo>
                            <a:pt x="1024" y="249"/>
                          </a:lnTo>
                          <a:lnTo>
                            <a:pt x="987" y="216"/>
                          </a:lnTo>
                          <a:lnTo>
                            <a:pt x="950" y="183"/>
                          </a:lnTo>
                          <a:lnTo>
                            <a:pt x="920" y="161"/>
                          </a:lnTo>
                          <a:lnTo>
                            <a:pt x="887" y="139"/>
                          </a:lnTo>
                          <a:lnTo>
                            <a:pt x="848" y="110"/>
                          </a:lnTo>
                          <a:lnTo>
                            <a:pt x="826" y="92"/>
                          </a:lnTo>
                          <a:lnTo>
                            <a:pt x="800" y="81"/>
                          </a:lnTo>
                          <a:lnTo>
                            <a:pt x="746" y="62"/>
                          </a:lnTo>
                          <a:lnTo>
                            <a:pt x="705" y="44"/>
                          </a:lnTo>
                          <a:lnTo>
                            <a:pt x="661" y="26"/>
                          </a:lnTo>
                          <a:lnTo>
                            <a:pt x="617" y="11"/>
                          </a:lnTo>
                          <a:lnTo>
                            <a:pt x="562" y="0"/>
                          </a:lnTo>
                          <a:lnTo>
                            <a:pt x="525" y="0"/>
                          </a:lnTo>
                          <a:lnTo>
                            <a:pt x="489" y="3"/>
                          </a:lnTo>
                          <a:lnTo>
                            <a:pt x="456" y="7"/>
                          </a:lnTo>
                          <a:lnTo>
                            <a:pt x="423" y="14"/>
                          </a:lnTo>
                          <a:lnTo>
                            <a:pt x="393" y="26"/>
                          </a:lnTo>
                          <a:lnTo>
                            <a:pt x="360" y="40"/>
                          </a:lnTo>
                          <a:lnTo>
                            <a:pt x="331" y="59"/>
                          </a:lnTo>
                          <a:lnTo>
                            <a:pt x="305" y="77"/>
                          </a:lnTo>
                          <a:lnTo>
                            <a:pt x="283" y="99"/>
                          </a:lnTo>
                          <a:lnTo>
                            <a:pt x="251" y="125"/>
                          </a:lnTo>
                          <a:lnTo>
                            <a:pt x="214" y="150"/>
                          </a:lnTo>
                          <a:lnTo>
                            <a:pt x="181" y="183"/>
                          </a:lnTo>
                          <a:lnTo>
                            <a:pt x="151" y="216"/>
                          </a:lnTo>
                          <a:lnTo>
                            <a:pt x="127" y="242"/>
                          </a:lnTo>
                          <a:lnTo>
                            <a:pt x="101" y="275"/>
                          </a:lnTo>
                          <a:lnTo>
                            <a:pt x="75" y="307"/>
                          </a:lnTo>
                          <a:lnTo>
                            <a:pt x="53" y="336"/>
                          </a:lnTo>
                          <a:lnTo>
                            <a:pt x="42" y="366"/>
                          </a:lnTo>
                          <a:lnTo>
                            <a:pt x="42" y="380"/>
                          </a:lnTo>
                          <a:lnTo>
                            <a:pt x="22" y="415"/>
                          </a:lnTo>
                          <a:lnTo>
                            <a:pt x="11" y="463"/>
                          </a:lnTo>
                          <a:lnTo>
                            <a:pt x="0" y="52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sp>
        <p:nvSpPr>
          <p:cNvPr id="111671" name="Rectangle 55"/>
          <p:cNvSpPr>
            <a:spLocks noChangeArrowheads="1"/>
          </p:cNvSpPr>
          <p:nvPr/>
        </p:nvSpPr>
        <p:spPr bwMode="auto">
          <a:xfrm>
            <a:off x="220663" y="3581400"/>
            <a:ext cx="8658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900"/>
              <a:t>The </a:t>
            </a:r>
            <a:r>
              <a:rPr lang="en-US" altLang="en-US" sz="2900" i="1"/>
              <a:t>n</a:t>
            </a:r>
            <a:r>
              <a:rPr lang="en-US" altLang="en-US" sz="2900" i="1" baseline="-25000"/>
              <a:t>shiny</a:t>
            </a:r>
            <a:r>
              <a:rPr lang="en-US" altLang="en-US" sz="2900"/>
              <a:t> term is a purely</a:t>
            </a:r>
            <a:br>
              <a:rPr lang="en-US" altLang="en-US" sz="2900"/>
            </a:br>
            <a:r>
              <a:rPr lang="en-US" altLang="en-US" sz="2900"/>
              <a:t>empirical constant that </a:t>
            </a:r>
            <a:br>
              <a:rPr lang="en-US" altLang="en-US" sz="2900"/>
            </a:br>
            <a:r>
              <a:rPr lang="en-US" altLang="en-US" sz="2900"/>
              <a:t>varies the rate of falloff</a:t>
            </a:r>
          </a:p>
          <a:p>
            <a:pPr eaLnBrk="1" hangingPunct="1"/>
            <a:r>
              <a:rPr lang="en-US" altLang="en-US" sz="2900"/>
              <a:t>Though this model has no </a:t>
            </a:r>
            <a:br>
              <a:rPr lang="en-US" altLang="en-US" sz="2900"/>
            </a:br>
            <a:r>
              <a:rPr lang="en-US" altLang="en-US" sz="2900"/>
              <a:t>physical basis, it works </a:t>
            </a:r>
            <a:br>
              <a:rPr lang="en-US" altLang="en-US" sz="2900"/>
            </a:br>
            <a:r>
              <a:rPr lang="en-US" altLang="en-US" sz="2900"/>
              <a:t>(sort of) in practice</a:t>
            </a:r>
          </a:p>
        </p:txBody>
      </p:sp>
      <p:sp>
        <p:nvSpPr>
          <p:cNvPr id="43016" name="Text Box 56"/>
          <p:cNvSpPr txBox="1">
            <a:spLocks noChangeArrowheads="1"/>
          </p:cNvSpPr>
          <p:nvPr/>
        </p:nvSpPr>
        <p:spPr bwMode="auto">
          <a:xfrm>
            <a:off x="8450263" y="3276600"/>
            <a:ext cx="788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400" b="1" i="1"/>
              <a:t>v</a:t>
            </a:r>
          </a:p>
        </p:txBody>
      </p:sp>
      <p:sp>
        <p:nvSpPr>
          <p:cNvPr id="43017" name="Line 57"/>
          <p:cNvSpPr>
            <a:spLocks noChangeShapeType="1"/>
          </p:cNvSpPr>
          <p:nvPr/>
        </p:nvSpPr>
        <p:spPr bwMode="auto">
          <a:xfrm>
            <a:off x="8707438" y="3505200"/>
            <a:ext cx="2571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85682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16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7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3B46644-128F-4578-8FED-AE042EEEB1FC}" type="slidenum">
              <a:rPr lang="en-GB" altLang="en-US" sz="1400" smtClean="0">
                <a:solidFill>
                  <a:srgbClr val="FFFFFF"/>
                </a:solidFill>
              </a:rPr>
              <a:pPr eaLnBrk="1" hangingPunct="1">
                <a:spcBef>
                  <a:spcPct val="0"/>
                </a:spcBef>
                <a:buFontTx/>
                <a:buNone/>
              </a:pPr>
              <a:t>42</a:t>
            </a:fld>
            <a:endParaRPr lang="en-GB" altLang="en-US" sz="1400" smtClean="0">
              <a:solidFill>
                <a:srgbClr val="FFFFFF"/>
              </a:solidFill>
            </a:endParaRPr>
          </a:p>
        </p:txBody>
      </p:sp>
      <p:graphicFrame>
        <p:nvGraphicFramePr>
          <p:cNvPr id="44035" name="Object 2"/>
          <p:cNvGraphicFramePr>
            <a:graphicFrameLocks noChangeAspect="1"/>
          </p:cNvGraphicFramePr>
          <p:nvPr/>
        </p:nvGraphicFramePr>
        <p:xfrm>
          <a:off x="762000" y="1066800"/>
          <a:ext cx="7620000" cy="4430713"/>
        </p:xfrm>
        <a:graphic>
          <a:graphicData uri="http://schemas.openxmlformats.org/presentationml/2006/ole">
            <mc:AlternateContent xmlns:mc="http://schemas.openxmlformats.org/markup-compatibility/2006">
              <mc:Choice xmlns:v="urn:schemas-microsoft-com:vml" Requires="v">
                <p:oleObj spid="_x0000_s28692" name="Bitmap Image" r:id="rId4" imgW="6830378" imgH="3971429" progId="Paint.Picture">
                  <p:embed/>
                </p:oleObj>
              </mc:Choice>
              <mc:Fallback>
                <p:oleObj name="Bitmap Image" r:id="rId4" imgW="6830378" imgH="39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7620000"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Text Box 3"/>
          <p:cNvSpPr txBox="1">
            <a:spLocks noChangeArrowheads="1"/>
          </p:cNvSpPr>
          <p:nvPr/>
        </p:nvSpPr>
        <p:spPr bwMode="auto">
          <a:xfrm>
            <a:off x="1371600" y="5410200"/>
            <a:ext cx="2490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Where is the light?</a:t>
            </a:r>
          </a:p>
        </p:txBody>
      </p:sp>
    </p:spTree>
    <p:extLst>
      <p:ext uri="{BB962C8B-B14F-4D97-AF65-F5344CB8AC3E}">
        <p14:creationId xmlns:p14="http://schemas.microsoft.com/office/powerpoint/2010/main" val="3474130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1871827-3B12-4F6C-859F-47819FA54611}" type="slidenum">
              <a:rPr lang="en-GB" altLang="en-US" sz="1400" smtClean="0">
                <a:solidFill>
                  <a:srgbClr val="FFFFFF"/>
                </a:solidFill>
              </a:rPr>
              <a:pPr eaLnBrk="1" hangingPunct="1">
                <a:spcBef>
                  <a:spcPct val="0"/>
                </a:spcBef>
                <a:buFontTx/>
                <a:buNone/>
              </a:pPr>
              <a:t>43</a:t>
            </a:fld>
            <a:endParaRPr lang="en-GB" altLang="en-US" sz="1400" smtClean="0">
              <a:solidFill>
                <a:srgbClr val="FFFFFF"/>
              </a:solidFill>
            </a:endParaRPr>
          </a:p>
        </p:txBody>
      </p:sp>
      <p:sp>
        <p:nvSpPr>
          <p:cNvPr id="45059" name="Rectangle 2"/>
          <p:cNvSpPr>
            <a:spLocks noGrp="1" noChangeArrowheads="1"/>
          </p:cNvSpPr>
          <p:nvPr>
            <p:ph type="title"/>
          </p:nvPr>
        </p:nvSpPr>
        <p:spPr>
          <a:xfrm>
            <a:off x="533400" y="0"/>
            <a:ext cx="7772400" cy="990600"/>
          </a:xfrm>
        </p:spPr>
        <p:txBody>
          <a:bodyPr>
            <a:normAutofit fontScale="90000"/>
          </a:bodyPr>
          <a:lstStyle/>
          <a:p>
            <a:pPr eaLnBrk="1" hangingPunct="1"/>
            <a:r>
              <a:rPr lang="en-US" altLang="en-US" smtClean="0"/>
              <a:t>Specular Reflection (Phong Model)</a:t>
            </a:r>
          </a:p>
        </p:txBody>
      </p:sp>
      <p:sp>
        <p:nvSpPr>
          <p:cNvPr id="45060" name="Rectangle 3"/>
          <p:cNvSpPr>
            <a:spLocks noGrp="1" noChangeArrowheads="1"/>
          </p:cNvSpPr>
          <p:nvPr>
            <p:ph type="body" idx="1"/>
          </p:nvPr>
        </p:nvSpPr>
        <p:spPr>
          <a:xfrm>
            <a:off x="685800" y="2514600"/>
            <a:ext cx="7772400" cy="3352800"/>
          </a:xfrm>
        </p:spPr>
        <p:txBody>
          <a:bodyPr>
            <a:normAutofit fontScale="92500" lnSpcReduction="10000"/>
          </a:bodyPr>
          <a:lstStyle/>
          <a:p>
            <a:pPr eaLnBrk="1" hangingPunct="1">
              <a:lnSpc>
                <a:spcPct val="90000"/>
              </a:lnSpc>
            </a:pPr>
            <a:r>
              <a:rPr lang="en-US" altLang="en-US" sz="2800" smtClean="0"/>
              <a:t>Incoming light is reflected primarily in the mirror direction, </a:t>
            </a:r>
            <a:r>
              <a:rPr lang="en-US" altLang="en-US" sz="2800" b="1" i="1" smtClean="0"/>
              <a:t>R</a:t>
            </a:r>
          </a:p>
          <a:p>
            <a:pPr lvl="1" eaLnBrk="1" hangingPunct="1">
              <a:lnSpc>
                <a:spcPct val="90000"/>
              </a:lnSpc>
            </a:pPr>
            <a:r>
              <a:rPr lang="en-US" altLang="en-US" sz="2400" smtClean="0"/>
              <a:t>Perceived intensity depends on the relationship between the viewing direction, </a:t>
            </a:r>
            <a:r>
              <a:rPr lang="en-US" altLang="en-US" sz="2400" b="1" i="1" smtClean="0"/>
              <a:t>V</a:t>
            </a:r>
            <a:r>
              <a:rPr lang="en-US" altLang="en-US" sz="2400" smtClean="0"/>
              <a:t>, and the mirror direction</a:t>
            </a:r>
          </a:p>
          <a:p>
            <a:pPr lvl="1" eaLnBrk="1" hangingPunct="1">
              <a:lnSpc>
                <a:spcPct val="90000"/>
              </a:lnSpc>
            </a:pPr>
            <a:r>
              <a:rPr lang="en-US" altLang="en-US" sz="2400" smtClean="0"/>
              <a:t>Bright spot is called a </a:t>
            </a:r>
            <a:r>
              <a:rPr lang="en-US" altLang="en-US" sz="2400" i="1" smtClean="0"/>
              <a:t>specularity</a:t>
            </a:r>
          </a:p>
          <a:p>
            <a:pPr eaLnBrk="1" hangingPunct="1">
              <a:lnSpc>
                <a:spcPct val="90000"/>
              </a:lnSpc>
            </a:pPr>
            <a:r>
              <a:rPr lang="en-US" altLang="en-US" sz="2800" smtClean="0"/>
              <a:t>Intensity controlled by:</a:t>
            </a:r>
          </a:p>
          <a:p>
            <a:pPr lvl="1" eaLnBrk="1" hangingPunct="1">
              <a:lnSpc>
                <a:spcPct val="90000"/>
              </a:lnSpc>
            </a:pPr>
            <a:r>
              <a:rPr lang="en-US" altLang="en-US" sz="2400" smtClean="0"/>
              <a:t>The </a:t>
            </a:r>
            <a:r>
              <a:rPr lang="en-US" altLang="en-US" sz="2400" i="1" smtClean="0"/>
              <a:t>specular reflectance coefficient</a:t>
            </a:r>
            <a:r>
              <a:rPr lang="en-US" altLang="en-US" sz="2400" smtClean="0"/>
              <a:t>, </a:t>
            </a:r>
            <a:r>
              <a:rPr lang="en-US" altLang="en-US" sz="2400" i="1" smtClean="0"/>
              <a:t>k</a:t>
            </a:r>
            <a:r>
              <a:rPr lang="en-US" altLang="en-US" sz="2400" i="1" baseline="-25000" smtClean="0"/>
              <a:t>s</a:t>
            </a:r>
          </a:p>
          <a:p>
            <a:pPr lvl="1" eaLnBrk="1" hangingPunct="1">
              <a:lnSpc>
                <a:spcPct val="90000"/>
              </a:lnSpc>
            </a:pPr>
            <a:r>
              <a:rPr lang="en-US" altLang="en-US" sz="2400" smtClean="0"/>
              <a:t>The parameter,</a:t>
            </a:r>
            <a:r>
              <a:rPr lang="en-US" altLang="en-US" sz="2400" i="1" smtClean="0"/>
              <a:t> n, </a:t>
            </a:r>
            <a:r>
              <a:rPr lang="en-US" altLang="en-US" sz="2400" smtClean="0"/>
              <a:t>controls the apparent size of the specularity</a:t>
            </a:r>
          </a:p>
          <a:p>
            <a:pPr lvl="2" eaLnBrk="1" hangingPunct="1">
              <a:lnSpc>
                <a:spcPct val="90000"/>
              </a:lnSpc>
            </a:pPr>
            <a:r>
              <a:rPr lang="en-US" altLang="en-US" sz="2000" smtClean="0"/>
              <a:t>Higher </a:t>
            </a:r>
            <a:r>
              <a:rPr lang="en-US" altLang="en-US" sz="2000" i="1" smtClean="0"/>
              <a:t>n</a:t>
            </a:r>
            <a:r>
              <a:rPr lang="en-US" altLang="en-US" sz="2000" smtClean="0"/>
              <a:t>, smaller highlight</a:t>
            </a:r>
          </a:p>
        </p:txBody>
      </p:sp>
      <p:sp>
        <p:nvSpPr>
          <p:cNvPr id="45061" name="Line 4"/>
          <p:cNvSpPr>
            <a:spLocks noChangeShapeType="1"/>
          </p:cNvSpPr>
          <p:nvPr/>
        </p:nvSpPr>
        <p:spPr bwMode="auto">
          <a:xfrm>
            <a:off x="5334000" y="2590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5"/>
          <p:cNvSpPr>
            <a:spLocks noChangeShapeType="1"/>
          </p:cNvSpPr>
          <p:nvPr/>
        </p:nvSpPr>
        <p:spPr bwMode="auto">
          <a:xfrm>
            <a:off x="5562600" y="1447800"/>
            <a:ext cx="1066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6"/>
          <p:cNvSpPr>
            <a:spLocks noChangeShapeType="1"/>
          </p:cNvSpPr>
          <p:nvPr/>
        </p:nvSpPr>
        <p:spPr bwMode="auto">
          <a:xfrm flipV="1">
            <a:off x="6629400" y="1981200"/>
            <a:ext cx="838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5064" name="Object 7"/>
          <p:cNvGraphicFramePr>
            <a:graphicFrameLocks noChangeAspect="1"/>
          </p:cNvGraphicFramePr>
          <p:nvPr/>
        </p:nvGraphicFramePr>
        <p:xfrm>
          <a:off x="1276350" y="1676400"/>
          <a:ext cx="2084388" cy="638175"/>
        </p:xfrm>
        <a:graphic>
          <a:graphicData uri="http://schemas.openxmlformats.org/presentationml/2006/ole">
            <mc:AlternateContent xmlns:mc="http://schemas.openxmlformats.org/markup-compatibility/2006">
              <mc:Choice xmlns:v="urn:schemas-microsoft-com:vml" Requires="v">
                <p:oleObj spid="_x0000_s29716" name="Equation" r:id="rId4" imgW="787400" imgH="241300" progId="Equation.3">
                  <p:embed/>
                </p:oleObj>
              </mc:Choice>
              <mc:Fallback>
                <p:oleObj name="Equation" r:id="rId4" imgW="787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1676400"/>
                        <a:ext cx="208438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5" name="Text Box 8"/>
          <p:cNvSpPr txBox="1">
            <a:spLocks noChangeArrowheads="1"/>
          </p:cNvSpPr>
          <p:nvPr/>
        </p:nvSpPr>
        <p:spPr bwMode="auto">
          <a:xfrm>
            <a:off x="5699125" y="12604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L</a:t>
            </a:r>
          </a:p>
        </p:txBody>
      </p:sp>
      <p:sp>
        <p:nvSpPr>
          <p:cNvPr id="45066" name="AutoShape 9"/>
          <p:cNvSpPr>
            <a:spLocks noChangeArrowheads="1"/>
          </p:cNvSpPr>
          <p:nvPr/>
        </p:nvSpPr>
        <p:spPr bwMode="auto">
          <a:xfrm>
            <a:off x="5334000" y="1295400"/>
            <a:ext cx="304800" cy="304800"/>
          </a:xfrm>
          <a:prstGeom prst="sun">
            <a:avLst>
              <a:gd name="adj" fmla="val 25000"/>
            </a:avLst>
          </a:prstGeom>
          <a:solidFill>
            <a:srgbClr val="FFFF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45067" name="Text Box 10"/>
          <p:cNvSpPr txBox="1">
            <a:spLocks noChangeArrowheads="1"/>
          </p:cNvSpPr>
          <p:nvPr/>
        </p:nvSpPr>
        <p:spPr bwMode="auto">
          <a:xfrm>
            <a:off x="7451725" y="15652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R</a:t>
            </a:r>
          </a:p>
        </p:txBody>
      </p:sp>
      <p:sp>
        <p:nvSpPr>
          <p:cNvPr id="45068" name="Line 11"/>
          <p:cNvSpPr>
            <a:spLocks noChangeShapeType="1"/>
          </p:cNvSpPr>
          <p:nvPr/>
        </p:nvSpPr>
        <p:spPr bwMode="auto">
          <a:xfrm flipV="1">
            <a:off x="6629400" y="15240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9" name="Text Box 12"/>
          <p:cNvSpPr txBox="1">
            <a:spLocks noChangeArrowheads="1"/>
          </p:cNvSpPr>
          <p:nvPr/>
        </p:nvSpPr>
        <p:spPr bwMode="auto">
          <a:xfrm>
            <a:off x="6918325" y="12604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V</a:t>
            </a:r>
          </a:p>
        </p:txBody>
      </p:sp>
      <p:sp>
        <p:nvSpPr>
          <p:cNvPr id="45070" name="AutoShape 13"/>
          <p:cNvSpPr>
            <a:spLocks noChangeArrowheads="1"/>
          </p:cNvSpPr>
          <p:nvPr/>
        </p:nvSpPr>
        <p:spPr bwMode="auto">
          <a:xfrm>
            <a:off x="7315200" y="1295400"/>
            <a:ext cx="228600" cy="228600"/>
          </a:xfrm>
          <a:prstGeom prst="smileyFace">
            <a:avLst>
              <a:gd name="adj" fmla="val 4653"/>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Tree>
    <p:extLst>
      <p:ext uri="{BB962C8B-B14F-4D97-AF65-F5344CB8AC3E}">
        <p14:creationId xmlns:p14="http://schemas.microsoft.com/office/powerpoint/2010/main" val="779859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76FC100-B345-4DEA-A36D-3DDAB8BC2E8F}" type="slidenum">
              <a:rPr lang="en-GB" altLang="en-US" sz="1400" smtClean="0">
                <a:solidFill>
                  <a:srgbClr val="FFFFFF"/>
                </a:solidFill>
              </a:rPr>
              <a:pPr eaLnBrk="1" hangingPunct="1">
                <a:spcBef>
                  <a:spcPct val="0"/>
                </a:spcBef>
                <a:buFontTx/>
                <a:buNone/>
              </a:pPr>
              <a:t>44</a:t>
            </a:fld>
            <a:endParaRPr lang="en-GB" altLang="en-US" sz="1400" smtClean="0">
              <a:solidFill>
                <a:srgbClr val="FFFFFF"/>
              </a:solidFill>
            </a:endParaRPr>
          </a:p>
        </p:txBody>
      </p:sp>
      <p:sp>
        <p:nvSpPr>
          <p:cNvPr id="46083" name="Rectangle 2"/>
          <p:cNvSpPr>
            <a:spLocks noGrp="1" noChangeArrowheads="1"/>
          </p:cNvSpPr>
          <p:nvPr>
            <p:ph type="title"/>
          </p:nvPr>
        </p:nvSpPr>
        <p:spPr/>
        <p:txBody>
          <a:bodyPr/>
          <a:lstStyle/>
          <a:p>
            <a:pPr eaLnBrk="1" hangingPunct="1"/>
            <a:r>
              <a:rPr lang="en-US" altLang="en-US" smtClean="0"/>
              <a:t>Specular Example</a:t>
            </a:r>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2286000" y="1524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34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3F72979-56BF-492E-B65D-00AA30A20306}" type="slidenum">
              <a:rPr lang="en-GB" altLang="en-US" sz="1400" smtClean="0">
                <a:solidFill>
                  <a:srgbClr val="FFFFFF"/>
                </a:solidFill>
              </a:rPr>
              <a:pPr eaLnBrk="1" hangingPunct="1">
                <a:spcBef>
                  <a:spcPct val="0"/>
                </a:spcBef>
                <a:buFontTx/>
                <a:buNone/>
              </a:pPr>
              <a:t>45</a:t>
            </a:fld>
            <a:endParaRPr lang="en-GB" altLang="en-US" sz="1400" smtClean="0">
              <a:solidFill>
                <a:srgbClr val="FFFFFF"/>
              </a:solidFill>
            </a:endParaRPr>
          </a:p>
        </p:txBody>
      </p:sp>
      <p:sp>
        <p:nvSpPr>
          <p:cNvPr id="47107" name="Rectangle 2"/>
          <p:cNvSpPr>
            <a:spLocks noChangeArrowheads="1"/>
          </p:cNvSpPr>
          <p:nvPr/>
        </p:nvSpPr>
        <p:spPr bwMode="auto">
          <a:xfrm>
            <a:off x="1371600" y="228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a:cs typeface="Times New Roman" pitchFamily="18" charset="0"/>
              </a:rPr>
              <a:t>Modified Phong Model</a:t>
            </a:r>
          </a:p>
        </p:txBody>
      </p:sp>
      <p:sp>
        <p:nvSpPr>
          <p:cNvPr id="47108" name="Rectangle 3"/>
          <p:cNvSpPr>
            <a:spLocks noChangeArrowheads="1"/>
          </p:cNvSpPr>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The specular term in the Phong model is problematic because it requires the calculation of a new reflection vector and view vector for each vertex</a:t>
            </a:r>
          </a:p>
          <a:p>
            <a:pPr eaLnBrk="1" hangingPunct="1"/>
            <a:r>
              <a:rPr lang="en-US" altLang="en-US"/>
              <a:t>Blinn suggested that an approximation using the halfway vector is more efficient</a:t>
            </a:r>
          </a:p>
        </p:txBody>
      </p:sp>
    </p:spTree>
    <p:extLst>
      <p:ext uri="{BB962C8B-B14F-4D97-AF65-F5344CB8AC3E}">
        <p14:creationId xmlns:p14="http://schemas.microsoft.com/office/powerpoint/2010/main" val="4149387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82D5449-A48A-4EBB-922B-86801C474D83}" type="slidenum">
              <a:rPr lang="en-GB" altLang="en-US" sz="1400" smtClean="0">
                <a:solidFill>
                  <a:srgbClr val="FFFFFF"/>
                </a:solidFill>
              </a:rPr>
              <a:pPr eaLnBrk="1" hangingPunct="1">
                <a:spcBef>
                  <a:spcPct val="0"/>
                </a:spcBef>
                <a:buFontTx/>
                <a:buNone/>
              </a:pPr>
              <a:t>46</a:t>
            </a:fld>
            <a:endParaRPr lang="en-GB" altLang="en-US" sz="1400" smtClean="0">
              <a:solidFill>
                <a:srgbClr val="FFFFFF"/>
              </a:solidFill>
            </a:endParaRPr>
          </a:p>
        </p:txBody>
      </p:sp>
      <p:sp>
        <p:nvSpPr>
          <p:cNvPr id="48131" name="Rectangle 2"/>
          <p:cNvSpPr>
            <a:spLocks noGrp="1" noChangeArrowheads="1"/>
          </p:cNvSpPr>
          <p:nvPr>
            <p:ph type="title"/>
          </p:nvPr>
        </p:nvSpPr>
        <p:spPr>
          <a:xfrm>
            <a:off x="685800" y="0"/>
            <a:ext cx="7772400" cy="990600"/>
          </a:xfrm>
        </p:spPr>
        <p:txBody>
          <a:bodyPr/>
          <a:lstStyle/>
          <a:p>
            <a:pPr eaLnBrk="1" hangingPunct="1"/>
            <a:r>
              <a:rPr lang="en-US" altLang="en-US" smtClean="0"/>
              <a:t>Specular Reflection Speedup</a:t>
            </a:r>
          </a:p>
        </p:txBody>
      </p:sp>
      <p:sp>
        <p:nvSpPr>
          <p:cNvPr id="48132" name="Rectangle 3"/>
          <p:cNvSpPr>
            <a:spLocks noGrp="1" noChangeArrowheads="1"/>
          </p:cNvSpPr>
          <p:nvPr>
            <p:ph type="body" idx="1"/>
          </p:nvPr>
        </p:nvSpPr>
        <p:spPr>
          <a:xfrm>
            <a:off x="468313" y="3716338"/>
            <a:ext cx="7772400" cy="2743200"/>
          </a:xfrm>
        </p:spPr>
        <p:txBody>
          <a:bodyPr/>
          <a:lstStyle/>
          <a:p>
            <a:pPr eaLnBrk="1" hangingPunct="1"/>
            <a:r>
              <a:rPr lang="en-US" altLang="en-US" smtClean="0"/>
              <a:t>Compute based on normal vector and “halfway” vector, </a:t>
            </a:r>
            <a:r>
              <a:rPr lang="en-US" altLang="en-US" b="1" i="1" smtClean="0"/>
              <a:t>H</a:t>
            </a:r>
          </a:p>
          <a:p>
            <a:pPr lvl="1" eaLnBrk="1" hangingPunct="1"/>
            <a:r>
              <a:rPr lang="en-US" altLang="en-US" smtClean="0"/>
              <a:t>Easier to compute than mirror direction</a:t>
            </a:r>
          </a:p>
          <a:p>
            <a:pPr lvl="1" eaLnBrk="1" hangingPunct="1"/>
            <a:r>
              <a:rPr lang="en-US" altLang="en-US" smtClean="0"/>
              <a:t>Similar result</a:t>
            </a:r>
          </a:p>
        </p:txBody>
      </p:sp>
      <p:sp>
        <p:nvSpPr>
          <p:cNvPr id="48133" name="Line 4"/>
          <p:cNvSpPr>
            <a:spLocks noChangeShapeType="1"/>
          </p:cNvSpPr>
          <p:nvPr/>
        </p:nvSpPr>
        <p:spPr bwMode="auto">
          <a:xfrm>
            <a:off x="5334000" y="28194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Line 5"/>
          <p:cNvSpPr>
            <a:spLocks noChangeShapeType="1"/>
          </p:cNvSpPr>
          <p:nvPr/>
        </p:nvSpPr>
        <p:spPr bwMode="auto">
          <a:xfrm>
            <a:off x="5562600" y="1676400"/>
            <a:ext cx="1066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8135" name="Object 6"/>
          <p:cNvGraphicFramePr>
            <a:graphicFrameLocks noChangeAspect="1"/>
          </p:cNvGraphicFramePr>
          <p:nvPr/>
        </p:nvGraphicFramePr>
        <p:xfrm>
          <a:off x="1366838" y="1457325"/>
          <a:ext cx="3319462" cy="1343025"/>
        </p:xfrm>
        <a:graphic>
          <a:graphicData uri="http://schemas.openxmlformats.org/presentationml/2006/ole">
            <mc:AlternateContent xmlns:mc="http://schemas.openxmlformats.org/markup-compatibility/2006">
              <mc:Choice xmlns:v="urn:schemas-microsoft-com:vml" Requires="v">
                <p:oleObj spid="_x0000_s30740" name="Equation" r:id="rId4" imgW="1257300" imgH="508000" progId="Equation.3">
                  <p:embed/>
                </p:oleObj>
              </mc:Choice>
              <mc:Fallback>
                <p:oleObj name="Equation" r:id="rId4" imgW="12573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838" y="1457325"/>
                        <a:ext cx="3319462"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Text Box 7"/>
          <p:cNvSpPr txBox="1">
            <a:spLocks noChangeArrowheads="1"/>
          </p:cNvSpPr>
          <p:nvPr/>
        </p:nvSpPr>
        <p:spPr bwMode="auto">
          <a:xfrm>
            <a:off x="5699125" y="14890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L</a:t>
            </a:r>
          </a:p>
        </p:txBody>
      </p:sp>
      <p:sp>
        <p:nvSpPr>
          <p:cNvPr id="48137" name="AutoShape 8"/>
          <p:cNvSpPr>
            <a:spLocks noChangeArrowheads="1"/>
          </p:cNvSpPr>
          <p:nvPr/>
        </p:nvSpPr>
        <p:spPr bwMode="auto">
          <a:xfrm>
            <a:off x="5334000" y="1524000"/>
            <a:ext cx="304800" cy="304800"/>
          </a:xfrm>
          <a:prstGeom prst="sun">
            <a:avLst>
              <a:gd name="adj" fmla="val 25000"/>
            </a:avLst>
          </a:prstGeom>
          <a:solidFill>
            <a:srgbClr val="FFFF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48138" name="Line 9"/>
          <p:cNvSpPr>
            <a:spLocks noChangeShapeType="1"/>
          </p:cNvSpPr>
          <p:nvPr/>
        </p:nvSpPr>
        <p:spPr bwMode="auto">
          <a:xfrm flipV="1">
            <a:off x="6629400" y="17526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9" name="Text Box 10"/>
          <p:cNvSpPr txBox="1">
            <a:spLocks noChangeArrowheads="1"/>
          </p:cNvSpPr>
          <p:nvPr/>
        </p:nvSpPr>
        <p:spPr bwMode="auto">
          <a:xfrm>
            <a:off x="6918325" y="1489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V</a:t>
            </a:r>
          </a:p>
        </p:txBody>
      </p:sp>
      <p:sp>
        <p:nvSpPr>
          <p:cNvPr id="48140" name="AutoShape 11"/>
          <p:cNvSpPr>
            <a:spLocks noChangeArrowheads="1"/>
          </p:cNvSpPr>
          <p:nvPr/>
        </p:nvSpPr>
        <p:spPr bwMode="auto">
          <a:xfrm>
            <a:off x="7315200" y="1524000"/>
            <a:ext cx="228600" cy="228600"/>
          </a:xfrm>
          <a:prstGeom prst="smileyFace">
            <a:avLst>
              <a:gd name="adj" fmla="val 4653"/>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sp>
        <p:nvSpPr>
          <p:cNvPr id="48141" name="Line 12"/>
          <p:cNvSpPr>
            <a:spLocks noChangeShapeType="1"/>
          </p:cNvSpPr>
          <p:nvPr/>
        </p:nvSpPr>
        <p:spPr bwMode="auto">
          <a:xfrm flipV="1">
            <a:off x="6629400" y="18288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2" name="Text Box 13"/>
          <p:cNvSpPr txBox="1">
            <a:spLocks noChangeArrowheads="1"/>
          </p:cNvSpPr>
          <p:nvPr/>
        </p:nvSpPr>
        <p:spPr bwMode="auto">
          <a:xfrm>
            <a:off x="6553200" y="1524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N</a:t>
            </a:r>
          </a:p>
        </p:txBody>
      </p:sp>
      <p:sp>
        <p:nvSpPr>
          <p:cNvPr id="48143" name="Line 14"/>
          <p:cNvSpPr>
            <a:spLocks noChangeShapeType="1"/>
          </p:cNvSpPr>
          <p:nvPr/>
        </p:nvSpPr>
        <p:spPr bwMode="auto">
          <a:xfrm flipH="1" flipV="1">
            <a:off x="6477000" y="1828800"/>
            <a:ext cx="1524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Text Box 15"/>
          <p:cNvSpPr txBox="1">
            <a:spLocks noChangeArrowheads="1"/>
          </p:cNvSpPr>
          <p:nvPr/>
        </p:nvSpPr>
        <p:spPr bwMode="auto">
          <a:xfrm>
            <a:off x="6172200" y="15240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i="1"/>
              <a:t>H</a:t>
            </a:r>
          </a:p>
        </p:txBody>
      </p:sp>
      <p:sp>
        <p:nvSpPr>
          <p:cNvPr id="48145" name="Text Box 16"/>
          <p:cNvSpPr txBox="1">
            <a:spLocks noChangeArrowheads="1"/>
          </p:cNvSpPr>
          <p:nvPr/>
        </p:nvSpPr>
        <p:spPr bwMode="auto">
          <a:xfrm>
            <a:off x="5508625" y="29972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tr-TR" altLang="en-US" sz="2400"/>
              <a:t>R is not shown, R</a:t>
            </a:r>
            <a:r>
              <a:rPr lang="tr-TR" altLang="en-US" sz="2400">
                <a:sym typeface="Symbol" pitchFamily="18" charset="2"/>
              </a:rPr>
              <a:t>V</a:t>
            </a:r>
          </a:p>
        </p:txBody>
      </p:sp>
    </p:spTree>
    <p:extLst>
      <p:ext uri="{BB962C8B-B14F-4D97-AF65-F5344CB8AC3E}">
        <p14:creationId xmlns:p14="http://schemas.microsoft.com/office/powerpoint/2010/main" val="14031432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02C6674-DF2A-470A-8887-BE8E9FB8011C}" type="slidenum">
              <a:rPr lang="en-GB" altLang="en-US" sz="1400" smtClean="0">
                <a:solidFill>
                  <a:srgbClr val="FFFFFF"/>
                </a:solidFill>
              </a:rPr>
              <a:pPr eaLnBrk="1" hangingPunct="1">
                <a:spcBef>
                  <a:spcPct val="0"/>
                </a:spcBef>
                <a:buFontTx/>
                <a:buNone/>
              </a:pPr>
              <a:t>47</a:t>
            </a:fld>
            <a:endParaRPr lang="en-GB" altLang="en-US" sz="1400" smtClean="0">
              <a:solidFill>
                <a:srgbClr val="FFFFFF"/>
              </a:solidFill>
            </a:endParaRPr>
          </a:p>
        </p:txBody>
      </p:sp>
      <p:sp>
        <p:nvSpPr>
          <p:cNvPr id="49155" name="Rectangle 3074"/>
          <p:cNvSpPr>
            <a:spLocks noChangeArrowheads="1"/>
          </p:cNvSpPr>
          <p:nvPr/>
        </p:nvSpPr>
        <p:spPr bwMode="auto">
          <a:xfrm>
            <a:off x="1371600" y="228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a:t>Using the halfway angle</a:t>
            </a:r>
          </a:p>
        </p:txBody>
      </p:sp>
      <p:sp>
        <p:nvSpPr>
          <p:cNvPr id="49156" name="Rectangle 3075"/>
          <p:cNvSpPr>
            <a:spLocks noChangeArrowheads="1"/>
          </p:cNvSpPr>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Replace </a:t>
            </a:r>
            <a:r>
              <a:rPr lang="en-US" altLang="en-US" sz="3400">
                <a:cs typeface="Times New Roman" pitchFamily="18" charset="0"/>
              </a:rPr>
              <a:t>(</a:t>
            </a:r>
            <a:r>
              <a:rPr lang="en-US" altLang="en-US" sz="3600" b="1"/>
              <a:t>v</a:t>
            </a:r>
            <a:r>
              <a:rPr lang="en-US" altLang="en-US" sz="3600"/>
              <a:t> </a:t>
            </a:r>
            <a:r>
              <a:rPr lang="en-US" altLang="en-US" sz="3400">
                <a:cs typeface="Times New Roman" pitchFamily="18" charset="0"/>
              </a:rPr>
              <a:t>· </a:t>
            </a:r>
            <a:r>
              <a:rPr lang="en-US" altLang="en-US" sz="3400" b="1">
                <a:cs typeface="Times New Roman" pitchFamily="18" charset="0"/>
              </a:rPr>
              <a:t>r </a:t>
            </a:r>
            <a:r>
              <a:rPr lang="en-US" altLang="en-US" sz="3400">
                <a:cs typeface="Times New Roman" pitchFamily="18" charset="0"/>
              </a:rPr>
              <a:t>)</a:t>
            </a:r>
            <a:r>
              <a:rPr lang="en-US" altLang="en-US" sz="3400" baseline="30000">
                <a:latin typeface="Symbol" pitchFamily="18" charset="2"/>
                <a:cs typeface="Times New Roman" pitchFamily="18" charset="0"/>
              </a:rPr>
              <a:t>a  </a:t>
            </a:r>
            <a:r>
              <a:rPr lang="en-US" altLang="en-US" sz="3400">
                <a:cs typeface="Times New Roman" pitchFamily="18" charset="0"/>
              </a:rPr>
              <a:t>by (</a:t>
            </a:r>
            <a:r>
              <a:rPr lang="en-US" altLang="en-US" sz="3600" b="1"/>
              <a:t>n</a:t>
            </a:r>
            <a:r>
              <a:rPr lang="en-US" altLang="en-US" sz="3600"/>
              <a:t> </a:t>
            </a:r>
            <a:r>
              <a:rPr lang="en-US" altLang="en-US" sz="3400">
                <a:cs typeface="Times New Roman" pitchFamily="18" charset="0"/>
              </a:rPr>
              <a:t>· </a:t>
            </a:r>
            <a:r>
              <a:rPr lang="en-US" altLang="en-US" sz="3400" b="1">
                <a:cs typeface="Times New Roman" pitchFamily="18" charset="0"/>
              </a:rPr>
              <a:t>h </a:t>
            </a:r>
            <a:r>
              <a:rPr lang="en-US" altLang="en-US" sz="3400">
                <a:cs typeface="Times New Roman" pitchFamily="18" charset="0"/>
              </a:rPr>
              <a:t>)</a:t>
            </a:r>
            <a:r>
              <a:rPr lang="en-US" altLang="en-US" sz="3400" baseline="30000">
                <a:latin typeface="Symbol" pitchFamily="18" charset="2"/>
                <a:cs typeface="Times New Roman" pitchFamily="18" charset="0"/>
              </a:rPr>
              <a:t>b</a:t>
            </a:r>
          </a:p>
          <a:p>
            <a:pPr eaLnBrk="1" hangingPunct="1"/>
            <a:r>
              <a:rPr lang="en-US" altLang="en-US" sz="3400" baseline="30000">
                <a:cs typeface="Times New Roman" pitchFamily="18" charset="0"/>
              </a:rPr>
              <a:t> </a:t>
            </a:r>
            <a:r>
              <a:rPr lang="en-US" altLang="en-US" sz="3400">
                <a:latin typeface="Symbol" pitchFamily="18" charset="2"/>
                <a:cs typeface="Times New Roman" pitchFamily="18" charset="0"/>
              </a:rPr>
              <a:t>b</a:t>
            </a:r>
            <a:r>
              <a:rPr lang="en-US" altLang="en-US" sz="3400">
                <a:cs typeface="Times New Roman" pitchFamily="18" charset="0"/>
              </a:rPr>
              <a:t> </a:t>
            </a:r>
            <a:r>
              <a:rPr lang="en-US" altLang="en-US">
                <a:cs typeface="Times New Roman" pitchFamily="18" charset="0"/>
              </a:rPr>
              <a:t>is chosen to match shin</a:t>
            </a:r>
            <a:r>
              <a:rPr lang="tr-TR" altLang="en-US">
                <a:cs typeface="Times New Roman" pitchFamily="18" charset="0"/>
              </a:rPr>
              <a:t>y</a:t>
            </a:r>
            <a:r>
              <a:rPr lang="en-US" altLang="en-US">
                <a:cs typeface="Times New Roman" pitchFamily="18" charset="0"/>
              </a:rPr>
              <a:t>ness</a:t>
            </a:r>
          </a:p>
          <a:p>
            <a:pPr eaLnBrk="1" hangingPunct="1"/>
            <a:r>
              <a:rPr lang="en-US" altLang="en-US">
                <a:cs typeface="Times New Roman" pitchFamily="18" charset="0"/>
              </a:rPr>
              <a:t>Note that hal</a:t>
            </a:r>
            <a:r>
              <a:rPr lang="tr-TR" altLang="en-US">
                <a:cs typeface="Times New Roman" pitchFamily="18" charset="0"/>
              </a:rPr>
              <a:t>f</a:t>
            </a:r>
            <a:r>
              <a:rPr lang="en-US" altLang="en-US">
                <a:cs typeface="Times New Roman" pitchFamily="18" charset="0"/>
              </a:rPr>
              <a:t>way angle is half of angle between </a:t>
            </a:r>
            <a:r>
              <a:rPr lang="en-US" altLang="en-US" b="1">
                <a:cs typeface="Times New Roman" pitchFamily="18" charset="0"/>
              </a:rPr>
              <a:t>r</a:t>
            </a:r>
            <a:r>
              <a:rPr lang="en-US" altLang="en-US">
                <a:cs typeface="Times New Roman" pitchFamily="18" charset="0"/>
              </a:rPr>
              <a:t> and </a:t>
            </a:r>
            <a:r>
              <a:rPr lang="en-US" altLang="en-US" b="1">
                <a:cs typeface="Times New Roman" pitchFamily="18" charset="0"/>
              </a:rPr>
              <a:t>v</a:t>
            </a:r>
            <a:r>
              <a:rPr lang="en-US" altLang="en-US">
                <a:cs typeface="Times New Roman" pitchFamily="18" charset="0"/>
              </a:rPr>
              <a:t> if vectors are coplanar</a:t>
            </a:r>
          </a:p>
          <a:p>
            <a:pPr eaLnBrk="1" hangingPunct="1"/>
            <a:r>
              <a:rPr lang="en-US" altLang="en-US">
                <a:cs typeface="Times New Roman" pitchFamily="18" charset="0"/>
              </a:rPr>
              <a:t>Resulting model is known as the </a:t>
            </a:r>
            <a:r>
              <a:rPr lang="en-US" altLang="en-US" i="1">
                <a:cs typeface="Times New Roman" pitchFamily="18" charset="0"/>
              </a:rPr>
              <a:t>modified Phong</a:t>
            </a:r>
            <a:r>
              <a:rPr lang="en-US" altLang="en-US">
                <a:cs typeface="Times New Roman" pitchFamily="18" charset="0"/>
              </a:rPr>
              <a:t> or </a:t>
            </a:r>
            <a:r>
              <a:rPr lang="en-US" altLang="en-US" i="1">
                <a:cs typeface="Times New Roman" pitchFamily="18" charset="0"/>
              </a:rPr>
              <a:t>Blinn</a:t>
            </a:r>
            <a:r>
              <a:rPr lang="en-US" altLang="en-US">
                <a:cs typeface="Times New Roman" pitchFamily="18" charset="0"/>
              </a:rPr>
              <a:t> lighting model</a:t>
            </a:r>
          </a:p>
          <a:p>
            <a:pPr lvl="1" eaLnBrk="1" hangingPunct="1"/>
            <a:r>
              <a:rPr lang="en-US" altLang="en-US" sz="3000">
                <a:cs typeface="Times New Roman" pitchFamily="18" charset="0"/>
              </a:rPr>
              <a:t>Specified in OpenGL standard</a:t>
            </a:r>
          </a:p>
        </p:txBody>
      </p:sp>
    </p:spTree>
    <p:extLst>
      <p:ext uri="{BB962C8B-B14F-4D97-AF65-F5344CB8AC3E}">
        <p14:creationId xmlns:p14="http://schemas.microsoft.com/office/powerpoint/2010/main" val="1083701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67CA8BE-ADD4-49BA-866E-43E9EC0C9D72}" type="slidenum">
              <a:rPr lang="en-GB" altLang="en-US" sz="1400" smtClean="0">
                <a:solidFill>
                  <a:srgbClr val="FFFFFF"/>
                </a:solidFill>
              </a:rPr>
              <a:pPr eaLnBrk="1" hangingPunct="1">
                <a:spcBef>
                  <a:spcPct val="0"/>
                </a:spcBef>
                <a:buFontTx/>
                <a:buNone/>
              </a:pPr>
              <a:t>48</a:t>
            </a:fld>
            <a:endParaRPr lang="en-GB" altLang="en-US" sz="1400" smtClean="0">
              <a:solidFill>
                <a:srgbClr val="FFFFFF"/>
              </a:solidFill>
            </a:endParaRPr>
          </a:p>
        </p:txBody>
      </p:sp>
      <p:sp>
        <p:nvSpPr>
          <p:cNvPr id="50179" name="Rectangle 1026"/>
          <p:cNvSpPr>
            <a:spLocks noChangeArrowheads="1"/>
          </p:cNvSpPr>
          <p:nvPr/>
        </p:nvSpPr>
        <p:spPr bwMode="auto">
          <a:xfrm>
            <a:off x="1371600" y="228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cs typeface="Times New Roman" pitchFamily="18" charset="0"/>
              </a:rPr>
              <a:t>Example</a:t>
            </a:r>
          </a:p>
        </p:txBody>
      </p:sp>
      <p:pic>
        <p:nvPicPr>
          <p:cNvPr id="50180" name="Picture 1027"/>
          <p:cNvPicPr>
            <a:picLocks noChangeAspect="1" noChangeArrowheads="1"/>
          </p:cNvPicPr>
          <p:nvPr/>
        </p:nvPicPr>
        <p:blipFill>
          <a:blip r:embed="rId3">
            <a:extLst>
              <a:ext uri="{28A0092B-C50C-407E-A947-70E740481C1C}">
                <a14:useLocalDpi xmlns:a14="http://schemas.microsoft.com/office/drawing/2010/main" val="0"/>
              </a:ext>
            </a:extLst>
          </a:blip>
          <a:srcRect t="3903"/>
          <a:stretch>
            <a:fillRect/>
          </a:stretch>
        </p:blipFill>
        <p:spPr bwMode="auto">
          <a:xfrm>
            <a:off x="3581400" y="1524000"/>
            <a:ext cx="48958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0181" name="Text Box 1028"/>
          <p:cNvSpPr txBox="1">
            <a:spLocks noChangeArrowheads="1"/>
          </p:cNvSpPr>
          <p:nvPr/>
        </p:nvSpPr>
        <p:spPr bwMode="auto">
          <a:xfrm>
            <a:off x="728663" y="2971800"/>
            <a:ext cx="279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Only differences in </a:t>
            </a:r>
          </a:p>
          <a:p>
            <a:pPr>
              <a:spcBef>
                <a:spcPct val="0"/>
              </a:spcBef>
              <a:buFontTx/>
              <a:buNone/>
            </a:pPr>
            <a:r>
              <a:rPr lang="en-US" altLang="en-US" sz="2400">
                <a:latin typeface="Arial" charset="0"/>
              </a:rPr>
              <a:t>these teapots are </a:t>
            </a:r>
          </a:p>
          <a:p>
            <a:pPr>
              <a:spcBef>
                <a:spcPct val="0"/>
              </a:spcBef>
              <a:buFontTx/>
              <a:buNone/>
            </a:pPr>
            <a:r>
              <a:rPr lang="en-US" altLang="en-US" sz="2400">
                <a:latin typeface="Arial" charset="0"/>
              </a:rPr>
              <a:t>the parameters</a:t>
            </a:r>
          </a:p>
          <a:p>
            <a:pPr>
              <a:spcBef>
                <a:spcPct val="0"/>
              </a:spcBef>
              <a:buFontTx/>
              <a:buNone/>
            </a:pPr>
            <a:r>
              <a:rPr lang="en-US" altLang="en-US" sz="2400">
                <a:latin typeface="Arial" charset="0"/>
              </a:rPr>
              <a:t>in the modified</a:t>
            </a:r>
          </a:p>
          <a:p>
            <a:pPr>
              <a:spcBef>
                <a:spcPct val="0"/>
              </a:spcBef>
              <a:buFontTx/>
              <a:buNone/>
            </a:pPr>
            <a:r>
              <a:rPr lang="en-US" altLang="en-US" sz="2400">
                <a:latin typeface="Arial" charset="0"/>
              </a:rPr>
              <a:t>Phong model</a:t>
            </a:r>
          </a:p>
        </p:txBody>
      </p:sp>
    </p:spTree>
    <p:extLst>
      <p:ext uri="{BB962C8B-B14F-4D97-AF65-F5344CB8AC3E}">
        <p14:creationId xmlns:p14="http://schemas.microsoft.com/office/powerpoint/2010/main" val="3315769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6F9974B-6382-4A36-A7E4-518499AF01AB}" type="slidenum">
              <a:rPr lang="en-GB" altLang="en-US" sz="1400" smtClean="0">
                <a:solidFill>
                  <a:srgbClr val="FFFFFF"/>
                </a:solidFill>
              </a:rPr>
              <a:pPr eaLnBrk="1" hangingPunct="1">
                <a:spcBef>
                  <a:spcPct val="0"/>
                </a:spcBef>
                <a:buFontTx/>
                <a:buNone/>
              </a:pPr>
              <a:t>49</a:t>
            </a:fld>
            <a:endParaRPr lang="en-GB" altLang="en-US" sz="1400" smtClean="0">
              <a:solidFill>
                <a:srgbClr val="FFFFFF"/>
              </a:solidFill>
            </a:endParaRPr>
          </a:p>
        </p:txBody>
      </p:sp>
      <p:sp>
        <p:nvSpPr>
          <p:cNvPr id="51203" name="Rectangle 2"/>
          <p:cNvSpPr>
            <a:spLocks noGrp="1" noChangeArrowheads="1"/>
          </p:cNvSpPr>
          <p:nvPr>
            <p:ph type="title"/>
          </p:nvPr>
        </p:nvSpPr>
        <p:spPr/>
        <p:txBody>
          <a:bodyPr/>
          <a:lstStyle/>
          <a:p>
            <a:pPr eaLnBrk="1" hangingPunct="1"/>
            <a:r>
              <a:rPr lang="en-US" altLang="en-US" smtClean="0"/>
              <a:t>Putting It Together</a:t>
            </a:r>
          </a:p>
        </p:txBody>
      </p:sp>
      <p:sp>
        <p:nvSpPr>
          <p:cNvPr id="51204" name="Rectangle 3"/>
          <p:cNvSpPr>
            <a:spLocks noGrp="1" noChangeArrowheads="1"/>
          </p:cNvSpPr>
          <p:nvPr>
            <p:ph type="body" idx="1"/>
          </p:nvPr>
        </p:nvSpPr>
        <p:spPr>
          <a:xfrm>
            <a:off x="685800" y="2930525"/>
            <a:ext cx="7772400" cy="3165475"/>
          </a:xfrm>
        </p:spPr>
        <p:txBody>
          <a:bodyPr>
            <a:normAutofit fontScale="92500" lnSpcReduction="10000"/>
          </a:bodyPr>
          <a:lstStyle/>
          <a:p>
            <a:pPr eaLnBrk="1" hangingPunct="1"/>
            <a:r>
              <a:rPr lang="en-US" altLang="en-US" sz="2800" smtClean="0"/>
              <a:t>Global ambient intensity, </a:t>
            </a:r>
            <a:r>
              <a:rPr lang="en-US" altLang="en-US" sz="2800" i="1" smtClean="0"/>
              <a:t>I</a:t>
            </a:r>
            <a:r>
              <a:rPr lang="en-US" altLang="en-US" sz="2800" i="1" baseline="-25000" smtClean="0"/>
              <a:t>a</a:t>
            </a:r>
            <a:r>
              <a:rPr lang="en-US" altLang="en-US" sz="2800" smtClean="0"/>
              <a:t>:</a:t>
            </a:r>
          </a:p>
          <a:p>
            <a:pPr lvl="1" eaLnBrk="1" hangingPunct="1"/>
            <a:r>
              <a:rPr lang="en-US" altLang="en-US" sz="2400" smtClean="0"/>
              <a:t>Gross approximation to light bouncing around of all other surfaces</a:t>
            </a:r>
          </a:p>
          <a:p>
            <a:pPr lvl="1" eaLnBrk="1" hangingPunct="1"/>
            <a:r>
              <a:rPr lang="en-US" altLang="en-US" sz="2400" smtClean="0"/>
              <a:t>Modulated by ambient reflectance </a:t>
            </a:r>
            <a:r>
              <a:rPr lang="en-US" altLang="en-US" sz="2400" i="1" smtClean="0"/>
              <a:t>k</a:t>
            </a:r>
            <a:r>
              <a:rPr lang="en-US" altLang="en-US" sz="2400" i="1" baseline="-25000" smtClean="0"/>
              <a:t>a</a:t>
            </a:r>
          </a:p>
          <a:p>
            <a:pPr eaLnBrk="1" hangingPunct="1"/>
            <a:r>
              <a:rPr lang="en-US" altLang="en-US" sz="2800" smtClean="0"/>
              <a:t>Just sum all the terms</a:t>
            </a:r>
          </a:p>
          <a:p>
            <a:pPr eaLnBrk="1" hangingPunct="1"/>
            <a:r>
              <a:rPr lang="en-US" altLang="en-US" sz="2800" smtClean="0"/>
              <a:t>If there are multiple lights, sum contributions from each light</a:t>
            </a:r>
          </a:p>
          <a:p>
            <a:pPr eaLnBrk="1" hangingPunct="1"/>
            <a:r>
              <a:rPr lang="en-US" altLang="en-US" sz="2800" smtClean="0"/>
              <a:t>Several variations, and approximations …</a:t>
            </a:r>
          </a:p>
        </p:txBody>
      </p:sp>
      <p:graphicFrame>
        <p:nvGraphicFramePr>
          <p:cNvPr id="51205" name="Object 4"/>
          <p:cNvGraphicFramePr>
            <a:graphicFrameLocks noChangeAspect="1"/>
          </p:cNvGraphicFramePr>
          <p:nvPr/>
        </p:nvGraphicFramePr>
        <p:xfrm>
          <a:off x="1295400" y="1828800"/>
          <a:ext cx="5903913" cy="638175"/>
        </p:xfrm>
        <a:graphic>
          <a:graphicData uri="http://schemas.openxmlformats.org/presentationml/2006/ole">
            <mc:AlternateContent xmlns:mc="http://schemas.openxmlformats.org/markup-compatibility/2006">
              <mc:Choice xmlns:v="urn:schemas-microsoft-com:vml" Requires="v">
                <p:oleObj spid="_x0000_s31764" name="Equation" r:id="rId4" imgW="2235200" imgH="241300" progId="Equation.3">
                  <p:embed/>
                </p:oleObj>
              </mc:Choice>
              <mc:Fallback>
                <p:oleObj name="Equation" r:id="rId4" imgW="22352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5903913"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9170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C544FCE-3618-4737-8AEA-3CEE74B6B89D}" type="slidenum">
              <a:rPr lang="en-GB" altLang="en-US" sz="1400" smtClean="0">
                <a:solidFill>
                  <a:srgbClr val="FFFFFF"/>
                </a:solidFill>
              </a:rPr>
              <a:pPr eaLnBrk="1" hangingPunct="1">
                <a:spcBef>
                  <a:spcPct val="0"/>
                </a:spcBef>
                <a:buFontTx/>
                <a:buNone/>
              </a:pPr>
              <a:t>5</a:t>
            </a:fld>
            <a:endParaRPr lang="en-GB" altLang="en-US" sz="1400" smtClean="0">
              <a:solidFill>
                <a:srgbClr val="FFFFFF"/>
              </a:solidFill>
            </a:endParaRPr>
          </a:p>
        </p:txBody>
      </p:sp>
      <p:sp>
        <p:nvSpPr>
          <p:cNvPr id="4099" name="Rectangle 2"/>
          <p:cNvSpPr>
            <a:spLocks noGrp="1" noChangeArrowheads="1"/>
          </p:cNvSpPr>
          <p:nvPr>
            <p:ph type="title"/>
          </p:nvPr>
        </p:nvSpPr>
        <p:spPr>
          <a:xfrm>
            <a:off x="685800" y="381000"/>
            <a:ext cx="7772400" cy="990600"/>
          </a:xfrm>
        </p:spPr>
        <p:txBody>
          <a:bodyPr/>
          <a:lstStyle/>
          <a:p>
            <a:pPr eaLnBrk="1" hangingPunct="1"/>
            <a:r>
              <a:rPr lang="en-GB" altLang="en-US" smtClean="0"/>
              <a:t>Two Components of Illumination</a:t>
            </a:r>
          </a:p>
        </p:txBody>
      </p:sp>
      <p:pic>
        <p:nvPicPr>
          <p:cNvPr id="4100" name="Picture 3" descr="col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91000"/>
            <a:ext cx="36496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8"/>
          <p:cNvSpPr>
            <a:spLocks noChangeArrowheads="1"/>
          </p:cNvSpPr>
          <p:nvPr/>
        </p:nvSpPr>
        <p:spPr bwMode="auto">
          <a:xfrm>
            <a:off x="8382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pPr>
            <a:r>
              <a:rPr lang="en-US" altLang="en-US" sz="2500"/>
              <a:t>L</a:t>
            </a:r>
            <a:r>
              <a:rPr lang="en-US" altLang="en-US" sz="2500">
                <a:solidFill>
                  <a:schemeClr val="tx2"/>
                </a:solidFill>
              </a:rPr>
              <a:t>ight sources</a:t>
            </a:r>
            <a:r>
              <a:rPr lang="en-US" altLang="en-US" sz="2500"/>
              <a:t> </a:t>
            </a:r>
          </a:p>
          <a:p>
            <a:pPr eaLnBrk="1" hangingPunct="1">
              <a:lnSpc>
                <a:spcPct val="90000"/>
              </a:lnSpc>
            </a:pPr>
            <a:r>
              <a:rPr lang="en-US" altLang="en-US" sz="2500">
                <a:solidFill>
                  <a:schemeClr val="tx2"/>
                </a:solidFill>
              </a:rPr>
              <a:t>Surface properties</a:t>
            </a:r>
          </a:p>
          <a:p>
            <a:pPr eaLnBrk="1" hangingPunct="1">
              <a:lnSpc>
                <a:spcPct val="90000"/>
              </a:lnSpc>
            </a:pPr>
            <a:r>
              <a:rPr lang="en-US" altLang="en-US" sz="2500"/>
              <a:t>Light sources (or </a:t>
            </a:r>
            <a:r>
              <a:rPr lang="en-US" altLang="en-US" sz="2500" i="1">
                <a:solidFill>
                  <a:srgbClr val="800000"/>
                </a:solidFill>
              </a:rPr>
              <a:t>emitters</a:t>
            </a:r>
            <a:r>
              <a:rPr lang="en-US" altLang="en-US" sz="2500"/>
              <a:t>)</a:t>
            </a:r>
          </a:p>
          <a:p>
            <a:pPr lvl="1" eaLnBrk="1" hangingPunct="1">
              <a:lnSpc>
                <a:spcPct val="90000"/>
              </a:lnSpc>
            </a:pPr>
            <a:r>
              <a:rPr lang="en-US" altLang="en-US" sz="2200"/>
              <a:t>Spectrum of emittance (i.e., color of the light)</a:t>
            </a:r>
          </a:p>
          <a:p>
            <a:pPr lvl="1" eaLnBrk="1" hangingPunct="1">
              <a:lnSpc>
                <a:spcPct val="90000"/>
              </a:lnSpc>
            </a:pPr>
            <a:r>
              <a:rPr lang="en-US" altLang="en-US" sz="2200"/>
              <a:t>Geometric attributes</a:t>
            </a:r>
          </a:p>
          <a:p>
            <a:pPr lvl="2" eaLnBrk="1" hangingPunct="1">
              <a:lnSpc>
                <a:spcPct val="90000"/>
              </a:lnSpc>
            </a:pPr>
            <a:r>
              <a:rPr lang="en-US" altLang="en-US" sz="1900"/>
              <a:t>Position</a:t>
            </a:r>
          </a:p>
          <a:p>
            <a:pPr lvl="2" eaLnBrk="1" hangingPunct="1">
              <a:lnSpc>
                <a:spcPct val="90000"/>
              </a:lnSpc>
            </a:pPr>
            <a:r>
              <a:rPr lang="en-US" altLang="en-US" sz="1900"/>
              <a:t>Direction</a:t>
            </a:r>
          </a:p>
          <a:p>
            <a:pPr lvl="2" eaLnBrk="1" hangingPunct="1">
              <a:lnSpc>
                <a:spcPct val="90000"/>
              </a:lnSpc>
            </a:pPr>
            <a:r>
              <a:rPr lang="en-US" altLang="en-US" sz="1900"/>
              <a:t>Shape</a:t>
            </a:r>
          </a:p>
          <a:p>
            <a:pPr lvl="1" eaLnBrk="1" hangingPunct="1">
              <a:lnSpc>
                <a:spcPct val="90000"/>
              </a:lnSpc>
            </a:pPr>
            <a:r>
              <a:rPr lang="en-US" altLang="en-US" sz="2200"/>
              <a:t>Directional attenuation</a:t>
            </a:r>
          </a:p>
          <a:p>
            <a:pPr lvl="1" eaLnBrk="1" hangingPunct="1">
              <a:lnSpc>
                <a:spcPct val="90000"/>
              </a:lnSpc>
            </a:pPr>
            <a:r>
              <a:rPr lang="en-US" altLang="en-US" sz="2200"/>
              <a:t>Polarization</a:t>
            </a:r>
          </a:p>
        </p:txBody>
      </p:sp>
    </p:spTree>
    <p:extLst>
      <p:ext uri="{BB962C8B-B14F-4D97-AF65-F5344CB8AC3E}">
        <p14:creationId xmlns:p14="http://schemas.microsoft.com/office/powerpoint/2010/main" val="3542347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B48DF5C-1EDF-4E6D-821A-9171D4FE79FE}" type="slidenum">
              <a:rPr lang="en-GB" altLang="en-US" sz="1400" smtClean="0">
                <a:solidFill>
                  <a:srgbClr val="FFFFFF"/>
                </a:solidFill>
              </a:rPr>
              <a:pPr eaLnBrk="1" hangingPunct="1">
                <a:spcBef>
                  <a:spcPct val="0"/>
                </a:spcBef>
                <a:buFontTx/>
                <a:buNone/>
              </a:pPr>
              <a:t>50</a:t>
            </a:fld>
            <a:endParaRPr lang="en-GB" altLang="en-US" sz="1400" smtClean="0">
              <a:solidFill>
                <a:srgbClr val="FFFFFF"/>
              </a:solidFill>
            </a:endParaRPr>
          </a:p>
        </p:txBody>
      </p:sp>
      <p:graphicFrame>
        <p:nvGraphicFramePr>
          <p:cNvPr id="52227" name="Object 2"/>
          <p:cNvGraphicFramePr>
            <a:graphicFrameLocks noChangeAspect="1"/>
          </p:cNvGraphicFramePr>
          <p:nvPr/>
        </p:nvGraphicFramePr>
        <p:xfrm>
          <a:off x="685800" y="609600"/>
          <a:ext cx="7543800" cy="5827713"/>
        </p:xfrm>
        <a:graphic>
          <a:graphicData uri="http://schemas.openxmlformats.org/presentationml/2006/ole">
            <mc:AlternateContent xmlns:mc="http://schemas.openxmlformats.org/markup-compatibility/2006">
              <mc:Choice xmlns:v="urn:schemas-microsoft-com:vml" Requires="v">
                <p:oleObj spid="_x0000_s32788" name="Bitmap Image" r:id="rId4" imgW="6657143" imgH="5144218" progId="Paint.Picture">
                  <p:embed/>
                </p:oleObj>
              </mc:Choice>
              <mc:Fallback>
                <p:oleObj name="Bitmap Image" r:id="rId4" imgW="6657143" imgH="514421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09600"/>
                        <a:ext cx="7543800"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22772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0400523-FDF5-41BC-A80A-475632474A66}" type="slidenum">
              <a:rPr lang="en-GB" altLang="en-US" sz="1400" smtClean="0">
                <a:solidFill>
                  <a:srgbClr val="FFFFFF"/>
                </a:solidFill>
              </a:rPr>
              <a:pPr eaLnBrk="1" hangingPunct="1">
                <a:spcBef>
                  <a:spcPct val="0"/>
                </a:spcBef>
                <a:buFontTx/>
                <a:buNone/>
              </a:pPr>
              <a:t>51</a:t>
            </a:fld>
            <a:endParaRPr lang="en-GB" altLang="en-US" sz="1400" smtClean="0">
              <a:solidFill>
                <a:srgbClr val="FFFFFF"/>
              </a:solidFill>
            </a:endParaRPr>
          </a:p>
        </p:txBody>
      </p:sp>
      <p:sp>
        <p:nvSpPr>
          <p:cNvPr id="53251" name="Rectangle 2"/>
          <p:cNvSpPr>
            <a:spLocks noGrp="1" noChangeArrowheads="1"/>
          </p:cNvSpPr>
          <p:nvPr>
            <p:ph type="title"/>
          </p:nvPr>
        </p:nvSpPr>
        <p:spPr>
          <a:xfrm>
            <a:off x="762000" y="0"/>
            <a:ext cx="7772400" cy="990600"/>
          </a:xfrm>
        </p:spPr>
        <p:txBody>
          <a:bodyPr/>
          <a:lstStyle/>
          <a:p>
            <a:pPr eaLnBrk="1" hangingPunct="1"/>
            <a:r>
              <a:rPr lang="en-US" altLang="en-US" smtClean="0"/>
              <a:t>Colo</a:t>
            </a:r>
            <a:r>
              <a:rPr lang="tr-TR" altLang="en-US" smtClean="0"/>
              <a:t>u</a:t>
            </a:r>
            <a:r>
              <a:rPr lang="en-US" altLang="en-US" smtClean="0"/>
              <a:t>r</a:t>
            </a:r>
          </a:p>
        </p:txBody>
      </p:sp>
      <p:sp>
        <p:nvSpPr>
          <p:cNvPr id="53252" name="Rectangle 3"/>
          <p:cNvSpPr>
            <a:spLocks noGrp="1" noChangeArrowheads="1"/>
          </p:cNvSpPr>
          <p:nvPr>
            <p:ph type="body" idx="1"/>
          </p:nvPr>
        </p:nvSpPr>
        <p:spPr>
          <a:xfrm>
            <a:off x="685800" y="2362200"/>
            <a:ext cx="7772400" cy="3165475"/>
          </a:xfrm>
        </p:spPr>
        <p:txBody>
          <a:bodyPr/>
          <a:lstStyle/>
          <a:p>
            <a:pPr eaLnBrk="1" hangingPunct="1"/>
            <a:r>
              <a:rPr lang="en-US" altLang="en-US" sz="2800" smtClean="0"/>
              <a:t>Do everything for three colors, r, g and b</a:t>
            </a:r>
          </a:p>
          <a:p>
            <a:pPr eaLnBrk="1" hangingPunct="1"/>
            <a:r>
              <a:rPr lang="en-US" altLang="en-US" sz="2800" smtClean="0"/>
              <a:t>Note that some terms (the expensive ones) are constant</a:t>
            </a:r>
          </a:p>
          <a:p>
            <a:pPr eaLnBrk="1" hangingPunct="1"/>
            <a:r>
              <a:rPr lang="en-US" altLang="en-US" sz="2800" smtClean="0"/>
              <a:t>This is an approximation, but few graphics practitioners realize it</a:t>
            </a:r>
          </a:p>
        </p:txBody>
      </p:sp>
      <p:graphicFrame>
        <p:nvGraphicFramePr>
          <p:cNvPr id="53253" name="Object 4"/>
          <p:cNvGraphicFramePr>
            <a:graphicFrameLocks noChangeAspect="1"/>
          </p:cNvGraphicFramePr>
          <p:nvPr/>
        </p:nvGraphicFramePr>
        <p:xfrm>
          <a:off x="1020763" y="1508125"/>
          <a:ext cx="6942137" cy="671513"/>
        </p:xfrm>
        <a:graphic>
          <a:graphicData uri="http://schemas.openxmlformats.org/presentationml/2006/ole">
            <mc:AlternateContent xmlns:mc="http://schemas.openxmlformats.org/markup-compatibility/2006">
              <mc:Choice xmlns:v="urn:schemas-microsoft-com:vml" Requires="v">
                <p:oleObj spid="_x0000_s33812" name="Equation" r:id="rId4" imgW="2628900" imgH="254000" progId="Equation.3">
                  <p:embed/>
                </p:oleObj>
              </mc:Choice>
              <mc:Fallback>
                <p:oleObj name="Equation" r:id="rId4" imgW="26289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1508125"/>
                        <a:ext cx="6942137"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09334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FE6ADFB-4CBF-43DA-9C60-CFEB1E882D13}" type="slidenum">
              <a:rPr lang="en-GB" altLang="en-US" sz="1400" smtClean="0">
                <a:solidFill>
                  <a:srgbClr val="FFFFFF"/>
                </a:solidFill>
              </a:rPr>
              <a:pPr eaLnBrk="1" hangingPunct="1">
                <a:spcBef>
                  <a:spcPct val="0"/>
                </a:spcBef>
                <a:buFontTx/>
                <a:buNone/>
              </a:pPr>
              <a:t>52</a:t>
            </a:fld>
            <a:endParaRPr lang="en-GB" altLang="en-US" sz="1400" smtClean="0">
              <a:solidFill>
                <a:srgbClr val="FFFFFF"/>
              </a:solidFill>
            </a:endParaRPr>
          </a:p>
        </p:txBody>
      </p:sp>
      <p:sp>
        <p:nvSpPr>
          <p:cNvPr id="54275" name="Rectangle 2"/>
          <p:cNvSpPr>
            <a:spLocks noGrp="1" noChangeArrowheads="1"/>
          </p:cNvSpPr>
          <p:nvPr>
            <p:ph type="title"/>
          </p:nvPr>
        </p:nvSpPr>
        <p:spPr>
          <a:xfrm>
            <a:off x="762000" y="0"/>
            <a:ext cx="7772400" cy="990600"/>
          </a:xfrm>
        </p:spPr>
        <p:txBody>
          <a:bodyPr/>
          <a:lstStyle/>
          <a:p>
            <a:pPr eaLnBrk="1" hangingPunct="1"/>
            <a:r>
              <a:rPr lang="tr-TR" altLang="en-US" smtClean="0"/>
              <a:t>Multiple light sources</a:t>
            </a:r>
            <a:endParaRPr lang="en-US" altLang="en-US" smtClean="0"/>
          </a:p>
        </p:txBody>
      </p:sp>
      <p:sp>
        <p:nvSpPr>
          <p:cNvPr id="54276" name="Rectangle 3"/>
          <p:cNvSpPr>
            <a:spLocks noGrp="1" noChangeArrowheads="1"/>
          </p:cNvSpPr>
          <p:nvPr>
            <p:ph type="body" idx="1"/>
          </p:nvPr>
        </p:nvSpPr>
        <p:spPr>
          <a:xfrm>
            <a:off x="755650" y="1700213"/>
            <a:ext cx="7772400" cy="3165475"/>
          </a:xfrm>
        </p:spPr>
        <p:txBody>
          <a:bodyPr/>
          <a:lstStyle/>
          <a:p>
            <a:pPr eaLnBrk="1" hangingPunct="1"/>
            <a:r>
              <a:rPr lang="tr-TR" altLang="en-US" sz="2800" smtClean="0"/>
              <a:t>For each light source</a:t>
            </a:r>
          </a:p>
          <a:p>
            <a:pPr eaLnBrk="1" hangingPunct="1"/>
            <a:r>
              <a:rPr lang="en-US" altLang="en-US" sz="2800" smtClean="0"/>
              <a:t>Do everything for three colors, r, g and b</a:t>
            </a:r>
            <a:endParaRPr lang="tr-TR" altLang="en-US" sz="2800" smtClean="0"/>
          </a:p>
          <a:p>
            <a:pPr eaLnBrk="1" hangingPunct="1"/>
            <a:r>
              <a:rPr lang="tr-TR" altLang="en-US" sz="2800" smtClean="0"/>
              <a:t>Sum to get resultant diffuse and spectral reflection values</a:t>
            </a:r>
            <a:endParaRPr lang="en-US" altLang="en-US" sz="2800" smtClean="0"/>
          </a:p>
        </p:txBody>
      </p:sp>
    </p:spTree>
    <p:extLst>
      <p:ext uri="{BB962C8B-B14F-4D97-AF65-F5344CB8AC3E}">
        <p14:creationId xmlns:p14="http://schemas.microsoft.com/office/powerpoint/2010/main" val="730020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690690D-DAC2-4ED1-95BB-685E62F0A3A7}" type="slidenum">
              <a:rPr lang="en-GB" altLang="en-US" sz="1400" smtClean="0">
                <a:solidFill>
                  <a:srgbClr val="FFFFFF"/>
                </a:solidFill>
              </a:rPr>
              <a:pPr eaLnBrk="1" hangingPunct="1">
                <a:spcBef>
                  <a:spcPct val="0"/>
                </a:spcBef>
                <a:buFontTx/>
                <a:buNone/>
              </a:pPr>
              <a:t>53</a:t>
            </a:fld>
            <a:endParaRPr lang="en-GB" altLang="en-US" sz="1400" smtClean="0">
              <a:solidFill>
                <a:srgbClr val="FFFFFF"/>
              </a:solidFill>
            </a:endParaRPr>
          </a:p>
        </p:txBody>
      </p:sp>
      <p:sp>
        <p:nvSpPr>
          <p:cNvPr id="55299" name="Rectangle 2"/>
          <p:cNvSpPr>
            <a:spLocks noGrp="1" noChangeArrowheads="1"/>
          </p:cNvSpPr>
          <p:nvPr>
            <p:ph type="title"/>
          </p:nvPr>
        </p:nvSpPr>
        <p:spPr>
          <a:xfrm>
            <a:off x="609600" y="304800"/>
            <a:ext cx="7772400" cy="990600"/>
          </a:xfrm>
        </p:spPr>
        <p:txBody>
          <a:bodyPr/>
          <a:lstStyle/>
          <a:p>
            <a:pPr eaLnBrk="1" hangingPunct="1"/>
            <a:r>
              <a:rPr lang="en-US" altLang="en-US" smtClean="0"/>
              <a:t>Approximations for Speed</a:t>
            </a:r>
          </a:p>
        </p:txBody>
      </p:sp>
      <p:sp>
        <p:nvSpPr>
          <p:cNvPr id="55300" name="Rectangle 3"/>
          <p:cNvSpPr>
            <a:spLocks noGrp="1" noChangeArrowheads="1"/>
          </p:cNvSpPr>
          <p:nvPr>
            <p:ph type="body" idx="1"/>
          </p:nvPr>
        </p:nvSpPr>
        <p:spPr>
          <a:xfrm>
            <a:off x="228600" y="1447800"/>
            <a:ext cx="8610600" cy="4800600"/>
          </a:xfrm>
        </p:spPr>
        <p:txBody>
          <a:bodyPr/>
          <a:lstStyle/>
          <a:p>
            <a:pPr eaLnBrk="1" hangingPunct="1"/>
            <a:r>
              <a:rPr lang="en-US" altLang="en-US" smtClean="0"/>
              <a:t>The viewer direction, </a:t>
            </a:r>
            <a:r>
              <a:rPr lang="en-US" altLang="en-US" b="1" i="1" smtClean="0"/>
              <a:t>V</a:t>
            </a:r>
            <a:r>
              <a:rPr lang="en-US" altLang="en-US" smtClean="0"/>
              <a:t>, and the light direction,</a:t>
            </a:r>
            <a:r>
              <a:rPr lang="en-US" altLang="en-US" b="1" i="1" smtClean="0"/>
              <a:t> L</a:t>
            </a:r>
            <a:r>
              <a:rPr lang="en-US" altLang="en-US" smtClean="0"/>
              <a:t>, depend on the surface position being considered, </a:t>
            </a:r>
            <a:r>
              <a:rPr lang="en-US" altLang="en-US" b="1" i="1" smtClean="0"/>
              <a:t>x</a:t>
            </a:r>
          </a:p>
          <a:p>
            <a:pPr eaLnBrk="1" hangingPunct="1"/>
            <a:r>
              <a:rPr lang="en-US" altLang="en-US" smtClean="0"/>
              <a:t>Distant light approximation:</a:t>
            </a:r>
          </a:p>
          <a:p>
            <a:pPr lvl="1" eaLnBrk="1" hangingPunct="1"/>
            <a:r>
              <a:rPr lang="en-US" altLang="en-US" smtClean="0"/>
              <a:t>Assume </a:t>
            </a:r>
            <a:r>
              <a:rPr lang="en-US" altLang="en-US" b="1" i="1" smtClean="0"/>
              <a:t>L</a:t>
            </a:r>
            <a:r>
              <a:rPr lang="en-US" altLang="en-US" smtClean="0"/>
              <a:t> is constant for all </a:t>
            </a:r>
            <a:r>
              <a:rPr lang="en-US" altLang="en-US" b="1" i="1" smtClean="0"/>
              <a:t>x</a:t>
            </a:r>
          </a:p>
          <a:p>
            <a:pPr lvl="1" eaLnBrk="1" hangingPunct="1"/>
            <a:r>
              <a:rPr lang="en-US" altLang="en-US" smtClean="0"/>
              <a:t>Good approximation if light is distant, such as sun</a:t>
            </a:r>
          </a:p>
          <a:p>
            <a:pPr eaLnBrk="1" hangingPunct="1"/>
            <a:r>
              <a:rPr lang="en-US" altLang="en-US" smtClean="0"/>
              <a:t>Distant viewer approximation</a:t>
            </a:r>
          </a:p>
          <a:p>
            <a:pPr lvl="1" eaLnBrk="1" hangingPunct="1"/>
            <a:r>
              <a:rPr lang="en-US" altLang="en-US" smtClean="0"/>
              <a:t>Assume </a:t>
            </a:r>
            <a:r>
              <a:rPr lang="en-US" altLang="en-US" b="1" i="1" smtClean="0"/>
              <a:t>V</a:t>
            </a:r>
            <a:r>
              <a:rPr lang="en-US" altLang="en-US" smtClean="0"/>
              <a:t> is constant for all </a:t>
            </a:r>
            <a:r>
              <a:rPr lang="en-US" altLang="en-US" b="1" i="1" smtClean="0"/>
              <a:t>x</a:t>
            </a:r>
          </a:p>
          <a:p>
            <a:pPr lvl="1" eaLnBrk="1" hangingPunct="1"/>
            <a:r>
              <a:rPr lang="en-US" altLang="en-US" smtClean="0"/>
              <a:t>Rarely good, but only affects specularities</a:t>
            </a:r>
          </a:p>
        </p:txBody>
      </p:sp>
    </p:spTree>
    <p:extLst>
      <p:ext uri="{BB962C8B-B14F-4D97-AF65-F5344CB8AC3E}">
        <p14:creationId xmlns:p14="http://schemas.microsoft.com/office/powerpoint/2010/main" val="38341592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857B355-25B0-417D-BFE7-C66861136A6D}" type="slidenum">
              <a:rPr lang="en-GB" altLang="en-US" sz="1400" smtClean="0">
                <a:solidFill>
                  <a:srgbClr val="FFFFFF"/>
                </a:solidFill>
              </a:rPr>
              <a:pPr eaLnBrk="1" hangingPunct="1">
                <a:spcBef>
                  <a:spcPct val="0"/>
                </a:spcBef>
                <a:buFontTx/>
                <a:buNone/>
              </a:pPr>
              <a:t>54</a:t>
            </a:fld>
            <a:endParaRPr lang="en-GB" altLang="en-US" sz="1400" smtClean="0">
              <a:solidFill>
                <a:srgbClr val="FFFFFF"/>
              </a:solidFill>
            </a:endParaRPr>
          </a:p>
        </p:txBody>
      </p:sp>
      <p:graphicFrame>
        <p:nvGraphicFramePr>
          <p:cNvPr id="56323" name="Object 0"/>
          <p:cNvGraphicFramePr>
            <a:graphicFrameLocks noChangeAspect="1"/>
          </p:cNvGraphicFramePr>
          <p:nvPr/>
        </p:nvGraphicFramePr>
        <p:xfrm>
          <a:off x="1476375" y="620713"/>
          <a:ext cx="6402388" cy="4754562"/>
        </p:xfrm>
        <a:graphic>
          <a:graphicData uri="http://schemas.openxmlformats.org/presentationml/2006/ole">
            <mc:AlternateContent xmlns:mc="http://schemas.openxmlformats.org/markup-compatibility/2006">
              <mc:Choice xmlns:v="urn:schemas-microsoft-com:vml" Requires="v">
                <p:oleObj spid="_x0000_s34836" name="Bitmap Image" r:id="rId4" imgW="6400000" imgH="4753639" progId="Paint.Picture">
                  <p:embed/>
                </p:oleObj>
              </mc:Choice>
              <mc:Fallback>
                <p:oleObj name="Bitmap Image" r:id="rId4" imgW="6400000" imgH="475363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620713"/>
                        <a:ext cx="6402388"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Text Box 3"/>
          <p:cNvSpPr txBox="1">
            <a:spLocks noChangeArrowheads="1"/>
          </p:cNvSpPr>
          <p:nvPr/>
        </p:nvSpPr>
        <p:spPr bwMode="auto">
          <a:xfrm>
            <a:off x="152400" y="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Ambient lighting only</a:t>
            </a:r>
          </a:p>
        </p:txBody>
      </p:sp>
      <p:sp>
        <p:nvSpPr>
          <p:cNvPr id="56325" name="Text Box 4"/>
          <p:cNvSpPr txBox="1">
            <a:spLocks noChangeArrowheads="1"/>
          </p:cNvSpPr>
          <p:nvPr/>
        </p:nvSpPr>
        <p:spPr bwMode="auto">
          <a:xfrm>
            <a:off x="323850" y="5734050"/>
            <a:ext cx="7272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tr-TR" altLang="en-US" sz="2400"/>
              <a:t>E</a:t>
            </a:r>
            <a:r>
              <a:rPr lang="en-GB" altLang="en-US" sz="2400"/>
              <a:t>xamples from "Learning Rendering" by Watt, online</a:t>
            </a:r>
            <a:r>
              <a:rPr lang="tr-TR" altLang="en-US" sz="2400"/>
              <a:t> tutorial at http://www.agocg.ac.uk/graphics.htm</a:t>
            </a:r>
          </a:p>
        </p:txBody>
      </p:sp>
    </p:spTree>
    <p:extLst>
      <p:ext uri="{BB962C8B-B14F-4D97-AF65-F5344CB8AC3E}">
        <p14:creationId xmlns:p14="http://schemas.microsoft.com/office/powerpoint/2010/main" val="122095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BC897B1-9AAA-452F-8C40-690CCE66709F}" type="slidenum">
              <a:rPr lang="en-GB" altLang="en-US" sz="1400" smtClean="0">
                <a:solidFill>
                  <a:srgbClr val="FFFFFF"/>
                </a:solidFill>
              </a:rPr>
              <a:pPr eaLnBrk="1" hangingPunct="1">
                <a:spcBef>
                  <a:spcPct val="0"/>
                </a:spcBef>
                <a:buFontTx/>
                <a:buNone/>
              </a:pPr>
              <a:t>55</a:t>
            </a:fld>
            <a:endParaRPr lang="en-GB" altLang="en-US" sz="1400" smtClean="0">
              <a:solidFill>
                <a:srgbClr val="FFFFFF"/>
              </a:solidFill>
            </a:endParaRPr>
          </a:p>
        </p:txBody>
      </p:sp>
      <p:graphicFrame>
        <p:nvGraphicFramePr>
          <p:cNvPr id="57347" name="Object 2"/>
          <p:cNvGraphicFramePr>
            <a:graphicFrameLocks noChangeAspect="1"/>
          </p:cNvGraphicFramePr>
          <p:nvPr/>
        </p:nvGraphicFramePr>
        <p:xfrm>
          <a:off x="1385888" y="1062038"/>
          <a:ext cx="6373812" cy="4733925"/>
        </p:xfrm>
        <a:graphic>
          <a:graphicData uri="http://schemas.openxmlformats.org/presentationml/2006/ole">
            <mc:AlternateContent xmlns:mc="http://schemas.openxmlformats.org/markup-compatibility/2006">
              <mc:Choice xmlns:v="urn:schemas-microsoft-com:vml" Requires="v">
                <p:oleObj spid="_x0000_s35860" name="Bitmap Image" r:id="rId4" imgW="6373115" imgH="4734586" progId="Paint.Picture">
                  <p:embed/>
                </p:oleObj>
              </mc:Choice>
              <mc:Fallback>
                <p:oleObj name="Bitmap Image" r:id="rId4" imgW="6373115" imgH="47345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888" y="1062038"/>
                        <a:ext cx="6373812"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8" name="Text Box 3"/>
          <p:cNvSpPr txBox="1">
            <a:spLocks noChangeArrowheads="1"/>
          </p:cNvSpPr>
          <p:nvPr/>
        </p:nvSpPr>
        <p:spPr bwMode="auto">
          <a:xfrm>
            <a:off x="228600" y="152400"/>
            <a:ext cx="8686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500"/>
              </a:spcBef>
              <a:spcAft>
                <a:spcPts val="500"/>
              </a:spcAft>
              <a:buFontTx/>
              <a:buNone/>
            </a:pPr>
            <a:r>
              <a:rPr lang="en-GB" altLang="en-US" sz="2000"/>
              <a:t>Distant light source (parallel rays) eye light source (always positioned coincidentally with the camera)</a:t>
            </a:r>
            <a:endParaRPr lang="en-GB" altLang="en-US" sz="2400"/>
          </a:p>
          <a:p>
            <a:pPr eaLnBrk="1" hangingPunct="1">
              <a:spcBef>
                <a:spcPct val="50000"/>
              </a:spcBef>
              <a:buFontTx/>
              <a:buChar char="-"/>
            </a:pPr>
            <a:endParaRPr lang="en-GB" altLang="en-US" sz="2400"/>
          </a:p>
        </p:txBody>
      </p:sp>
    </p:spTree>
    <p:extLst>
      <p:ext uri="{BB962C8B-B14F-4D97-AF65-F5344CB8AC3E}">
        <p14:creationId xmlns:p14="http://schemas.microsoft.com/office/powerpoint/2010/main" val="21444526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3271958-57F0-4E55-A00A-6C83FC09BF4A}" type="slidenum">
              <a:rPr lang="en-GB" altLang="en-US" sz="1400" smtClean="0">
                <a:solidFill>
                  <a:srgbClr val="FFFFFF"/>
                </a:solidFill>
              </a:rPr>
              <a:pPr eaLnBrk="1" hangingPunct="1">
                <a:spcBef>
                  <a:spcPct val="0"/>
                </a:spcBef>
                <a:buFontTx/>
                <a:buNone/>
              </a:pPr>
              <a:t>56</a:t>
            </a:fld>
            <a:endParaRPr lang="en-GB" altLang="en-US" sz="1400" smtClean="0">
              <a:solidFill>
                <a:srgbClr val="FFFFFF"/>
              </a:solidFill>
            </a:endParaRPr>
          </a:p>
        </p:txBody>
      </p:sp>
      <p:graphicFrame>
        <p:nvGraphicFramePr>
          <p:cNvPr id="58371" name="Object 2"/>
          <p:cNvGraphicFramePr>
            <a:graphicFrameLocks noChangeAspect="1"/>
          </p:cNvGraphicFramePr>
          <p:nvPr/>
        </p:nvGraphicFramePr>
        <p:xfrm>
          <a:off x="1371600" y="1371600"/>
          <a:ext cx="6383338" cy="4762500"/>
        </p:xfrm>
        <a:graphic>
          <a:graphicData uri="http://schemas.openxmlformats.org/presentationml/2006/ole">
            <mc:AlternateContent xmlns:mc="http://schemas.openxmlformats.org/markup-compatibility/2006">
              <mc:Choice xmlns:v="urn:schemas-microsoft-com:vml" Requires="v">
                <p:oleObj spid="_x0000_s36884" name="Bitmap Image" r:id="rId4" imgW="6380952" imgH="4761905" progId="Paint.Picture">
                  <p:embed/>
                </p:oleObj>
              </mc:Choice>
              <mc:Fallback>
                <p:oleObj name="Bitmap Image" r:id="rId4" imgW="6380952" imgH="476190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71600"/>
                        <a:ext cx="6383338"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Text Box 3"/>
          <p:cNvSpPr txBox="1">
            <a:spLocks noChangeArrowheads="1"/>
          </p:cNvSpPr>
          <p:nvPr/>
        </p:nvSpPr>
        <p:spPr bwMode="auto">
          <a:xfrm>
            <a:off x="0" y="152400"/>
            <a:ext cx="89154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500"/>
              </a:spcBef>
              <a:spcAft>
                <a:spcPts val="500"/>
              </a:spcAft>
              <a:buFontTx/>
              <a:buNone/>
            </a:pPr>
            <a:r>
              <a:rPr lang="en-GB" altLang="en-US" sz="2000"/>
              <a:t>Point light source positioned quite close to vase object - direction from point to centre of vase is same as "distant" light source direction. Note that the shadows are different to those created with distant light source - the incoming light rays are no longer parallel.</a:t>
            </a:r>
            <a:endParaRPr lang="en-GB" altLang="en-US" sz="2400"/>
          </a:p>
          <a:p>
            <a:pPr eaLnBrk="1" hangingPunct="1">
              <a:spcBef>
                <a:spcPct val="50000"/>
              </a:spcBef>
              <a:buFontTx/>
              <a:buNone/>
            </a:pPr>
            <a:endParaRPr lang="en-GB" altLang="en-US" sz="2400"/>
          </a:p>
        </p:txBody>
      </p:sp>
    </p:spTree>
    <p:extLst>
      <p:ext uri="{BB962C8B-B14F-4D97-AF65-F5344CB8AC3E}">
        <p14:creationId xmlns:p14="http://schemas.microsoft.com/office/powerpoint/2010/main" val="31084007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324E11E-CDF8-49CF-9185-E0F3F676FEC1}" type="slidenum">
              <a:rPr lang="en-GB" altLang="en-US" sz="1400" smtClean="0">
                <a:solidFill>
                  <a:srgbClr val="FFFFFF"/>
                </a:solidFill>
              </a:rPr>
              <a:pPr eaLnBrk="1" hangingPunct="1">
                <a:spcBef>
                  <a:spcPct val="0"/>
                </a:spcBef>
                <a:buFontTx/>
                <a:buNone/>
              </a:pPr>
              <a:t>57</a:t>
            </a:fld>
            <a:endParaRPr lang="en-GB" altLang="en-US" sz="1400" smtClean="0">
              <a:solidFill>
                <a:srgbClr val="FFFFFF"/>
              </a:solidFill>
            </a:endParaRPr>
          </a:p>
        </p:txBody>
      </p:sp>
      <p:graphicFrame>
        <p:nvGraphicFramePr>
          <p:cNvPr id="59395" name="Object 0"/>
          <p:cNvGraphicFramePr>
            <a:graphicFrameLocks noChangeAspect="1"/>
          </p:cNvGraphicFramePr>
          <p:nvPr/>
        </p:nvGraphicFramePr>
        <p:xfrm>
          <a:off x="1366838" y="1052513"/>
          <a:ext cx="6411912" cy="4754562"/>
        </p:xfrm>
        <a:graphic>
          <a:graphicData uri="http://schemas.openxmlformats.org/presentationml/2006/ole">
            <mc:AlternateContent xmlns:mc="http://schemas.openxmlformats.org/markup-compatibility/2006">
              <mc:Choice xmlns:v="urn:schemas-microsoft-com:vml" Requires="v">
                <p:oleObj spid="_x0000_s37908" name="Bitmap Image" r:id="rId4" imgW="6409524" imgH="4753639" progId="Paint.Picture">
                  <p:embed/>
                </p:oleObj>
              </mc:Choice>
              <mc:Fallback>
                <p:oleObj name="Bitmap Image" r:id="rId4" imgW="6409524" imgH="475363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838" y="1052513"/>
                        <a:ext cx="6411912"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6" name="Text Box 3"/>
          <p:cNvSpPr txBox="1">
            <a:spLocks noChangeArrowheads="1"/>
          </p:cNvSpPr>
          <p:nvPr/>
        </p:nvSpPr>
        <p:spPr bwMode="auto">
          <a:xfrm>
            <a:off x="0" y="228600"/>
            <a:ext cx="86868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500"/>
              </a:spcBef>
              <a:spcAft>
                <a:spcPts val="500"/>
              </a:spcAft>
              <a:buFontTx/>
              <a:buNone/>
            </a:pPr>
            <a:r>
              <a:rPr lang="tr-TR" altLang="en-US" sz="2400"/>
              <a:t>A</a:t>
            </a:r>
            <a:r>
              <a:rPr lang="en-GB" altLang="en-US" sz="2400"/>
              <a:t> point light source coincident with the eye; thus no shadows are produced</a:t>
            </a:r>
          </a:p>
          <a:p>
            <a:pPr eaLnBrk="1" hangingPunct="1">
              <a:spcBef>
                <a:spcPct val="50000"/>
              </a:spcBef>
              <a:buFontTx/>
              <a:buNone/>
            </a:pPr>
            <a:endParaRPr lang="en-GB" altLang="en-US" sz="2400"/>
          </a:p>
        </p:txBody>
      </p:sp>
    </p:spTree>
    <p:extLst>
      <p:ext uri="{BB962C8B-B14F-4D97-AF65-F5344CB8AC3E}">
        <p14:creationId xmlns:p14="http://schemas.microsoft.com/office/powerpoint/2010/main" val="809403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0B8F540-5038-4C5A-A79B-D95A28E82CD7}" type="slidenum">
              <a:rPr lang="en-GB" altLang="en-US" sz="1400" smtClean="0">
                <a:solidFill>
                  <a:srgbClr val="FFFFFF"/>
                </a:solidFill>
              </a:rPr>
              <a:pPr eaLnBrk="1" hangingPunct="1">
                <a:spcBef>
                  <a:spcPct val="0"/>
                </a:spcBef>
                <a:buFontTx/>
                <a:buNone/>
              </a:pPr>
              <a:t>58</a:t>
            </a:fld>
            <a:endParaRPr lang="en-GB" altLang="en-US" sz="1400" smtClean="0">
              <a:solidFill>
                <a:srgbClr val="FFFFFF"/>
              </a:solidFill>
            </a:endParaRPr>
          </a:p>
        </p:txBody>
      </p:sp>
      <p:graphicFrame>
        <p:nvGraphicFramePr>
          <p:cNvPr id="60419" name="Object 0"/>
          <p:cNvGraphicFramePr>
            <a:graphicFrameLocks noChangeAspect="1"/>
          </p:cNvGraphicFramePr>
          <p:nvPr/>
        </p:nvGraphicFramePr>
        <p:xfrm>
          <a:off x="1371600" y="1752600"/>
          <a:ext cx="6326188" cy="4476750"/>
        </p:xfrm>
        <a:graphic>
          <a:graphicData uri="http://schemas.openxmlformats.org/presentationml/2006/ole">
            <mc:AlternateContent xmlns:mc="http://schemas.openxmlformats.org/markup-compatibility/2006">
              <mc:Choice xmlns:v="urn:schemas-microsoft-com:vml" Requires="v">
                <p:oleObj spid="_x0000_s38932" name="Bitmap Image" r:id="rId4" imgW="6323810" imgH="4476190" progId="Paint.Picture">
                  <p:embed/>
                </p:oleObj>
              </mc:Choice>
              <mc:Fallback>
                <p:oleObj name="Bitmap Image" r:id="rId4" imgW="6323810" imgH="44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6326188"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0" name="Text Box 3"/>
          <p:cNvSpPr txBox="1">
            <a:spLocks noChangeArrowheads="1"/>
          </p:cNvSpPr>
          <p:nvPr/>
        </p:nvSpPr>
        <p:spPr bwMode="auto">
          <a:xfrm>
            <a:off x="0" y="228600"/>
            <a:ext cx="89916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500"/>
              </a:spcBef>
              <a:spcAft>
                <a:spcPts val="500"/>
              </a:spcAft>
              <a:buFontTx/>
              <a:buNone/>
            </a:pPr>
            <a:r>
              <a:rPr lang="en-GB" altLang="en-US" sz="2000"/>
              <a:t>Spot light in same position as point light - cone angle is 30 degrees. Note that there are apparently two shadows. The vase shadow is created normally. The spotlight shadow is not explicitly a shadow - just an area outside the cone of influence.</a:t>
            </a:r>
            <a:endParaRPr lang="en-GB" altLang="en-US" sz="2400"/>
          </a:p>
          <a:p>
            <a:pPr eaLnBrk="1" hangingPunct="1">
              <a:spcBef>
                <a:spcPct val="50000"/>
              </a:spcBef>
              <a:buFontTx/>
              <a:buChar char="-"/>
            </a:pPr>
            <a:endParaRPr lang="en-GB" altLang="en-US" sz="2400"/>
          </a:p>
        </p:txBody>
      </p:sp>
    </p:spTree>
    <p:extLst>
      <p:ext uri="{BB962C8B-B14F-4D97-AF65-F5344CB8AC3E}">
        <p14:creationId xmlns:p14="http://schemas.microsoft.com/office/powerpoint/2010/main" val="26303771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A9E712A-1FFB-49A9-8264-970915CBA824}" type="slidenum">
              <a:rPr lang="en-GB" altLang="en-US" sz="1400" smtClean="0">
                <a:solidFill>
                  <a:srgbClr val="FFFFFF"/>
                </a:solidFill>
              </a:rPr>
              <a:pPr eaLnBrk="1" hangingPunct="1">
                <a:spcBef>
                  <a:spcPct val="0"/>
                </a:spcBef>
                <a:buFontTx/>
                <a:buNone/>
              </a:pPr>
              <a:t>59</a:t>
            </a:fld>
            <a:endParaRPr lang="en-GB" altLang="en-US" sz="1400" smtClean="0">
              <a:solidFill>
                <a:srgbClr val="FFFFFF"/>
              </a:solidFill>
            </a:endParaRPr>
          </a:p>
        </p:txBody>
      </p:sp>
      <p:graphicFrame>
        <p:nvGraphicFramePr>
          <p:cNvPr id="61443" name="Object 3"/>
          <p:cNvGraphicFramePr>
            <a:graphicFrameLocks noChangeAspect="1"/>
          </p:cNvGraphicFramePr>
          <p:nvPr/>
        </p:nvGraphicFramePr>
        <p:xfrm>
          <a:off x="762000" y="914400"/>
          <a:ext cx="7848600" cy="5241925"/>
        </p:xfrm>
        <a:graphic>
          <a:graphicData uri="http://schemas.openxmlformats.org/presentationml/2006/ole">
            <mc:AlternateContent xmlns:mc="http://schemas.openxmlformats.org/markup-compatibility/2006">
              <mc:Choice xmlns:v="urn:schemas-microsoft-com:vml" Requires="v">
                <p:oleObj spid="_x0000_s39956" name="Bitmap Image" r:id="rId4" imgW="6857143" imgH="4580952" progId="Paint.Picture">
                  <p:embed/>
                </p:oleObj>
              </mc:Choice>
              <mc:Fallback>
                <p:oleObj name="Bitmap Image" r:id="rId4" imgW="6857143" imgH="458095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14400"/>
                        <a:ext cx="7848600"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Text Box 5"/>
          <p:cNvSpPr txBox="1">
            <a:spLocks noChangeArrowheads="1"/>
          </p:cNvSpPr>
          <p:nvPr/>
        </p:nvSpPr>
        <p:spPr bwMode="auto">
          <a:xfrm>
            <a:off x="3581400" y="9144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a:t>:  Lighting</a:t>
            </a:r>
            <a:endParaRPr lang="en-GB" altLang="en-US" sz="2400"/>
          </a:p>
        </p:txBody>
      </p:sp>
    </p:spTree>
    <p:extLst>
      <p:ext uri="{BB962C8B-B14F-4D97-AF65-F5344CB8AC3E}">
        <p14:creationId xmlns:p14="http://schemas.microsoft.com/office/powerpoint/2010/main" val="385039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7C45694-A21C-48C7-AA1B-9A12500CCB3A}" type="slidenum">
              <a:rPr lang="en-GB" altLang="en-US" sz="1400" smtClean="0">
                <a:solidFill>
                  <a:srgbClr val="FFFFFF"/>
                </a:solidFill>
              </a:rPr>
              <a:pPr eaLnBrk="1" hangingPunct="1">
                <a:spcBef>
                  <a:spcPct val="0"/>
                </a:spcBef>
                <a:buFontTx/>
                <a:buNone/>
              </a:pPr>
              <a:t>6</a:t>
            </a:fld>
            <a:endParaRPr lang="en-GB" altLang="en-US" sz="1400" smtClean="0">
              <a:solidFill>
                <a:srgbClr val="FFFFFF"/>
              </a:solidFill>
            </a:endParaRPr>
          </a:p>
        </p:txBody>
      </p:sp>
      <p:sp>
        <p:nvSpPr>
          <p:cNvPr id="5123" name="Rectangle 3"/>
          <p:cNvSpPr>
            <a:spLocks noChangeArrowheads="1"/>
          </p:cNvSpPr>
          <p:nvPr/>
        </p:nvSpPr>
        <p:spPr bwMode="auto">
          <a:xfrm>
            <a:off x="304800" y="1612900"/>
            <a:ext cx="8196263"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a:t>Surface properties</a:t>
            </a:r>
          </a:p>
          <a:p>
            <a:pPr lvl="1" eaLnBrk="1" hangingPunct="1"/>
            <a:r>
              <a:rPr lang="en-US" altLang="en-US" sz="2500"/>
              <a:t>Reflectance spectrum (i.e., color of the surface)</a:t>
            </a:r>
          </a:p>
          <a:p>
            <a:pPr lvl="1" eaLnBrk="1" hangingPunct="1"/>
            <a:r>
              <a:rPr lang="en-US" altLang="en-US" sz="2500"/>
              <a:t>Subsurface reflectance</a:t>
            </a:r>
          </a:p>
          <a:p>
            <a:pPr lvl="1" eaLnBrk="1" hangingPunct="1"/>
            <a:r>
              <a:rPr lang="en-US" altLang="en-US" sz="2500"/>
              <a:t>Geometric attributes</a:t>
            </a:r>
          </a:p>
          <a:p>
            <a:pPr lvl="2" eaLnBrk="1" hangingPunct="1"/>
            <a:r>
              <a:rPr lang="en-US" altLang="en-US" sz="2000"/>
              <a:t>Position</a:t>
            </a:r>
          </a:p>
          <a:p>
            <a:pPr lvl="2" eaLnBrk="1" hangingPunct="1"/>
            <a:r>
              <a:rPr lang="en-US" altLang="en-US" sz="2000"/>
              <a:t>Orientation</a:t>
            </a:r>
          </a:p>
          <a:p>
            <a:pPr lvl="2" eaLnBrk="1" hangingPunct="1"/>
            <a:r>
              <a:rPr lang="en-US" altLang="en-US" sz="2000"/>
              <a:t>Micro-structure</a:t>
            </a:r>
          </a:p>
        </p:txBody>
      </p:sp>
      <p:pic>
        <p:nvPicPr>
          <p:cNvPr id="5124" name="Picture 4" descr="diana_bssr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0400"/>
            <a:ext cx="2389188" cy="3109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60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455B4CD-0BAB-47E9-B19C-B1F5B14BAC64}" type="slidenum">
              <a:rPr lang="en-GB" altLang="en-US" sz="1400" smtClean="0">
                <a:solidFill>
                  <a:srgbClr val="FFFFFF"/>
                </a:solidFill>
              </a:rPr>
              <a:pPr eaLnBrk="1" hangingPunct="1">
                <a:spcBef>
                  <a:spcPct val="0"/>
                </a:spcBef>
                <a:buFontTx/>
                <a:buNone/>
              </a:pPr>
              <a:t>60</a:t>
            </a:fld>
            <a:endParaRPr lang="en-GB" altLang="en-US" sz="1400" smtClean="0">
              <a:solidFill>
                <a:srgbClr val="FFFFFF"/>
              </a:solidFill>
            </a:endParaRPr>
          </a:p>
        </p:txBody>
      </p:sp>
      <p:graphicFrame>
        <p:nvGraphicFramePr>
          <p:cNvPr id="62467" name="Object 0"/>
          <p:cNvGraphicFramePr>
            <a:graphicFrameLocks noChangeAspect="1"/>
          </p:cNvGraphicFramePr>
          <p:nvPr/>
        </p:nvGraphicFramePr>
        <p:xfrm>
          <a:off x="914400" y="809625"/>
          <a:ext cx="7239000" cy="5183188"/>
        </p:xfrm>
        <a:graphic>
          <a:graphicData uri="http://schemas.openxmlformats.org/presentationml/2006/ole">
            <mc:AlternateContent xmlns:mc="http://schemas.openxmlformats.org/markup-compatibility/2006">
              <mc:Choice xmlns:v="urn:schemas-microsoft-com:vml" Requires="v">
                <p:oleObj spid="_x0000_s40980" name="Bitmap Image" r:id="rId4" imgW="6211167" imgH="4447619" progId="Paint.Picture">
                  <p:embed/>
                </p:oleObj>
              </mc:Choice>
              <mc:Fallback>
                <p:oleObj name="Bitmap Image" r:id="rId4" imgW="6211167" imgH="44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09625"/>
                        <a:ext cx="7239000"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7063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9BA88F0-6517-44FF-BC65-55C0621F5616}" type="slidenum">
              <a:rPr lang="en-GB" altLang="en-US" sz="1400" smtClean="0">
                <a:solidFill>
                  <a:srgbClr val="FFFFFF"/>
                </a:solidFill>
              </a:rPr>
              <a:pPr eaLnBrk="1" hangingPunct="1">
                <a:spcBef>
                  <a:spcPct val="0"/>
                </a:spcBef>
                <a:buFontTx/>
                <a:buNone/>
              </a:pPr>
              <a:t>61</a:t>
            </a:fld>
            <a:endParaRPr lang="en-GB" altLang="en-US" sz="1400" smtClean="0">
              <a:solidFill>
                <a:srgbClr val="FFFFFF"/>
              </a:solidFill>
            </a:endParaRPr>
          </a:p>
        </p:txBody>
      </p:sp>
      <p:graphicFrame>
        <p:nvGraphicFramePr>
          <p:cNvPr id="63491" name="Object 0"/>
          <p:cNvGraphicFramePr>
            <a:graphicFrameLocks noChangeAspect="1"/>
          </p:cNvGraphicFramePr>
          <p:nvPr/>
        </p:nvGraphicFramePr>
        <p:xfrm>
          <a:off x="609600" y="812800"/>
          <a:ext cx="7848600" cy="5181600"/>
        </p:xfrm>
        <a:graphic>
          <a:graphicData uri="http://schemas.openxmlformats.org/presentationml/2006/ole">
            <mc:AlternateContent xmlns:mc="http://schemas.openxmlformats.org/markup-compatibility/2006">
              <mc:Choice xmlns:v="urn:schemas-microsoft-com:vml" Requires="v">
                <p:oleObj spid="_x0000_s42004" name="Bitmap Image" r:id="rId4" imgW="6504762" imgH="4296375" progId="Paint.Picture">
                  <p:embed/>
                </p:oleObj>
              </mc:Choice>
              <mc:Fallback>
                <p:oleObj name="Bitmap Image" r:id="rId4" imgW="6504762" imgH="429637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800"/>
                        <a:ext cx="7848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71440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DFD78E3-68C8-4428-A179-1276EBEDED62}" type="slidenum">
              <a:rPr lang="en-GB" altLang="en-US" sz="1400" smtClean="0">
                <a:solidFill>
                  <a:srgbClr val="FFFFFF"/>
                </a:solidFill>
              </a:rPr>
              <a:pPr eaLnBrk="1" hangingPunct="1">
                <a:spcBef>
                  <a:spcPct val="0"/>
                </a:spcBef>
                <a:buFontTx/>
                <a:buNone/>
              </a:pPr>
              <a:t>62</a:t>
            </a:fld>
            <a:endParaRPr lang="en-GB" altLang="en-US" sz="1400" smtClean="0">
              <a:solidFill>
                <a:srgbClr val="FFFFFF"/>
              </a:solidFill>
            </a:endParaRPr>
          </a:p>
        </p:txBody>
      </p:sp>
      <p:sp>
        <p:nvSpPr>
          <p:cNvPr id="64515" name="Rectangle 2"/>
          <p:cNvSpPr>
            <a:spLocks noChangeArrowheads="1"/>
          </p:cNvSpPr>
          <p:nvPr/>
        </p:nvSpPr>
        <p:spPr bwMode="auto">
          <a:xfrm>
            <a:off x="1150938" y="0"/>
            <a:ext cx="7793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t>Flat Shading</a:t>
            </a:r>
          </a:p>
        </p:txBody>
      </p:sp>
      <p:sp>
        <p:nvSpPr>
          <p:cNvPr id="64516" name="Rectangle 3"/>
          <p:cNvSpPr>
            <a:spLocks noChangeArrowheads="1"/>
          </p:cNvSpPr>
          <p:nvPr/>
        </p:nvSpPr>
        <p:spPr bwMode="auto">
          <a:xfrm>
            <a:off x="228600" y="838200"/>
            <a:ext cx="8726488"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a:t>The simplest shading method applies only one illumination calculation for each primitive. This technique is called </a:t>
            </a:r>
            <a:r>
              <a:rPr lang="en-US" altLang="en-US" sz="2400" i="1"/>
              <a:t>constant</a:t>
            </a:r>
            <a:r>
              <a:rPr lang="en-US" altLang="en-US" sz="2400"/>
              <a:t> or </a:t>
            </a:r>
            <a:r>
              <a:rPr lang="en-US" altLang="en-US" sz="2400" i="1"/>
              <a:t>flat shading</a:t>
            </a:r>
            <a:r>
              <a:rPr lang="en-US" altLang="en-US" sz="2400"/>
              <a:t>. It is often used on polygonal primitives.</a:t>
            </a:r>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sz="2400"/>
              <a:t>Drawbacks:</a:t>
            </a:r>
          </a:p>
          <a:p>
            <a:pPr lvl="1" eaLnBrk="1" hangingPunct="1"/>
            <a:r>
              <a:rPr lang="en-US" altLang="en-US" sz="2000"/>
              <a:t>the direction to the light source varies over the facet </a:t>
            </a:r>
          </a:p>
          <a:p>
            <a:pPr lvl="1" eaLnBrk="1" hangingPunct="1"/>
            <a:r>
              <a:rPr lang="en-US" altLang="en-US" sz="2000"/>
              <a:t>the direction to the eye varies over the facet </a:t>
            </a:r>
          </a:p>
          <a:p>
            <a:pPr eaLnBrk="1" hangingPunct="1"/>
            <a:r>
              <a:rPr lang="en-US" altLang="en-US" sz="2400"/>
              <a:t>Nonetheless, often illumination is computed for only a single point on the facet. Point use is usually the centroid </a:t>
            </a:r>
          </a:p>
          <a:p>
            <a:pPr lvl="1" eaLnBrk="1" hangingPunct="1"/>
            <a:r>
              <a:rPr lang="en-US" altLang="en-US" sz="2000"/>
              <a:t>OpenGL uses one of the vertices</a:t>
            </a:r>
            <a:r>
              <a:rPr lang="en-US" altLang="en-US" sz="1600"/>
              <a:t>.</a:t>
            </a:r>
          </a:p>
        </p:txBody>
      </p:sp>
      <p:pic>
        <p:nvPicPr>
          <p:cNvPr id="64517" name="Picture 4" descr="flatsh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66925"/>
            <a:ext cx="3048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085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4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D364555-4255-4072-8555-7835CFD3BFBF}" type="slidenum">
              <a:rPr lang="en-GB" altLang="en-US" sz="1400" smtClean="0">
                <a:solidFill>
                  <a:srgbClr val="FFFFFF"/>
                </a:solidFill>
              </a:rPr>
              <a:pPr eaLnBrk="1" hangingPunct="1">
                <a:spcBef>
                  <a:spcPct val="0"/>
                </a:spcBef>
                <a:buFontTx/>
                <a:buNone/>
              </a:pPr>
              <a:t>63</a:t>
            </a:fld>
            <a:endParaRPr lang="en-GB" altLang="en-US" sz="1400" smtClean="0">
              <a:solidFill>
                <a:srgbClr val="FFFFFF"/>
              </a:solidFill>
            </a:endParaRPr>
          </a:p>
        </p:txBody>
      </p:sp>
      <p:sp>
        <p:nvSpPr>
          <p:cNvPr id="65539" name="Rectangle 2"/>
          <p:cNvSpPr>
            <a:spLocks noGrp="1" noChangeArrowheads="1"/>
          </p:cNvSpPr>
          <p:nvPr>
            <p:ph type="title"/>
          </p:nvPr>
        </p:nvSpPr>
        <p:spPr>
          <a:xfrm>
            <a:off x="685800" y="228600"/>
            <a:ext cx="7772400" cy="990600"/>
          </a:xfrm>
        </p:spPr>
        <p:txBody>
          <a:bodyPr/>
          <a:lstStyle/>
          <a:p>
            <a:pPr eaLnBrk="1" hangingPunct="1"/>
            <a:r>
              <a:rPr lang="en-US" altLang="en-US" smtClean="0"/>
              <a:t>Flat shading</a:t>
            </a:r>
          </a:p>
        </p:txBody>
      </p:sp>
      <p:sp>
        <p:nvSpPr>
          <p:cNvPr id="65540" name="Rectangle 3"/>
          <p:cNvSpPr>
            <a:spLocks noGrp="1" noChangeArrowheads="1"/>
          </p:cNvSpPr>
          <p:nvPr>
            <p:ph type="body" sz="half" idx="1"/>
          </p:nvPr>
        </p:nvSpPr>
        <p:spPr>
          <a:xfrm>
            <a:off x="304800" y="1447800"/>
            <a:ext cx="4495800" cy="4114800"/>
          </a:xfrm>
        </p:spPr>
        <p:txBody>
          <a:bodyPr>
            <a:normAutofit lnSpcReduction="10000"/>
          </a:bodyPr>
          <a:lstStyle/>
          <a:p>
            <a:pPr eaLnBrk="1" hangingPunct="1">
              <a:lnSpc>
                <a:spcPct val="90000"/>
              </a:lnSpc>
            </a:pPr>
            <a:r>
              <a:rPr lang="en-US" altLang="en-US" smtClean="0"/>
              <a:t>Compute shading at a representative point and apply to whole polygon</a:t>
            </a:r>
          </a:p>
          <a:p>
            <a:pPr lvl="1" eaLnBrk="1" hangingPunct="1">
              <a:lnSpc>
                <a:spcPct val="90000"/>
              </a:lnSpc>
            </a:pPr>
            <a:endParaRPr lang="en-US" altLang="en-US" smtClean="0"/>
          </a:p>
          <a:p>
            <a:pPr eaLnBrk="1" hangingPunct="1">
              <a:lnSpc>
                <a:spcPct val="90000"/>
              </a:lnSpc>
            </a:pPr>
            <a:r>
              <a:rPr lang="en-US" altLang="en-US" smtClean="0"/>
              <a:t>Advantages: </a:t>
            </a:r>
          </a:p>
          <a:p>
            <a:pPr lvl="1" eaLnBrk="1" hangingPunct="1">
              <a:lnSpc>
                <a:spcPct val="90000"/>
              </a:lnSpc>
            </a:pPr>
            <a:r>
              <a:rPr lang="en-US" altLang="en-US" smtClean="0"/>
              <a:t>Fast - one shading value per  polygon</a:t>
            </a:r>
          </a:p>
          <a:p>
            <a:pPr eaLnBrk="1" hangingPunct="1">
              <a:lnSpc>
                <a:spcPct val="90000"/>
              </a:lnSpc>
            </a:pPr>
            <a:r>
              <a:rPr lang="en-US" altLang="en-US" smtClean="0"/>
              <a:t>Disadvantages:</a:t>
            </a:r>
          </a:p>
          <a:p>
            <a:pPr lvl="1" eaLnBrk="1" hangingPunct="1">
              <a:lnSpc>
                <a:spcPct val="90000"/>
              </a:lnSpc>
            </a:pPr>
            <a:r>
              <a:rPr lang="en-US" altLang="en-US" smtClean="0"/>
              <a:t>Inaccurate</a:t>
            </a:r>
          </a:p>
          <a:p>
            <a:pPr lvl="1" eaLnBrk="1" hangingPunct="1">
              <a:lnSpc>
                <a:spcPct val="90000"/>
              </a:lnSpc>
            </a:pPr>
            <a:r>
              <a:rPr lang="en-US" altLang="en-US" smtClean="0"/>
              <a:t>Discontinuities at polygon boundaries</a:t>
            </a:r>
          </a:p>
          <a:p>
            <a:pPr lvl="1" eaLnBrk="1" hangingPunct="1">
              <a:lnSpc>
                <a:spcPct val="90000"/>
              </a:lnSpc>
            </a:pPr>
            <a:endParaRPr lang="en-US" altLang="en-US" smtClean="0"/>
          </a:p>
        </p:txBody>
      </p:sp>
      <p:pic>
        <p:nvPicPr>
          <p:cNvPr id="655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406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232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71FB122-C014-48B7-9F68-01429AB4F1AA}" type="slidenum">
              <a:rPr lang="en-GB" altLang="en-US" sz="1400" smtClean="0">
                <a:solidFill>
                  <a:srgbClr val="FFFFFF"/>
                </a:solidFill>
              </a:rPr>
              <a:pPr eaLnBrk="1" hangingPunct="1">
                <a:spcBef>
                  <a:spcPct val="0"/>
                </a:spcBef>
                <a:buFontTx/>
                <a:buNone/>
              </a:pPr>
              <a:t>64</a:t>
            </a:fld>
            <a:endParaRPr lang="en-GB" altLang="en-US" sz="1400" smtClean="0">
              <a:solidFill>
                <a:srgbClr val="FFFFFF"/>
              </a:solidFill>
            </a:endParaRPr>
          </a:p>
        </p:txBody>
      </p:sp>
      <p:sp>
        <p:nvSpPr>
          <p:cNvPr id="66563" name="Rectangle 2"/>
          <p:cNvSpPr>
            <a:spLocks noGrp="1" noChangeArrowheads="1"/>
          </p:cNvSpPr>
          <p:nvPr>
            <p:ph type="title"/>
          </p:nvPr>
        </p:nvSpPr>
        <p:spPr/>
        <p:txBody>
          <a:bodyPr/>
          <a:lstStyle/>
          <a:p>
            <a:pPr eaLnBrk="1" hangingPunct="1"/>
            <a:r>
              <a:rPr lang="en-GB" altLang="en-US" smtClean="0"/>
              <a:t>Shading Polyhedra</a:t>
            </a:r>
          </a:p>
        </p:txBody>
      </p:sp>
      <p:sp>
        <p:nvSpPr>
          <p:cNvPr id="66564" name="Rectangle 3"/>
          <p:cNvSpPr>
            <a:spLocks noGrp="1" noChangeArrowheads="1"/>
          </p:cNvSpPr>
          <p:nvPr>
            <p:ph type="body" idx="1"/>
          </p:nvPr>
        </p:nvSpPr>
        <p:spPr/>
        <p:txBody>
          <a:bodyPr/>
          <a:lstStyle/>
          <a:p>
            <a:pPr eaLnBrk="1" hangingPunct="1">
              <a:lnSpc>
                <a:spcPct val="90000"/>
              </a:lnSpc>
            </a:pPr>
            <a:r>
              <a:rPr lang="en-GB" altLang="en-US" smtClean="0"/>
              <a:t>Flat (facet) shading:</a:t>
            </a:r>
          </a:p>
          <a:p>
            <a:pPr lvl="1" eaLnBrk="1" hangingPunct="1">
              <a:lnSpc>
                <a:spcPct val="90000"/>
              </a:lnSpc>
            </a:pPr>
            <a:r>
              <a:rPr lang="en-GB" altLang="en-US" smtClean="0"/>
              <a:t>Works well for objects</a:t>
            </a:r>
          </a:p>
          <a:p>
            <a:pPr lvl="1" eaLnBrk="1" hangingPunct="1">
              <a:lnSpc>
                <a:spcPct val="90000"/>
              </a:lnSpc>
              <a:buFontTx/>
              <a:buNone/>
            </a:pPr>
            <a:r>
              <a:rPr lang="en-GB" altLang="en-US" smtClean="0"/>
              <a:t>    really made of flat faces.</a:t>
            </a:r>
          </a:p>
          <a:p>
            <a:pPr lvl="1" eaLnBrk="1" hangingPunct="1">
              <a:lnSpc>
                <a:spcPct val="90000"/>
              </a:lnSpc>
            </a:pPr>
            <a:r>
              <a:rPr lang="en-GB" altLang="en-US" smtClean="0"/>
              <a:t>Appearance depends on</a:t>
            </a:r>
          </a:p>
          <a:p>
            <a:pPr lvl="1" eaLnBrk="1" hangingPunct="1">
              <a:lnSpc>
                <a:spcPct val="90000"/>
              </a:lnSpc>
              <a:buFontTx/>
              <a:buNone/>
            </a:pPr>
            <a:r>
              <a:rPr lang="en-GB" altLang="en-US" smtClean="0"/>
              <a:t>    number of polygons for</a:t>
            </a:r>
          </a:p>
          <a:p>
            <a:pPr lvl="1" eaLnBrk="1" hangingPunct="1">
              <a:lnSpc>
                <a:spcPct val="90000"/>
              </a:lnSpc>
              <a:buFontTx/>
              <a:buNone/>
            </a:pPr>
            <a:r>
              <a:rPr lang="en-GB" altLang="en-US" smtClean="0"/>
              <a:t>    curved surface objects.</a:t>
            </a:r>
          </a:p>
          <a:p>
            <a:pPr eaLnBrk="1" hangingPunct="1">
              <a:lnSpc>
                <a:spcPct val="90000"/>
              </a:lnSpc>
            </a:pPr>
            <a:r>
              <a:rPr lang="en-GB" altLang="en-US" smtClean="0"/>
              <a:t>If polyhedral model is an approximation then need to smooth.</a:t>
            </a:r>
          </a:p>
        </p:txBody>
      </p:sp>
      <p:sp>
        <p:nvSpPr>
          <p:cNvPr id="66565" name="Rectangle 4"/>
          <p:cNvSpPr>
            <a:spLocks noChangeArrowheads="1"/>
          </p:cNvSpPr>
          <p:nvPr/>
        </p:nvSpPr>
        <p:spPr bwMode="auto">
          <a:xfrm>
            <a:off x="-3189288" y="20113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Char char="-"/>
            </a:pPr>
            <a:endParaRPr lang="tr-TR" altLang="en-US" sz="2400"/>
          </a:p>
        </p:txBody>
      </p:sp>
      <p:pic>
        <p:nvPicPr>
          <p:cNvPr id="66566" name="Picture 5" descr="tpfac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536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752FFD2-CD7B-4E03-9097-DECD0C2F9AB4}" type="slidenum">
              <a:rPr lang="en-GB" altLang="en-US" sz="1400" smtClean="0">
                <a:solidFill>
                  <a:srgbClr val="FFFFFF"/>
                </a:solidFill>
              </a:rPr>
              <a:pPr eaLnBrk="1" hangingPunct="1">
                <a:spcBef>
                  <a:spcPct val="0"/>
                </a:spcBef>
                <a:buFontTx/>
                <a:buNone/>
              </a:pPr>
              <a:t>65</a:t>
            </a:fld>
            <a:endParaRPr lang="en-GB" altLang="en-US" sz="1400" smtClean="0">
              <a:solidFill>
                <a:srgbClr val="FFFFFF"/>
              </a:solidFill>
            </a:endParaRPr>
          </a:p>
        </p:txBody>
      </p:sp>
      <p:sp>
        <p:nvSpPr>
          <p:cNvPr id="67587" name="Rectangle 2"/>
          <p:cNvSpPr>
            <a:spLocks noGrp="1" noChangeArrowheads="1"/>
          </p:cNvSpPr>
          <p:nvPr>
            <p:ph type="title"/>
          </p:nvPr>
        </p:nvSpPr>
        <p:spPr/>
        <p:txBody>
          <a:bodyPr/>
          <a:lstStyle/>
          <a:p>
            <a:pPr eaLnBrk="1" hangingPunct="1"/>
            <a:r>
              <a:rPr lang="en-GB" altLang="en-US" smtClean="0"/>
              <a:t>Mach banding.</a:t>
            </a:r>
          </a:p>
        </p:txBody>
      </p:sp>
      <p:pic>
        <p:nvPicPr>
          <p:cNvPr id="67588" name="Picture 3" descr="shutbug64"/>
          <p:cNvPicPr>
            <a:picLocks noChangeAspect="1" noChangeArrowheads="1"/>
          </p:cNvPicPr>
          <p:nvPr/>
        </p:nvPicPr>
        <p:blipFill>
          <a:blip r:embed="rId3">
            <a:extLst>
              <a:ext uri="{28A0092B-C50C-407E-A947-70E740481C1C}">
                <a14:useLocalDpi xmlns:a14="http://schemas.microsoft.com/office/drawing/2010/main" val="0"/>
              </a:ext>
            </a:extLst>
          </a:blip>
          <a:srcRect l="11667" t="2188" r="1666" b="2499"/>
          <a:stretch>
            <a:fillRect/>
          </a:stretch>
        </p:blipFill>
        <p:spPr bwMode="auto">
          <a:xfrm>
            <a:off x="4495800" y="1905000"/>
            <a:ext cx="4216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4"/>
          <p:cNvSpPr txBox="1">
            <a:spLocks noChangeArrowheads="1"/>
          </p:cNvSpPr>
          <p:nvPr/>
        </p:nvSpPr>
        <p:spPr bwMode="auto">
          <a:xfrm>
            <a:off x="762000" y="1752600"/>
            <a:ext cx="2916238"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1800"/>
              <a:t>Physiological effect exaggerates difference between closely coloured polygons.</a:t>
            </a:r>
          </a:p>
          <a:p>
            <a:pPr>
              <a:spcBef>
                <a:spcPct val="0"/>
              </a:spcBef>
              <a:buFontTx/>
              <a:buNone/>
            </a:pPr>
            <a:endParaRPr lang="en-GB" altLang="en-US" sz="1800"/>
          </a:p>
          <a:p>
            <a:pPr>
              <a:spcBef>
                <a:spcPct val="0"/>
              </a:spcBef>
              <a:buFontTx/>
              <a:buChar char="-"/>
            </a:pPr>
            <a:r>
              <a:rPr lang="en-GB" altLang="en-US" sz="1800" b="1" i="1"/>
              <a:t>Mach banding</a:t>
            </a:r>
            <a:r>
              <a:rPr lang="en-GB" altLang="en-US" sz="1800"/>
              <a:t>.</a:t>
            </a:r>
          </a:p>
          <a:p>
            <a:pPr>
              <a:spcBef>
                <a:spcPct val="0"/>
              </a:spcBef>
              <a:buFontTx/>
              <a:buChar char="-"/>
            </a:pPr>
            <a:r>
              <a:rPr lang="en-GB" altLang="en-US" sz="1800"/>
              <a:t>Exaggerates intensity change at an edge with a discontinuity in magnitude.</a:t>
            </a:r>
          </a:p>
          <a:p>
            <a:pPr>
              <a:spcBef>
                <a:spcPct val="0"/>
              </a:spcBef>
              <a:buFontTx/>
              <a:buChar char="-"/>
            </a:pPr>
            <a:endParaRPr lang="en-GB" altLang="en-US" sz="1800"/>
          </a:p>
          <a:p>
            <a:pPr>
              <a:spcBef>
                <a:spcPct val="0"/>
              </a:spcBef>
              <a:buFontTx/>
              <a:buChar char="-"/>
            </a:pPr>
            <a:r>
              <a:rPr lang="en-GB" altLang="en-US" sz="1800"/>
              <a:t> Our eyes are well adapted  to seeing edges !</a:t>
            </a:r>
          </a:p>
          <a:p>
            <a:pPr>
              <a:spcBef>
                <a:spcPct val="0"/>
              </a:spcBef>
              <a:buFontTx/>
              <a:buChar char="-"/>
            </a:pPr>
            <a:endParaRPr lang="en-GB" altLang="en-US" sz="1800"/>
          </a:p>
          <a:p>
            <a:pPr>
              <a:spcBef>
                <a:spcPct val="0"/>
              </a:spcBef>
              <a:buFontTx/>
              <a:buChar char="-"/>
            </a:pPr>
            <a:r>
              <a:rPr lang="en-GB" altLang="en-US" sz="1800"/>
              <a:t> Using a finer mesh is surprisingly ineffective</a:t>
            </a:r>
            <a:r>
              <a:rPr lang="en-GB" altLang="en-US" sz="1800">
                <a:solidFill>
                  <a:srgbClr val="FFFFFF"/>
                </a:solidFill>
              </a:rPr>
              <a:t>.</a:t>
            </a:r>
          </a:p>
        </p:txBody>
      </p:sp>
    </p:spTree>
    <p:extLst>
      <p:ext uri="{BB962C8B-B14F-4D97-AF65-F5344CB8AC3E}">
        <p14:creationId xmlns:p14="http://schemas.microsoft.com/office/powerpoint/2010/main" val="1076571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78293FA-6187-419F-AFB8-4ECA2FCADD33}" type="slidenum">
              <a:rPr lang="en-GB" altLang="en-US" sz="1400" smtClean="0">
                <a:solidFill>
                  <a:srgbClr val="FFFFFF"/>
                </a:solidFill>
              </a:rPr>
              <a:pPr eaLnBrk="1" hangingPunct="1">
                <a:spcBef>
                  <a:spcPct val="0"/>
                </a:spcBef>
                <a:buFontTx/>
                <a:buNone/>
              </a:pPr>
              <a:t>66</a:t>
            </a:fld>
            <a:endParaRPr lang="en-GB" altLang="en-US" sz="1400" smtClean="0">
              <a:solidFill>
                <a:srgbClr val="FFFFFF"/>
              </a:solidFill>
            </a:endParaRPr>
          </a:p>
        </p:txBody>
      </p:sp>
      <p:pic>
        <p:nvPicPr>
          <p:cNvPr id="68611" name="Picture 2" descr="tpfac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3"/>
          <p:cNvSpPr>
            <a:spLocks noGrp="1" noChangeArrowheads="1"/>
          </p:cNvSpPr>
          <p:nvPr>
            <p:ph type="body" idx="1"/>
          </p:nvPr>
        </p:nvSpPr>
        <p:spPr>
          <a:xfrm>
            <a:off x="228600" y="914400"/>
            <a:ext cx="8726488" cy="5410200"/>
          </a:xfrm>
        </p:spPr>
        <p:txBody>
          <a:bodyPr/>
          <a:lstStyle/>
          <a:p>
            <a:pPr eaLnBrk="1" hangingPunct="1"/>
            <a:r>
              <a:rPr lang="en-US" altLang="en-US" sz="2800" smtClean="0"/>
              <a:t>Even when the illumination equation is applied at each point of the facets, the polygonal nature is still apparent.</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To overcome this limitation normals are introduced at each vertex. </a:t>
            </a:r>
          </a:p>
          <a:p>
            <a:pPr lvl="1" eaLnBrk="1" hangingPunct="1"/>
            <a:r>
              <a:rPr lang="en-US" altLang="en-US" sz="2400" smtClean="0"/>
              <a:t>different than the polygon normal </a:t>
            </a:r>
          </a:p>
          <a:p>
            <a:pPr lvl="1" eaLnBrk="1" hangingPunct="1"/>
            <a:r>
              <a:rPr lang="en-US" altLang="en-US" sz="2400" smtClean="0"/>
              <a:t>for shading only (not backface culling or other computations) </a:t>
            </a:r>
          </a:p>
          <a:p>
            <a:pPr lvl="1" eaLnBrk="1" hangingPunct="1"/>
            <a:r>
              <a:rPr lang="en-US" altLang="en-US" sz="2400" smtClean="0"/>
              <a:t>better approximates smooth surfaces</a:t>
            </a:r>
            <a:endParaRPr lang="en-US" altLang="en-US" smtClean="0"/>
          </a:p>
        </p:txBody>
      </p:sp>
      <p:sp>
        <p:nvSpPr>
          <p:cNvPr id="68613" name="Rectangle 4"/>
          <p:cNvSpPr>
            <a:spLocks noGrp="1" noChangeArrowheads="1"/>
          </p:cNvSpPr>
          <p:nvPr>
            <p:ph type="title"/>
          </p:nvPr>
        </p:nvSpPr>
        <p:spPr>
          <a:xfrm>
            <a:off x="685800" y="0"/>
            <a:ext cx="7772400" cy="990600"/>
          </a:xfrm>
        </p:spPr>
        <p:txBody>
          <a:bodyPr/>
          <a:lstStyle/>
          <a:p>
            <a:pPr eaLnBrk="1" hangingPunct="1"/>
            <a:r>
              <a:rPr lang="en-US" altLang="en-US" sz="3200" smtClean="0"/>
              <a:t>Facet Shading</a:t>
            </a:r>
          </a:p>
        </p:txBody>
      </p:sp>
    </p:spTree>
    <p:extLst>
      <p:ext uri="{BB962C8B-B14F-4D97-AF65-F5344CB8AC3E}">
        <p14:creationId xmlns:p14="http://schemas.microsoft.com/office/powerpoint/2010/main" val="1174437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5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1692385-BAB5-42AB-B93D-1D1FEEF7FE6C}" type="slidenum">
              <a:rPr lang="en-GB" altLang="en-US" sz="1400" smtClean="0">
                <a:solidFill>
                  <a:srgbClr val="FFFFFF"/>
                </a:solidFill>
              </a:rPr>
              <a:pPr eaLnBrk="1" hangingPunct="1">
                <a:spcBef>
                  <a:spcPct val="0"/>
                </a:spcBef>
                <a:buFontTx/>
                <a:buNone/>
              </a:pPr>
              <a:t>67</a:t>
            </a:fld>
            <a:endParaRPr lang="en-GB" altLang="en-US" sz="1400" smtClean="0">
              <a:solidFill>
                <a:srgbClr val="FFFFFF"/>
              </a:solidFill>
            </a:endParaRPr>
          </a:p>
        </p:txBody>
      </p:sp>
      <p:sp>
        <p:nvSpPr>
          <p:cNvPr id="69635" name="Rectangle 2"/>
          <p:cNvSpPr>
            <a:spLocks noGrp="1" noChangeArrowheads="1"/>
          </p:cNvSpPr>
          <p:nvPr>
            <p:ph type="title"/>
          </p:nvPr>
        </p:nvSpPr>
        <p:spPr>
          <a:xfrm>
            <a:off x="685800" y="0"/>
            <a:ext cx="7772400" cy="990600"/>
          </a:xfrm>
        </p:spPr>
        <p:txBody>
          <a:bodyPr/>
          <a:lstStyle/>
          <a:p>
            <a:pPr eaLnBrk="1" hangingPunct="1"/>
            <a:r>
              <a:rPr lang="en-US" altLang="en-US" sz="3200" smtClean="0"/>
              <a:t>Vertex Normals</a:t>
            </a:r>
          </a:p>
        </p:txBody>
      </p:sp>
      <p:sp>
        <p:nvSpPr>
          <p:cNvPr id="69636" name="Rectangle 3"/>
          <p:cNvSpPr>
            <a:spLocks noGrp="1" noChangeArrowheads="1"/>
          </p:cNvSpPr>
          <p:nvPr>
            <p:ph type="body" sz="half" idx="1"/>
          </p:nvPr>
        </p:nvSpPr>
        <p:spPr>
          <a:xfrm>
            <a:off x="304800" y="914400"/>
            <a:ext cx="4495800" cy="5410200"/>
          </a:xfrm>
        </p:spPr>
        <p:txBody>
          <a:bodyPr>
            <a:normAutofit/>
          </a:bodyPr>
          <a:lstStyle/>
          <a:p>
            <a:pPr eaLnBrk="1" hangingPunct="1"/>
            <a:r>
              <a:rPr lang="en-US" altLang="en-US" sz="2000" dirty="0" smtClean="0"/>
              <a:t>If vertex </a:t>
            </a:r>
            <a:r>
              <a:rPr lang="en-US" altLang="en-US" sz="2000" dirty="0" err="1" smtClean="0"/>
              <a:t>normals</a:t>
            </a:r>
            <a:r>
              <a:rPr lang="en-US" altLang="en-US" sz="2000" dirty="0" smtClean="0"/>
              <a:t> are not provided they can often be approximated by averaging the </a:t>
            </a:r>
            <a:r>
              <a:rPr lang="en-US" altLang="en-US" sz="2000" dirty="0" err="1" smtClean="0"/>
              <a:t>normals</a:t>
            </a:r>
            <a:r>
              <a:rPr lang="en-US" altLang="en-US" sz="2000" dirty="0" smtClean="0"/>
              <a:t> of the facets which share the vertex.</a:t>
            </a:r>
          </a:p>
          <a:p>
            <a:pPr eaLnBrk="1" hangingPunct="1"/>
            <a:endParaRPr lang="en-US" altLang="en-US" sz="2000" dirty="0" smtClean="0"/>
          </a:p>
          <a:p>
            <a:pPr eaLnBrk="1" hangingPunct="1"/>
            <a:endParaRPr lang="en-US" altLang="en-US" sz="2000" dirty="0" smtClean="0"/>
          </a:p>
          <a:p>
            <a:pPr eaLnBrk="1" hangingPunct="1">
              <a:buFontTx/>
              <a:buNone/>
            </a:pPr>
            <a:r>
              <a:rPr lang="en-US" altLang="en-US" sz="2000" dirty="0" smtClean="0"/>
              <a:t> </a:t>
            </a:r>
          </a:p>
          <a:p>
            <a:pPr eaLnBrk="1" hangingPunct="1"/>
            <a:r>
              <a:rPr lang="en-US" altLang="en-US" sz="2000" dirty="0" smtClean="0"/>
              <a:t>This only works if the polygons </a:t>
            </a:r>
            <a:r>
              <a:rPr lang="en-US" altLang="en-US" sz="2000" i="1" dirty="0" smtClean="0"/>
              <a:t>reasonably</a:t>
            </a:r>
            <a:r>
              <a:rPr lang="en-US" altLang="en-US" sz="2000" dirty="0" smtClean="0"/>
              <a:t> approximate the underlying surface. </a:t>
            </a:r>
          </a:p>
          <a:p>
            <a:pPr eaLnBrk="1" hangingPunct="1"/>
            <a:endParaRPr lang="en-US" altLang="en-US" sz="2000" dirty="0" smtClean="0"/>
          </a:p>
          <a:p>
            <a:pPr eaLnBrk="1" hangingPunct="1"/>
            <a:r>
              <a:rPr lang="en-US" altLang="en-US" sz="2000" dirty="0" smtClean="0"/>
              <a:t>A better approximation can be found using a clustering analysis of the </a:t>
            </a:r>
            <a:r>
              <a:rPr lang="en-US" altLang="en-US" sz="2000" dirty="0" err="1" smtClean="0"/>
              <a:t>normals</a:t>
            </a:r>
            <a:r>
              <a:rPr lang="en-US" altLang="en-US" sz="2000" dirty="0" smtClean="0"/>
              <a:t> on the unit sphere.</a:t>
            </a:r>
          </a:p>
        </p:txBody>
      </p:sp>
      <p:pic>
        <p:nvPicPr>
          <p:cNvPr id="69637" name="Picture 5" descr="tpn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763588"/>
            <a:ext cx="448627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cl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131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FF0BB74D-B27F-4150-8410-3999B3A187BF}" type="slidenum">
              <a:rPr lang="en-GB" altLang="en-US" sz="1400" smtClean="0">
                <a:solidFill>
                  <a:srgbClr val="FFFFFF"/>
                </a:solidFill>
              </a:rPr>
              <a:pPr eaLnBrk="1" hangingPunct="1">
                <a:spcBef>
                  <a:spcPct val="0"/>
                </a:spcBef>
                <a:buFontTx/>
                <a:buNone/>
              </a:pPr>
              <a:t>68</a:t>
            </a:fld>
            <a:endParaRPr lang="en-GB" altLang="en-US" sz="1400" smtClean="0">
              <a:solidFill>
                <a:srgbClr val="FFFFFF"/>
              </a:solidFill>
            </a:endParaRPr>
          </a:p>
        </p:txBody>
      </p:sp>
      <p:pic>
        <p:nvPicPr>
          <p:cNvPr id="70659" name="Picture 2" descr="p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2990850"/>
            <a:ext cx="31623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p:cNvSpPr>
            <a:spLocks noChangeArrowheads="1"/>
          </p:cNvSpPr>
          <p:nvPr/>
        </p:nvSpPr>
        <p:spPr bwMode="auto">
          <a:xfrm>
            <a:off x="1150938" y="76200"/>
            <a:ext cx="7793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t>Gouraud Shading</a:t>
            </a:r>
          </a:p>
        </p:txBody>
      </p:sp>
      <p:sp>
        <p:nvSpPr>
          <p:cNvPr id="70661" name="Rectangle 4"/>
          <p:cNvSpPr>
            <a:spLocks noChangeArrowheads="1"/>
          </p:cNvSpPr>
          <p:nvPr/>
        </p:nvSpPr>
        <p:spPr bwMode="auto">
          <a:xfrm>
            <a:off x="228600" y="914400"/>
            <a:ext cx="8726488"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a:t>The </a:t>
            </a:r>
            <a:r>
              <a:rPr lang="en-US" altLang="en-US" sz="2400" i="1"/>
              <a:t>Gouraud shading</a:t>
            </a:r>
            <a:r>
              <a:rPr lang="en-US" altLang="en-US" sz="2400"/>
              <a:t> method applies the illumination model on a subset of surface points and interpolates the intensity of the remaining points on the surface. In the case of a polygonal mesh the illumination model is usually applied at each vertex and the colors in the triangles interior are linearly interpolated from these vertex values. </a:t>
            </a:r>
          </a:p>
          <a:p>
            <a:pPr eaLnBrk="1" hangingPunct="1"/>
            <a:r>
              <a:rPr lang="en-US" altLang="en-US" sz="2400"/>
              <a:t> </a:t>
            </a:r>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The linear interpolation can be accomplished using the plane equation method discussed in the lecture on rasterizing polygons. Notice that facet artifacts are still visible.</a:t>
            </a:r>
            <a:endParaRPr lang="en-US" altLang="en-US"/>
          </a:p>
        </p:txBody>
      </p:sp>
    </p:spTree>
    <p:extLst>
      <p:ext uri="{BB962C8B-B14F-4D97-AF65-F5344CB8AC3E}">
        <p14:creationId xmlns:p14="http://schemas.microsoft.com/office/powerpoint/2010/main" val="2213402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4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5A5B842E-3557-4DB0-A664-68A7FA781AA9}" type="slidenum">
              <a:rPr lang="en-GB" altLang="en-US" sz="1400" smtClean="0">
                <a:solidFill>
                  <a:srgbClr val="FFFFFF"/>
                </a:solidFill>
              </a:rPr>
              <a:pPr eaLnBrk="1" hangingPunct="1">
                <a:spcBef>
                  <a:spcPct val="0"/>
                </a:spcBef>
                <a:buFontTx/>
                <a:buNone/>
              </a:pPr>
              <a:t>69</a:t>
            </a:fld>
            <a:endParaRPr lang="en-GB" altLang="en-US" sz="1400" smtClean="0">
              <a:solidFill>
                <a:srgbClr val="FFFFFF"/>
              </a:solidFill>
            </a:endParaRPr>
          </a:p>
        </p:txBody>
      </p:sp>
      <p:sp>
        <p:nvSpPr>
          <p:cNvPr id="71683" name="Rectangle 2"/>
          <p:cNvSpPr>
            <a:spLocks noGrp="1" noChangeArrowheads="1"/>
          </p:cNvSpPr>
          <p:nvPr>
            <p:ph type="title"/>
          </p:nvPr>
        </p:nvSpPr>
        <p:spPr>
          <a:xfrm>
            <a:off x="762000" y="228600"/>
            <a:ext cx="7772400" cy="990600"/>
          </a:xfrm>
        </p:spPr>
        <p:txBody>
          <a:bodyPr/>
          <a:lstStyle/>
          <a:p>
            <a:pPr eaLnBrk="1" hangingPunct="1"/>
            <a:r>
              <a:rPr lang="en-US" altLang="en-US" smtClean="0"/>
              <a:t>Gouraud Shading</a:t>
            </a:r>
          </a:p>
        </p:txBody>
      </p:sp>
      <p:sp>
        <p:nvSpPr>
          <p:cNvPr id="71684" name="Rectangle 3"/>
          <p:cNvSpPr>
            <a:spLocks noGrp="1" noChangeArrowheads="1"/>
          </p:cNvSpPr>
          <p:nvPr>
            <p:ph type="body" sz="half" idx="1"/>
          </p:nvPr>
        </p:nvSpPr>
        <p:spPr>
          <a:xfrm>
            <a:off x="381000" y="1219200"/>
            <a:ext cx="4495800" cy="4114800"/>
          </a:xfrm>
          <a:noFill/>
        </p:spPr>
        <p:txBody>
          <a:bodyPr>
            <a:normAutofit fontScale="92500" lnSpcReduction="10000"/>
          </a:bodyPr>
          <a:lstStyle/>
          <a:p>
            <a:pPr eaLnBrk="1" hangingPunct="1">
              <a:lnSpc>
                <a:spcPct val="90000"/>
              </a:lnSpc>
            </a:pPr>
            <a:r>
              <a:rPr lang="en-US" altLang="en-US" smtClean="0"/>
              <a:t>Shade each vertex with its own location and normal</a:t>
            </a:r>
          </a:p>
          <a:p>
            <a:pPr eaLnBrk="1" hangingPunct="1">
              <a:lnSpc>
                <a:spcPct val="90000"/>
              </a:lnSpc>
            </a:pPr>
            <a:r>
              <a:rPr lang="en-US" altLang="en-US" smtClean="0"/>
              <a:t>Linearly interpolate across the face</a:t>
            </a:r>
          </a:p>
          <a:p>
            <a:pPr eaLnBrk="1" hangingPunct="1">
              <a:lnSpc>
                <a:spcPct val="90000"/>
              </a:lnSpc>
            </a:pPr>
            <a:r>
              <a:rPr lang="en-US" altLang="en-US" smtClean="0"/>
              <a:t>Advantages:</a:t>
            </a:r>
          </a:p>
          <a:p>
            <a:pPr lvl="1" eaLnBrk="1" hangingPunct="1">
              <a:lnSpc>
                <a:spcPct val="90000"/>
              </a:lnSpc>
            </a:pPr>
            <a:r>
              <a:rPr lang="en-US" altLang="en-US" smtClean="0"/>
              <a:t>Fast - incremental calculations when rasterizing</a:t>
            </a:r>
          </a:p>
          <a:p>
            <a:pPr lvl="1" eaLnBrk="1" hangingPunct="1">
              <a:lnSpc>
                <a:spcPct val="90000"/>
              </a:lnSpc>
            </a:pPr>
            <a:r>
              <a:rPr lang="en-US" altLang="en-US" smtClean="0"/>
              <a:t>Much  smoother - use one normal per shared vertex to get continuity between faces</a:t>
            </a:r>
          </a:p>
          <a:p>
            <a:pPr eaLnBrk="1" hangingPunct="1">
              <a:lnSpc>
                <a:spcPct val="90000"/>
              </a:lnSpc>
            </a:pPr>
            <a:r>
              <a:rPr lang="en-US" altLang="en-US" smtClean="0"/>
              <a:t>Disadvantages:</a:t>
            </a:r>
          </a:p>
          <a:p>
            <a:pPr lvl="1" eaLnBrk="1" hangingPunct="1">
              <a:lnSpc>
                <a:spcPct val="90000"/>
              </a:lnSpc>
            </a:pPr>
            <a:r>
              <a:rPr lang="en-US" altLang="en-US" smtClean="0"/>
              <a:t>Specularities get lost</a:t>
            </a:r>
          </a:p>
        </p:txBody>
      </p:sp>
      <p:pic>
        <p:nvPicPr>
          <p:cNvPr id="716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406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3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AN06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3505200"/>
            <a:ext cx="357028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title"/>
          </p:nvPr>
        </p:nvSpPr>
        <p:spPr>
          <a:xfrm>
            <a:off x="533400" y="228600"/>
            <a:ext cx="7772400" cy="990600"/>
          </a:xfrm>
        </p:spPr>
        <p:txBody>
          <a:bodyPr/>
          <a:lstStyle/>
          <a:p>
            <a:pPr eaLnBrk="1" hangingPunct="1"/>
            <a:r>
              <a:rPr lang="en-US" altLang="en-US" smtClean="0"/>
              <a:t>Scattering </a:t>
            </a:r>
          </a:p>
        </p:txBody>
      </p:sp>
      <p:sp>
        <p:nvSpPr>
          <p:cNvPr id="8197" name="Rectangle 4"/>
          <p:cNvSpPr>
            <a:spLocks noGrp="1" noChangeArrowheads="1"/>
          </p:cNvSpPr>
          <p:nvPr>
            <p:ph type="body" idx="1"/>
          </p:nvPr>
        </p:nvSpPr>
        <p:spPr>
          <a:xfrm>
            <a:off x="533400" y="1295400"/>
            <a:ext cx="7772400" cy="4114800"/>
          </a:xfrm>
        </p:spPr>
        <p:txBody>
          <a:bodyPr>
            <a:normAutofit/>
          </a:bodyPr>
          <a:lstStyle/>
          <a:p>
            <a:pPr eaLnBrk="1" hangingPunct="1">
              <a:lnSpc>
                <a:spcPct val="90000"/>
              </a:lnSpc>
            </a:pPr>
            <a:r>
              <a:rPr lang="en-US" altLang="en-US" dirty="0" smtClean="0"/>
              <a:t>Light strikes A </a:t>
            </a:r>
          </a:p>
          <a:p>
            <a:pPr lvl="1" eaLnBrk="1" hangingPunct="1">
              <a:lnSpc>
                <a:spcPct val="90000"/>
              </a:lnSpc>
            </a:pPr>
            <a:r>
              <a:rPr lang="en-US" altLang="en-US" dirty="0" smtClean="0"/>
              <a:t>Some scattered</a:t>
            </a:r>
          </a:p>
          <a:p>
            <a:pPr lvl="1" eaLnBrk="1" hangingPunct="1">
              <a:lnSpc>
                <a:spcPct val="90000"/>
              </a:lnSpc>
            </a:pPr>
            <a:r>
              <a:rPr lang="en-US" altLang="en-US" dirty="0" smtClean="0"/>
              <a:t>Some absorbed</a:t>
            </a:r>
          </a:p>
          <a:p>
            <a:pPr eaLnBrk="1" hangingPunct="1">
              <a:lnSpc>
                <a:spcPct val="90000"/>
              </a:lnSpc>
            </a:pPr>
            <a:r>
              <a:rPr lang="en-US" altLang="en-US" dirty="0" smtClean="0"/>
              <a:t>Some of scattered light strikes B</a:t>
            </a:r>
          </a:p>
          <a:p>
            <a:pPr lvl="1" eaLnBrk="1" hangingPunct="1">
              <a:lnSpc>
                <a:spcPct val="90000"/>
              </a:lnSpc>
            </a:pPr>
            <a:r>
              <a:rPr lang="en-US" altLang="en-US" dirty="0" smtClean="0"/>
              <a:t>Some scattered</a:t>
            </a:r>
          </a:p>
          <a:p>
            <a:pPr lvl="1" eaLnBrk="1" hangingPunct="1">
              <a:lnSpc>
                <a:spcPct val="90000"/>
              </a:lnSpc>
            </a:pPr>
            <a:r>
              <a:rPr lang="en-US" altLang="en-US" dirty="0" smtClean="0"/>
              <a:t>Some absorbed</a:t>
            </a:r>
          </a:p>
          <a:p>
            <a:pPr eaLnBrk="1" hangingPunct="1">
              <a:lnSpc>
                <a:spcPct val="90000"/>
              </a:lnSpc>
            </a:pPr>
            <a:r>
              <a:rPr lang="en-US" altLang="en-US" dirty="0" smtClean="0"/>
              <a:t>Some of this scattered</a:t>
            </a:r>
          </a:p>
          <a:p>
            <a:pPr eaLnBrk="1" hangingPunct="1">
              <a:lnSpc>
                <a:spcPct val="90000"/>
              </a:lnSpc>
              <a:buFontTx/>
              <a:buNone/>
            </a:pPr>
            <a:r>
              <a:rPr lang="en-US" altLang="en-US" dirty="0" smtClean="0"/>
              <a:t>light strikes A and so on</a:t>
            </a:r>
          </a:p>
        </p:txBody>
      </p:sp>
    </p:spTree>
    <p:extLst>
      <p:ext uri="{BB962C8B-B14F-4D97-AF65-F5344CB8AC3E}">
        <p14:creationId xmlns:p14="http://schemas.microsoft.com/office/powerpoint/2010/main" val="6860679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3FBF7A6-5D50-4844-902D-EB4BDD5EDF8C}" type="slidenum">
              <a:rPr lang="en-GB" altLang="en-US" sz="1400" smtClean="0">
                <a:solidFill>
                  <a:srgbClr val="FFFFFF"/>
                </a:solidFill>
              </a:rPr>
              <a:pPr eaLnBrk="1" hangingPunct="1">
                <a:spcBef>
                  <a:spcPct val="0"/>
                </a:spcBef>
                <a:buFontTx/>
                <a:buNone/>
              </a:pPr>
              <a:t>70</a:t>
            </a:fld>
            <a:endParaRPr lang="en-GB" altLang="en-US" sz="1400" smtClean="0">
              <a:solidFill>
                <a:srgbClr val="FFFFFF"/>
              </a:solidFill>
            </a:endParaRPr>
          </a:p>
        </p:txBody>
      </p:sp>
      <p:graphicFrame>
        <p:nvGraphicFramePr>
          <p:cNvPr id="72707" name="Object 0"/>
          <p:cNvGraphicFramePr>
            <a:graphicFrameLocks noChangeAspect="1"/>
          </p:cNvGraphicFramePr>
          <p:nvPr/>
        </p:nvGraphicFramePr>
        <p:xfrm>
          <a:off x="762000" y="685800"/>
          <a:ext cx="7696200" cy="5448300"/>
        </p:xfrm>
        <a:graphic>
          <a:graphicData uri="http://schemas.openxmlformats.org/presentationml/2006/ole">
            <mc:AlternateContent xmlns:mc="http://schemas.openxmlformats.org/markup-compatibility/2006">
              <mc:Choice xmlns:v="urn:schemas-microsoft-com:vml" Requires="v">
                <p:oleObj spid="_x0000_s43028" name="Bitmap Image" r:id="rId4" imgW="6295238" imgH="4458322" progId="Paint.Picture">
                  <p:embed/>
                </p:oleObj>
              </mc:Choice>
              <mc:Fallback>
                <p:oleObj name="Bitmap Image" r:id="rId4" imgW="6295238" imgH="445832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685800"/>
                        <a:ext cx="7696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5523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DB7DFD5-FCA5-425F-8484-21670C0A2C30}" type="slidenum">
              <a:rPr lang="en-GB" altLang="en-US" sz="1400" smtClean="0">
                <a:solidFill>
                  <a:srgbClr val="FFFFFF"/>
                </a:solidFill>
              </a:rPr>
              <a:pPr eaLnBrk="1" hangingPunct="1">
                <a:spcBef>
                  <a:spcPct val="0"/>
                </a:spcBef>
                <a:buFontTx/>
                <a:buNone/>
              </a:pPr>
              <a:t>71</a:t>
            </a:fld>
            <a:endParaRPr lang="en-GB" altLang="en-US" sz="1400" smtClean="0">
              <a:solidFill>
                <a:srgbClr val="FFFFFF"/>
              </a:solidFill>
            </a:endParaRPr>
          </a:p>
        </p:txBody>
      </p:sp>
      <p:graphicFrame>
        <p:nvGraphicFramePr>
          <p:cNvPr id="73731" name="Object 0"/>
          <p:cNvGraphicFramePr>
            <a:graphicFrameLocks noChangeAspect="1"/>
          </p:cNvGraphicFramePr>
          <p:nvPr/>
        </p:nvGraphicFramePr>
        <p:xfrm>
          <a:off x="0" y="908050"/>
          <a:ext cx="7696200" cy="4578350"/>
        </p:xfrm>
        <a:graphic>
          <a:graphicData uri="http://schemas.openxmlformats.org/presentationml/2006/ole">
            <mc:AlternateContent xmlns:mc="http://schemas.openxmlformats.org/markup-compatibility/2006">
              <mc:Choice xmlns:v="urn:schemas-microsoft-com:vml" Requires="v">
                <p:oleObj spid="_x0000_s44052" name="Bitmap Image" r:id="rId4" imgW="5552381" imgH="3304762" progId="Paint.Picture">
                  <p:embed/>
                </p:oleObj>
              </mc:Choice>
              <mc:Fallback>
                <p:oleObj name="Bitmap Image" r:id="rId4" imgW="5552381" imgH="33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8050"/>
                        <a:ext cx="76962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55947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6EA10A20-F62B-4EB0-8FDC-B477F5B9675E}" type="slidenum">
              <a:rPr lang="en-GB" altLang="en-US" sz="1400" smtClean="0">
                <a:solidFill>
                  <a:srgbClr val="FFFFFF"/>
                </a:solidFill>
              </a:rPr>
              <a:pPr eaLnBrk="1" hangingPunct="1">
                <a:spcBef>
                  <a:spcPct val="0"/>
                </a:spcBef>
                <a:buFontTx/>
                <a:buNone/>
              </a:pPr>
              <a:t>72</a:t>
            </a:fld>
            <a:endParaRPr lang="en-GB" altLang="en-US" sz="1400" smtClean="0">
              <a:solidFill>
                <a:srgbClr val="FFFFFF"/>
              </a:solidFill>
            </a:endParaRPr>
          </a:p>
        </p:txBody>
      </p:sp>
      <p:sp>
        <p:nvSpPr>
          <p:cNvPr id="74755" name="Rectangle 2"/>
          <p:cNvSpPr>
            <a:spLocks noChangeArrowheads="1"/>
          </p:cNvSpPr>
          <p:nvPr/>
        </p:nvSpPr>
        <p:spPr bwMode="auto">
          <a:xfrm>
            <a:off x="1150938" y="76200"/>
            <a:ext cx="7793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t>Phong Shading</a:t>
            </a:r>
          </a:p>
        </p:txBody>
      </p:sp>
      <p:sp>
        <p:nvSpPr>
          <p:cNvPr id="74756" name="Rectangle 3"/>
          <p:cNvSpPr>
            <a:spLocks noChangeArrowheads="1"/>
          </p:cNvSpPr>
          <p:nvPr/>
        </p:nvSpPr>
        <p:spPr bwMode="auto">
          <a:xfrm>
            <a:off x="228600" y="914400"/>
            <a:ext cx="8726488"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000"/>
              <a:t>In Phong shading </a:t>
            </a:r>
            <a:r>
              <a:rPr lang="en-US" altLang="en-US" sz="2000">
                <a:solidFill>
                  <a:srgbClr val="990000"/>
                </a:solidFill>
              </a:rPr>
              <a:t>(not to be confused with the Phong illumination model),</a:t>
            </a:r>
            <a:r>
              <a:rPr lang="en-US" altLang="en-US" sz="2000"/>
              <a:t> the surface normal is linearly interpolated across polygonal facets, and the Illumination model is applied at every point. </a:t>
            </a:r>
          </a:p>
          <a:p>
            <a:pPr eaLnBrk="1" hangingPunct="1"/>
            <a:r>
              <a:rPr lang="en-US" altLang="en-US" sz="2000"/>
              <a:t>A Phong shader assumes the same input as a Gouraud shader, which means that it expects a normal for every vertex. The illumination model is applied at every point on the surface being rendered, where the normal at each point is the result of linearly interpolating the vertex normals defined at each vertex of the triangle. </a:t>
            </a:r>
          </a:p>
          <a:p>
            <a:pPr eaLnBrk="1" hangingPunct="1"/>
            <a:r>
              <a:rPr lang="en-US" altLang="en-US" sz="2000"/>
              <a:t> </a:t>
            </a:r>
          </a:p>
          <a:p>
            <a:pPr eaLnBrk="1" hangingPunct="1"/>
            <a:endParaRPr lang="en-US" altLang="en-US" sz="2000"/>
          </a:p>
          <a:p>
            <a:pPr eaLnBrk="1" hangingPunct="1"/>
            <a:endParaRPr lang="en-US" altLang="en-US" sz="2000"/>
          </a:p>
          <a:p>
            <a:pPr eaLnBrk="1" hangingPunct="1"/>
            <a:endParaRPr lang="en-US" altLang="en-US" sz="2000"/>
          </a:p>
          <a:p>
            <a:pPr eaLnBrk="1" hangingPunct="1"/>
            <a:endParaRPr lang="en-US" altLang="en-US" sz="2000"/>
          </a:p>
          <a:p>
            <a:pPr eaLnBrk="1" hangingPunct="1"/>
            <a:r>
              <a:rPr lang="en-US" altLang="en-US" sz="2000"/>
              <a:t>Phong shading will usually result in a very smooth appearance, however, evidence of the polygonal model can usually be seen along silhouettes.</a:t>
            </a:r>
          </a:p>
        </p:txBody>
      </p:sp>
      <p:pic>
        <p:nvPicPr>
          <p:cNvPr id="74757" name="Picture 4" descr="phogsh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19500"/>
            <a:ext cx="2438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1703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4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257CCE2-9BD6-4122-B0EB-700413617ED2}" type="slidenum">
              <a:rPr lang="en-GB" altLang="en-US" sz="1400" smtClean="0">
                <a:solidFill>
                  <a:srgbClr val="FFFFFF"/>
                </a:solidFill>
              </a:rPr>
              <a:pPr eaLnBrk="1" hangingPunct="1">
                <a:spcBef>
                  <a:spcPct val="0"/>
                </a:spcBef>
                <a:buFontTx/>
                <a:buNone/>
              </a:pPr>
              <a:t>73</a:t>
            </a:fld>
            <a:endParaRPr lang="en-GB" altLang="en-US" sz="1400" smtClean="0">
              <a:solidFill>
                <a:srgbClr val="FFFFFF"/>
              </a:solidFill>
            </a:endParaRPr>
          </a:p>
        </p:txBody>
      </p:sp>
      <p:sp>
        <p:nvSpPr>
          <p:cNvPr id="75779" name="Rectangle 2"/>
          <p:cNvSpPr>
            <a:spLocks noGrp="1" noChangeArrowheads="1"/>
          </p:cNvSpPr>
          <p:nvPr>
            <p:ph type="title"/>
          </p:nvPr>
        </p:nvSpPr>
        <p:spPr>
          <a:xfrm>
            <a:off x="685800" y="152400"/>
            <a:ext cx="7772400" cy="990600"/>
          </a:xfrm>
        </p:spPr>
        <p:txBody>
          <a:bodyPr/>
          <a:lstStyle/>
          <a:p>
            <a:pPr eaLnBrk="1" hangingPunct="1"/>
            <a:r>
              <a:rPr lang="en-US" altLang="en-US" smtClean="0"/>
              <a:t>Phong Interpolation</a:t>
            </a:r>
          </a:p>
        </p:txBody>
      </p:sp>
      <p:sp>
        <p:nvSpPr>
          <p:cNvPr id="75780" name="Rectangle 3"/>
          <p:cNvSpPr>
            <a:spLocks noGrp="1" noChangeArrowheads="1"/>
          </p:cNvSpPr>
          <p:nvPr>
            <p:ph type="body" sz="half" idx="1"/>
          </p:nvPr>
        </p:nvSpPr>
        <p:spPr>
          <a:xfrm>
            <a:off x="228600" y="1219200"/>
            <a:ext cx="4800600" cy="4343400"/>
          </a:xfrm>
        </p:spPr>
        <p:txBody>
          <a:bodyPr>
            <a:normAutofit lnSpcReduction="10000"/>
          </a:bodyPr>
          <a:lstStyle/>
          <a:p>
            <a:pPr eaLnBrk="1" hangingPunct="1"/>
            <a:r>
              <a:rPr lang="en-US" altLang="en-US" smtClean="0"/>
              <a:t>Interpolate normals across faces</a:t>
            </a:r>
          </a:p>
          <a:p>
            <a:pPr eaLnBrk="1" hangingPunct="1"/>
            <a:r>
              <a:rPr lang="en-US" altLang="en-US" smtClean="0"/>
              <a:t>Shade each pixel</a:t>
            </a:r>
          </a:p>
          <a:p>
            <a:pPr eaLnBrk="1" hangingPunct="1"/>
            <a:r>
              <a:rPr lang="en-US" altLang="en-US" smtClean="0"/>
              <a:t>Advantages:</a:t>
            </a:r>
          </a:p>
          <a:p>
            <a:pPr lvl="1" eaLnBrk="1" hangingPunct="1"/>
            <a:r>
              <a:rPr lang="en-US" altLang="en-US" smtClean="0"/>
              <a:t>High quality, narrow specularities</a:t>
            </a:r>
          </a:p>
          <a:p>
            <a:pPr eaLnBrk="1" hangingPunct="1"/>
            <a:r>
              <a:rPr lang="en-US" altLang="en-US" smtClean="0"/>
              <a:t>Disadvantages:</a:t>
            </a:r>
          </a:p>
          <a:p>
            <a:pPr lvl="1" eaLnBrk="1" hangingPunct="1"/>
            <a:r>
              <a:rPr lang="en-US" altLang="en-US" smtClean="0"/>
              <a:t>Expensive</a:t>
            </a:r>
          </a:p>
          <a:p>
            <a:pPr lvl="1" eaLnBrk="1" hangingPunct="1"/>
            <a:r>
              <a:rPr lang="en-US" altLang="en-US" smtClean="0"/>
              <a:t>Still an approximation for most surfaces</a:t>
            </a:r>
          </a:p>
        </p:txBody>
      </p:sp>
      <p:sp>
        <p:nvSpPr>
          <p:cNvPr id="75781" name="Line 4"/>
          <p:cNvSpPr>
            <a:spLocks noChangeShapeType="1"/>
          </p:cNvSpPr>
          <p:nvPr/>
        </p:nvSpPr>
        <p:spPr bwMode="auto">
          <a:xfrm>
            <a:off x="6172200" y="3581400"/>
            <a:ext cx="152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2" name="Line 5"/>
          <p:cNvSpPr>
            <a:spLocks noChangeShapeType="1"/>
          </p:cNvSpPr>
          <p:nvPr/>
        </p:nvSpPr>
        <p:spPr bwMode="auto">
          <a:xfrm flipH="1">
            <a:off x="5029200" y="3581400"/>
            <a:ext cx="11430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3" name="Line 6"/>
          <p:cNvSpPr>
            <a:spLocks noChangeShapeType="1"/>
          </p:cNvSpPr>
          <p:nvPr/>
        </p:nvSpPr>
        <p:spPr bwMode="auto">
          <a:xfrm>
            <a:off x="7696200" y="3581400"/>
            <a:ext cx="9906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4" name="Line 7"/>
          <p:cNvSpPr>
            <a:spLocks noChangeShapeType="1"/>
          </p:cNvSpPr>
          <p:nvPr/>
        </p:nvSpPr>
        <p:spPr bwMode="auto">
          <a:xfrm flipH="1" flipV="1">
            <a:off x="5867400" y="2819400"/>
            <a:ext cx="304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5" name="Line 8"/>
          <p:cNvSpPr>
            <a:spLocks noChangeShapeType="1"/>
          </p:cNvSpPr>
          <p:nvPr/>
        </p:nvSpPr>
        <p:spPr bwMode="auto">
          <a:xfrm flipV="1">
            <a:off x="7696200" y="2819400"/>
            <a:ext cx="304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6" name="Line 9"/>
          <p:cNvSpPr>
            <a:spLocks noChangeShapeType="1"/>
          </p:cNvSpPr>
          <p:nvPr/>
        </p:nvSpPr>
        <p:spPr bwMode="auto">
          <a:xfrm flipH="1" flipV="1">
            <a:off x="6172200" y="2819400"/>
            <a:ext cx="15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7" name="Line 10"/>
          <p:cNvSpPr>
            <a:spLocks noChangeShapeType="1"/>
          </p:cNvSpPr>
          <p:nvPr/>
        </p:nvSpPr>
        <p:spPr bwMode="auto">
          <a:xfrm flipH="1" flipV="1">
            <a:off x="6477000" y="2819400"/>
            <a:ext cx="76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8" name="Line 11"/>
          <p:cNvSpPr>
            <a:spLocks noChangeShapeType="1"/>
          </p:cNvSpPr>
          <p:nvPr/>
        </p:nvSpPr>
        <p:spPr bwMode="auto">
          <a:xfrm flipV="1">
            <a:off x="6858000" y="2819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9" name="Line 12"/>
          <p:cNvSpPr>
            <a:spLocks noChangeShapeType="1"/>
          </p:cNvSpPr>
          <p:nvPr/>
        </p:nvSpPr>
        <p:spPr bwMode="auto">
          <a:xfrm flipV="1">
            <a:off x="7086600" y="2819400"/>
            <a:ext cx="76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90" name="Line 13"/>
          <p:cNvSpPr>
            <a:spLocks noChangeShapeType="1"/>
          </p:cNvSpPr>
          <p:nvPr/>
        </p:nvSpPr>
        <p:spPr bwMode="auto">
          <a:xfrm flipV="1">
            <a:off x="7391400" y="2819400"/>
            <a:ext cx="15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12183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A889DEB-57CB-45AE-9240-B6A4ED56BFBA}" type="slidenum">
              <a:rPr lang="en-GB" altLang="en-US" sz="1400" smtClean="0">
                <a:solidFill>
                  <a:srgbClr val="FFFFFF"/>
                </a:solidFill>
              </a:rPr>
              <a:pPr eaLnBrk="1" hangingPunct="1">
                <a:spcBef>
                  <a:spcPct val="0"/>
                </a:spcBef>
                <a:buFontTx/>
                <a:buNone/>
              </a:pPr>
              <a:t>74</a:t>
            </a:fld>
            <a:endParaRPr lang="en-GB" altLang="en-US" sz="1400" smtClean="0">
              <a:solidFill>
                <a:srgbClr val="FFFFFF"/>
              </a:solidFill>
            </a:endParaRP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4"/>
          <p:cNvSpPr txBox="1">
            <a:spLocks noChangeArrowheads="1"/>
          </p:cNvSpPr>
          <p:nvPr/>
        </p:nvSpPr>
        <p:spPr bwMode="auto">
          <a:xfrm>
            <a:off x="2971800" y="228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2400"/>
              <a:t>SHADING / RENDERING </a:t>
            </a:r>
          </a:p>
        </p:txBody>
      </p:sp>
    </p:spTree>
    <p:extLst>
      <p:ext uri="{BB962C8B-B14F-4D97-AF65-F5344CB8AC3E}">
        <p14:creationId xmlns:p14="http://schemas.microsoft.com/office/powerpoint/2010/main" val="7557924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722F6A7-0807-42B8-A054-5AEF568D12DC}" type="slidenum">
              <a:rPr lang="en-GB" altLang="en-US" sz="1400" smtClean="0">
                <a:solidFill>
                  <a:srgbClr val="FFFFFF"/>
                </a:solidFill>
              </a:rPr>
              <a:pPr eaLnBrk="1" hangingPunct="1">
                <a:spcBef>
                  <a:spcPct val="0"/>
                </a:spcBef>
                <a:buFontTx/>
                <a:buNone/>
              </a:pPr>
              <a:t>75</a:t>
            </a:fld>
            <a:endParaRPr lang="en-GB" altLang="en-US" sz="1400" smtClean="0">
              <a:solidFill>
                <a:srgbClr val="FFFFFF"/>
              </a:solidFill>
            </a:endParaRPr>
          </a:p>
        </p:txBody>
      </p:sp>
      <p:graphicFrame>
        <p:nvGraphicFramePr>
          <p:cNvPr id="77827" name="Object 0"/>
          <p:cNvGraphicFramePr>
            <a:graphicFrameLocks noChangeAspect="1"/>
          </p:cNvGraphicFramePr>
          <p:nvPr/>
        </p:nvGraphicFramePr>
        <p:xfrm>
          <a:off x="533400" y="693738"/>
          <a:ext cx="7543800" cy="5110162"/>
        </p:xfrm>
        <a:graphic>
          <a:graphicData uri="http://schemas.openxmlformats.org/presentationml/2006/ole">
            <mc:AlternateContent xmlns:mc="http://schemas.openxmlformats.org/markup-compatibility/2006">
              <mc:Choice xmlns:v="urn:schemas-microsoft-com:vml" Requires="v">
                <p:oleObj spid="_x0000_s45076" name="Bitmap Image" r:id="rId4" imgW="6028571" imgH="4086795" progId="Paint.Picture">
                  <p:embed/>
                </p:oleObj>
              </mc:Choice>
              <mc:Fallback>
                <p:oleObj name="Bitmap Image" r:id="rId4" imgW="6028571" imgH="408679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93738"/>
                        <a:ext cx="7543800"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37123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649A01A-545D-4A95-B15F-535BC19B574D}" type="slidenum">
              <a:rPr lang="en-GB" altLang="en-US" sz="1400" smtClean="0">
                <a:solidFill>
                  <a:srgbClr val="FFFFFF"/>
                </a:solidFill>
              </a:rPr>
              <a:pPr eaLnBrk="1" hangingPunct="1">
                <a:spcBef>
                  <a:spcPct val="0"/>
                </a:spcBef>
                <a:buFontTx/>
                <a:buNone/>
              </a:pPr>
              <a:t>76</a:t>
            </a:fld>
            <a:endParaRPr lang="en-GB" altLang="en-US" sz="1400" smtClean="0">
              <a:solidFill>
                <a:srgbClr val="FFFFFF"/>
              </a:solidFill>
            </a:endParaRPr>
          </a:p>
        </p:txBody>
      </p:sp>
      <p:sp>
        <p:nvSpPr>
          <p:cNvPr id="79875" name="Rectangle 2"/>
          <p:cNvSpPr>
            <a:spLocks noGrp="1" noChangeArrowheads="1"/>
          </p:cNvSpPr>
          <p:nvPr>
            <p:ph type="title"/>
          </p:nvPr>
        </p:nvSpPr>
        <p:spPr/>
        <p:txBody>
          <a:bodyPr/>
          <a:lstStyle/>
          <a:p>
            <a:pPr eaLnBrk="1" hangingPunct="1"/>
            <a:r>
              <a:rPr lang="en-US" altLang="en-US" dirty="0" smtClean="0"/>
              <a:t>Lighting in </a:t>
            </a:r>
            <a:r>
              <a:rPr lang="en-US" altLang="en-US" dirty="0" err="1" smtClean="0"/>
              <a:t>WebGL</a:t>
            </a:r>
            <a:endParaRPr lang="en-US" altLang="en-US" dirty="0" smtClean="0"/>
          </a:p>
        </p:txBody>
      </p:sp>
      <p:sp>
        <p:nvSpPr>
          <p:cNvPr id="79876" name="Rectangle 3"/>
          <p:cNvSpPr>
            <a:spLocks noGrp="1" noChangeArrowheads="1"/>
          </p:cNvSpPr>
          <p:nvPr>
            <p:ph type="body" idx="1"/>
          </p:nvPr>
        </p:nvSpPr>
        <p:spPr/>
        <p:txBody>
          <a:bodyPr>
            <a:normAutofit fontScale="77500" lnSpcReduction="20000"/>
          </a:bodyPr>
          <a:lstStyle/>
          <a:p>
            <a:pPr eaLnBrk="1" hangingPunct="1"/>
            <a:r>
              <a:rPr lang="en-US" altLang="en-US" dirty="0"/>
              <a:t>For many years, </a:t>
            </a:r>
            <a:r>
              <a:rPr lang="en-US" altLang="en-US" dirty="0" err="1"/>
              <a:t>Blinn-Phong</a:t>
            </a:r>
            <a:r>
              <a:rPr lang="en-US" altLang="en-US" dirty="0"/>
              <a:t> model was the standard</a:t>
            </a:r>
          </a:p>
          <a:p>
            <a:pPr lvl="1"/>
            <a:r>
              <a:rPr lang="en-US" altLang="en-US" dirty="0"/>
              <a:t>It was implemented in the hardware </a:t>
            </a:r>
          </a:p>
          <a:p>
            <a:pPr lvl="1"/>
            <a:r>
              <a:rPr lang="en-US" altLang="en-US" dirty="0"/>
              <a:t>It was part of OpenGL fixed function pipeline</a:t>
            </a:r>
          </a:p>
          <a:p>
            <a:r>
              <a:rPr lang="en-US" altLang="en-US" dirty="0" smtClean="0"/>
              <a:t>With </a:t>
            </a:r>
            <a:r>
              <a:rPr lang="en-US" altLang="en-US" dirty="0" err="1" smtClean="0"/>
              <a:t>shaders</a:t>
            </a:r>
            <a:r>
              <a:rPr lang="en-US" altLang="en-US" dirty="0" smtClean="0"/>
              <a:t>, we have more freedom on what to use</a:t>
            </a:r>
          </a:p>
          <a:p>
            <a:endParaRPr lang="en-US" altLang="en-US" dirty="0"/>
          </a:p>
          <a:p>
            <a:r>
              <a:rPr lang="en-US" altLang="en-US" dirty="0" smtClean="0"/>
              <a:t>Again, we can choose where to apply lighting</a:t>
            </a:r>
          </a:p>
          <a:p>
            <a:pPr lvl="1"/>
            <a:r>
              <a:rPr lang="en-US" altLang="en-US" dirty="0" smtClean="0"/>
              <a:t>Application, </a:t>
            </a:r>
          </a:p>
          <a:p>
            <a:pPr lvl="1"/>
            <a:r>
              <a:rPr lang="en-US" altLang="en-US" dirty="0" smtClean="0"/>
              <a:t>Vertex </a:t>
            </a:r>
            <a:r>
              <a:rPr lang="en-US" altLang="en-US" dirty="0" err="1" smtClean="0"/>
              <a:t>shader</a:t>
            </a:r>
            <a:r>
              <a:rPr lang="en-US" altLang="en-US" dirty="0" smtClean="0"/>
              <a:t>, or</a:t>
            </a:r>
          </a:p>
          <a:p>
            <a:pPr lvl="1"/>
            <a:r>
              <a:rPr lang="en-US" altLang="en-US" dirty="0" smtClean="0"/>
              <a:t>Fragment </a:t>
            </a:r>
            <a:r>
              <a:rPr lang="en-US" altLang="en-US" dirty="0" err="1" smtClean="0"/>
              <a:t>shader</a:t>
            </a:r>
            <a:endParaRPr lang="en-US" altLang="en-US" dirty="0" smtClean="0"/>
          </a:p>
          <a:p>
            <a:r>
              <a:rPr lang="en-US" altLang="en-US" dirty="0" smtClean="0"/>
              <a:t>Define necessary parameters for lighting </a:t>
            </a:r>
          </a:p>
          <a:p>
            <a:pPr lvl="1"/>
            <a:r>
              <a:rPr lang="en-US" altLang="en-US" dirty="0" smtClean="0"/>
              <a:t>Use them in application code, or </a:t>
            </a:r>
          </a:p>
          <a:p>
            <a:pPr lvl="1"/>
            <a:r>
              <a:rPr lang="en-US" altLang="en-US" dirty="0" smtClean="0"/>
              <a:t>Send them to </a:t>
            </a:r>
            <a:r>
              <a:rPr lang="en-US" altLang="en-US" dirty="0" err="1" smtClean="0"/>
              <a:t>shaders</a:t>
            </a:r>
            <a:endParaRPr lang="en-US" altLang="en-US" dirty="0" smtClean="0"/>
          </a:p>
        </p:txBody>
      </p:sp>
    </p:spTree>
    <p:extLst>
      <p:ext uri="{BB962C8B-B14F-4D97-AF65-F5344CB8AC3E}">
        <p14:creationId xmlns:p14="http://schemas.microsoft.com/office/powerpoint/2010/main" val="42797222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649A01A-545D-4A95-B15F-535BC19B574D}" type="slidenum">
              <a:rPr lang="en-GB" altLang="en-US" sz="1400" smtClean="0">
                <a:solidFill>
                  <a:srgbClr val="FFFFFF"/>
                </a:solidFill>
              </a:rPr>
              <a:pPr eaLnBrk="1" hangingPunct="1">
                <a:spcBef>
                  <a:spcPct val="0"/>
                </a:spcBef>
                <a:buFontTx/>
                <a:buNone/>
              </a:pPr>
              <a:t>77</a:t>
            </a:fld>
            <a:endParaRPr lang="en-GB" altLang="en-US" sz="1400" smtClean="0">
              <a:solidFill>
                <a:srgbClr val="FFFFFF"/>
              </a:solidFill>
            </a:endParaRPr>
          </a:p>
        </p:txBody>
      </p:sp>
      <p:sp>
        <p:nvSpPr>
          <p:cNvPr id="79875" name="Rectangle 2"/>
          <p:cNvSpPr>
            <a:spLocks noGrp="1" noChangeArrowheads="1"/>
          </p:cNvSpPr>
          <p:nvPr>
            <p:ph type="title"/>
          </p:nvPr>
        </p:nvSpPr>
        <p:spPr/>
        <p:txBody>
          <a:bodyPr/>
          <a:lstStyle/>
          <a:p>
            <a:pPr eaLnBrk="1" hangingPunct="1"/>
            <a:r>
              <a:rPr lang="en-US" altLang="en-US" dirty="0" smtClean="0"/>
              <a:t>Lighting in </a:t>
            </a:r>
            <a:r>
              <a:rPr lang="en-US" altLang="en-US" dirty="0" err="1" smtClean="0"/>
              <a:t>WebGL</a:t>
            </a:r>
            <a:endParaRPr lang="en-US" altLang="en-US" dirty="0" smtClean="0"/>
          </a:p>
        </p:txBody>
      </p:sp>
      <p:sp>
        <p:nvSpPr>
          <p:cNvPr id="79876" name="Rectangle 3"/>
          <p:cNvSpPr>
            <a:spLocks noGrp="1" noChangeArrowheads="1"/>
          </p:cNvSpPr>
          <p:nvPr>
            <p:ph type="body" idx="1"/>
          </p:nvPr>
        </p:nvSpPr>
        <p:spPr/>
        <p:txBody>
          <a:bodyPr>
            <a:normAutofit/>
          </a:bodyPr>
          <a:lstStyle/>
          <a:p>
            <a:pPr eaLnBrk="1" hangingPunct="1"/>
            <a:r>
              <a:rPr lang="en-US" altLang="en-US" dirty="0"/>
              <a:t>For </a:t>
            </a:r>
            <a:r>
              <a:rPr lang="en-US" altLang="en-US" dirty="0" smtClean="0"/>
              <a:t>every light source, specify </a:t>
            </a:r>
          </a:p>
          <a:p>
            <a:pPr lvl="1"/>
            <a:r>
              <a:rPr lang="en-US" altLang="en-US" dirty="0" smtClean="0"/>
              <a:t>Its color</a:t>
            </a:r>
          </a:p>
          <a:p>
            <a:pPr marL="914400" lvl="2" indent="0">
              <a:buNone/>
            </a:pPr>
            <a:r>
              <a:rPr lang="en-US" sz="2000" dirty="0" err="1">
                <a:latin typeface="Courier New" panose="02070309020205020404" pitchFamily="49" charset="0"/>
                <a:cs typeface="Courier New" panose="02070309020205020404" pitchFamily="49" charset="0"/>
              </a:rPr>
              <a:t>var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lightAmbient</a:t>
            </a:r>
            <a:r>
              <a:rPr lang="en-US" sz="2000" dirty="0">
                <a:latin typeface="Courier New" panose="02070309020205020404" pitchFamily="49" charset="0"/>
                <a:cs typeface="Courier New" panose="02070309020205020404" pitchFamily="49" charset="0"/>
              </a:rPr>
              <a:t> = vec4(0.2, 0.2, 0.2, 1.0);</a:t>
            </a:r>
          </a:p>
          <a:p>
            <a:pPr marL="914400" lvl="2" indent="0">
              <a:buNone/>
            </a:pPr>
            <a:r>
              <a:rPr lang="en-US" sz="2000" dirty="0" err="1">
                <a:latin typeface="Courier New" panose="02070309020205020404" pitchFamily="49" charset="0"/>
                <a:cs typeface="Courier New" panose="02070309020205020404" pitchFamily="49" charset="0"/>
              </a:rPr>
              <a:t>var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lightDiffuse</a:t>
            </a:r>
            <a:r>
              <a:rPr lang="en-US" sz="2000" dirty="0">
                <a:latin typeface="Courier New" panose="02070309020205020404" pitchFamily="49" charset="0"/>
                <a:cs typeface="Courier New" panose="02070309020205020404" pitchFamily="49" charset="0"/>
              </a:rPr>
              <a:t> = vec4(1.0, 1.0, 1.0, 1.0);</a:t>
            </a:r>
          </a:p>
          <a:p>
            <a:pPr marL="914400" lvl="2" indent="0">
              <a:buNone/>
            </a:pPr>
            <a:r>
              <a:rPr lang="sv-SE" sz="2000" dirty="0">
                <a:latin typeface="Courier New" panose="02070309020205020404" pitchFamily="49" charset="0"/>
                <a:cs typeface="Courier New" panose="02070309020205020404" pitchFamily="49" charset="0"/>
              </a:rPr>
              <a:t>var lightSpecular = vec4(1.0, 1.0, 1.0, 1.0</a:t>
            </a:r>
            <a:r>
              <a:rPr lang="sv-SE"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pPr lvl="1"/>
            <a:r>
              <a:rPr lang="sv-SE" dirty="0" smtClean="0"/>
              <a:t>Its location/direction</a:t>
            </a:r>
          </a:p>
          <a:p>
            <a:pPr marL="914400" lvl="2" indent="0">
              <a:buNone/>
            </a:pPr>
            <a:r>
              <a:rPr lang="sv-SE" sz="2000" dirty="0">
                <a:latin typeface="Courier New" panose="02070309020205020404" pitchFamily="49" charset="0"/>
                <a:cs typeface="Courier New" panose="02070309020205020404" pitchFamily="49" charset="0"/>
              </a:rPr>
              <a:t>var lightPosition = vec4(1.0, 2.0, 3.0,1.0</a:t>
            </a:r>
            <a:r>
              <a:rPr lang="sv-SE" sz="2000" dirty="0" smtClean="0">
                <a:latin typeface="Courier New" panose="02070309020205020404" pitchFamily="49" charset="0"/>
                <a:cs typeface="Courier New" panose="02070309020205020404" pitchFamily="49" charset="0"/>
              </a:rPr>
              <a:t>);</a:t>
            </a:r>
          </a:p>
          <a:p>
            <a:pPr lvl="2"/>
            <a:r>
              <a:rPr lang="sv-SE" dirty="0" smtClean="0"/>
              <a:t>By convention, for a directional source, you may make the last component 0.0 to indicate that it is a vector instead of a homogeneous coordinate</a:t>
            </a:r>
            <a:endParaRPr lang="sv-SE" dirty="0"/>
          </a:p>
        </p:txBody>
      </p:sp>
    </p:spTree>
    <p:extLst>
      <p:ext uri="{BB962C8B-B14F-4D97-AF65-F5344CB8AC3E}">
        <p14:creationId xmlns:p14="http://schemas.microsoft.com/office/powerpoint/2010/main" val="9355849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649A01A-545D-4A95-B15F-535BC19B574D}" type="slidenum">
              <a:rPr lang="en-GB" altLang="en-US" sz="1400" smtClean="0">
                <a:solidFill>
                  <a:srgbClr val="FFFFFF"/>
                </a:solidFill>
              </a:rPr>
              <a:pPr eaLnBrk="1" hangingPunct="1">
                <a:spcBef>
                  <a:spcPct val="0"/>
                </a:spcBef>
                <a:buFontTx/>
                <a:buNone/>
              </a:pPr>
              <a:t>78</a:t>
            </a:fld>
            <a:endParaRPr lang="en-GB" altLang="en-US" sz="1400" smtClean="0">
              <a:solidFill>
                <a:srgbClr val="FFFFFF"/>
              </a:solidFill>
            </a:endParaRPr>
          </a:p>
        </p:txBody>
      </p:sp>
      <p:sp>
        <p:nvSpPr>
          <p:cNvPr id="79875" name="Rectangle 2"/>
          <p:cNvSpPr>
            <a:spLocks noGrp="1" noChangeArrowheads="1"/>
          </p:cNvSpPr>
          <p:nvPr>
            <p:ph type="title"/>
          </p:nvPr>
        </p:nvSpPr>
        <p:spPr/>
        <p:txBody>
          <a:bodyPr/>
          <a:lstStyle/>
          <a:p>
            <a:pPr eaLnBrk="1" hangingPunct="1"/>
            <a:r>
              <a:rPr lang="en-US" altLang="en-US" dirty="0" smtClean="0"/>
              <a:t>Lighting in </a:t>
            </a:r>
            <a:r>
              <a:rPr lang="en-US" altLang="en-US" dirty="0" err="1" smtClean="0"/>
              <a:t>WebGL</a:t>
            </a:r>
            <a:endParaRPr lang="en-US" altLang="en-US" dirty="0" smtClean="0"/>
          </a:p>
        </p:txBody>
      </p:sp>
      <mc:AlternateContent xmlns:mc="http://schemas.openxmlformats.org/markup-compatibility/2006" xmlns:a14="http://schemas.microsoft.com/office/drawing/2010/main">
        <mc:Choice Requires="a14">
          <p:sp>
            <p:nvSpPr>
              <p:cNvPr id="79876" name="Rectangle 3"/>
              <p:cNvSpPr>
                <a:spLocks noGrp="1" noChangeArrowheads="1"/>
              </p:cNvSpPr>
              <p:nvPr>
                <p:ph type="body" idx="1"/>
              </p:nvPr>
            </p:nvSpPr>
            <p:spPr/>
            <p:txBody>
              <a:bodyPr>
                <a:normAutofit/>
              </a:bodyPr>
              <a:lstStyle/>
              <a:p>
                <a:pPr eaLnBrk="1" hangingPunct="1"/>
                <a:r>
                  <a:rPr lang="en-US" altLang="en-US" dirty="0" smtClean="0"/>
                  <a:t>Specify details of materials</a:t>
                </a:r>
              </a:p>
              <a:p>
                <a:pPr lvl="1"/>
                <a:r>
                  <a:rPr lang="en-US" altLang="en-US" dirty="0" smtClean="0"/>
                  <a:t>Ambient, diffuse, specular coefficients </a:t>
                </a:r>
                <a14:m>
                  <m:oMath xmlns:m="http://schemas.openxmlformats.org/officeDocument/2006/math">
                    <m:d>
                      <m:dPr>
                        <m:ctrlPr>
                          <a:rPr lang="en-US" altLang="en-US" b="0" i="1" smtClean="0">
                            <a:latin typeface="Cambria Math"/>
                          </a:rPr>
                        </m:ctrlPr>
                      </m:dPr>
                      <m:e>
                        <m:sSub>
                          <m:sSubPr>
                            <m:ctrlPr>
                              <a:rPr lang="en-US" altLang="en-US" b="0" i="1" smtClean="0">
                                <a:latin typeface="Cambria Math"/>
                              </a:rPr>
                            </m:ctrlPr>
                          </m:sSubPr>
                          <m:e>
                            <m:r>
                              <a:rPr lang="en-US" altLang="en-US" b="0" i="1" smtClean="0">
                                <a:latin typeface="Cambria Math"/>
                              </a:rPr>
                              <m:t>𝑘</m:t>
                            </m:r>
                          </m:e>
                          <m:sub>
                            <m:r>
                              <a:rPr lang="en-US" altLang="en-US" b="0" i="1" smtClean="0">
                                <a:latin typeface="Cambria Math"/>
                              </a:rPr>
                              <m:t>𝑎</m:t>
                            </m:r>
                          </m:sub>
                        </m:sSub>
                        <m:r>
                          <a:rPr lang="en-US" altLang="en-US" b="0" i="1" smtClean="0">
                            <a:latin typeface="Cambria Math"/>
                          </a:rPr>
                          <m:t>,</m:t>
                        </m:r>
                        <m:sSub>
                          <m:sSubPr>
                            <m:ctrlPr>
                              <a:rPr lang="en-US" altLang="en-US" b="0" i="1" smtClean="0">
                                <a:latin typeface="Cambria Math"/>
                              </a:rPr>
                            </m:ctrlPr>
                          </m:sSubPr>
                          <m:e>
                            <m:r>
                              <a:rPr lang="en-US" altLang="en-US" b="0" i="1" smtClean="0">
                                <a:latin typeface="Cambria Math"/>
                              </a:rPr>
                              <m:t>𝑘</m:t>
                            </m:r>
                          </m:e>
                          <m:sub>
                            <m:r>
                              <a:rPr lang="en-US" altLang="en-US" b="0" i="1" smtClean="0">
                                <a:latin typeface="Cambria Math"/>
                              </a:rPr>
                              <m:t>𝑑</m:t>
                            </m:r>
                          </m:sub>
                        </m:sSub>
                        <m:r>
                          <a:rPr lang="en-US" altLang="en-US" b="0" i="1" smtClean="0">
                            <a:latin typeface="Cambria Math"/>
                          </a:rPr>
                          <m:t>,</m:t>
                        </m:r>
                        <m:sSub>
                          <m:sSubPr>
                            <m:ctrlPr>
                              <a:rPr lang="en-US" altLang="en-US" b="0" i="1" smtClean="0">
                                <a:latin typeface="Cambria Math"/>
                              </a:rPr>
                            </m:ctrlPr>
                          </m:sSubPr>
                          <m:e>
                            <m:r>
                              <a:rPr lang="en-US" altLang="en-US" b="0" i="1" smtClean="0">
                                <a:latin typeface="Cambria Math"/>
                              </a:rPr>
                              <m:t>𝑘</m:t>
                            </m:r>
                          </m:e>
                          <m:sub>
                            <m:r>
                              <a:rPr lang="en-US" altLang="en-US" b="0" i="1" smtClean="0">
                                <a:latin typeface="Cambria Math"/>
                              </a:rPr>
                              <m:t>𝑠</m:t>
                            </m:r>
                          </m:sub>
                        </m:sSub>
                      </m:e>
                    </m:d>
                  </m:oMath>
                </a14:m>
                <a:endParaRPr lang="en-US" altLang="en-US" dirty="0" smtClean="0"/>
              </a:p>
              <a:p>
                <a:pPr marL="914400" lvl="2" indent="0">
                  <a:buNone/>
                </a:pPr>
                <a:r>
                  <a:rPr lang="sv-SE" sz="1900" dirty="0">
                    <a:latin typeface="Courier New" panose="02070309020205020404" pitchFamily="49" charset="0"/>
                    <a:cs typeface="Courier New" panose="02070309020205020404" pitchFamily="49" charset="0"/>
                  </a:rPr>
                  <a:t>var materialAmbient = vec4(1.0, 0.0, 1.0, 1.0);</a:t>
                </a:r>
              </a:p>
              <a:p>
                <a:pPr marL="914400" lvl="2" indent="0">
                  <a:buNone/>
                </a:pPr>
                <a:r>
                  <a:rPr lang="nn-NO" sz="1900" dirty="0">
                    <a:latin typeface="Courier New" panose="02070309020205020404" pitchFamily="49" charset="0"/>
                    <a:cs typeface="Courier New" panose="02070309020205020404" pitchFamily="49" charset="0"/>
                  </a:rPr>
                  <a:t>var materialDiffuse = vec4(1.0, 0.8, 0.0, 1.0);</a:t>
                </a:r>
              </a:p>
              <a:p>
                <a:pPr marL="914400" lvl="2" indent="0">
                  <a:buNone/>
                </a:pPr>
                <a:r>
                  <a:rPr lang="en-US" sz="1900" dirty="0" err="1">
                    <a:latin typeface="Courier New" panose="02070309020205020404" pitchFamily="49" charset="0"/>
                    <a:cs typeface="Courier New" panose="02070309020205020404" pitchFamily="49" charset="0"/>
                  </a:rPr>
                  <a:t>var</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materialSpecular</a:t>
                </a:r>
                <a:r>
                  <a:rPr lang="en-US" sz="1900" dirty="0">
                    <a:latin typeface="Courier New" panose="02070309020205020404" pitchFamily="49" charset="0"/>
                    <a:cs typeface="Courier New" panose="02070309020205020404" pitchFamily="49" charset="0"/>
                  </a:rPr>
                  <a:t> = vec4(1.0, 0.8, 0.0, 1.0);</a:t>
                </a:r>
              </a:p>
              <a:p>
                <a:pPr lvl="1"/>
                <a:r>
                  <a:rPr lang="sv-SE" dirty="0" smtClean="0"/>
                  <a:t>Specular exponent </a:t>
                </a:r>
                <a14:m>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𝑛</m:t>
                            </m:r>
                          </m:e>
                          <m:sub>
                            <m:r>
                              <a:rPr lang="en-US" b="0" i="1" smtClean="0">
                                <a:latin typeface="Cambria Math"/>
                              </a:rPr>
                              <m:t>𝑠</m:t>
                            </m:r>
                          </m:sub>
                        </m:sSub>
                      </m:e>
                    </m:d>
                  </m:oMath>
                </a14:m>
                <a:endParaRPr lang="sv-SE" dirty="0" smtClean="0"/>
              </a:p>
              <a:p>
                <a:pPr marL="914400" lvl="2" indent="0">
                  <a:buNone/>
                </a:pPr>
                <a:r>
                  <a:rPr lang="en-US" sz="1900" dirty="0" err="1">
                    <a:latin typeface="Courier New" panose="02070309020205020404" pitchFamily="49" charset="0"/>
                    <a:cs typeface="Courier New" panose="02070309020205020404" pitchFamily="49" charset="0"/>
                  </a:rPr>
                  <a:t>var</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materialShininess</a:t>
                </a:r>
                <a:r>
                  <a:rPr lang="en-US" sz="1900" dirty="0">
                    <a:latin typeface="Courier New" panose="02070309020205020404" pitchFamily="49" charset="0"/>
                    <a:cs typeface="Courier New" panose="02070309020205020404" pitchFamily="49" charset="0"/>
                  </a:rPr>
                  <a:t> = 100.0</a:t>
                </a:r>
                <a:r>
                  <a:rPr lang="en-US" sz="1900" dirty="0" smtClean="0">
                    <a:latin typeface="Courier New" panose="02070309020205020404" pitchFamily="49" charset="0"/>
                    <a:cs typeface="Courier New" panose="02070309020205020404" pitchFamily="49" charset="0"/>
                  </a:rPr>
                  <a:t>;</a:t>
                </a:r>
                <a:endParaRPr lang="sv-SE" sz="1900" dirty="0">
                  <a:latin typeface="Courier New" panose="02070309020205020404" pitchFamily="49" charset="0"/>
                  <a:cs typeface="Courier New" panose="02070309020205020404" pitchFamily="49" charset="0"/>
                </a:endParaRPr>
              </a:p>
            </p:txBody>
          </p:sp>
        </mc:Choice>
        <mc:Fallback xmlns="">
          <p:sp>
            <p:nvSpPr>
              <p:cNvPr id="79876" name="Rectangle 3"/>
              <p:cNvSpPr>
                <a:spLocks noGrp="1" noRot="1" noChangeAspect="1" noMove="1" noResize="1" noEditPoints="1" noAdjustHandles="1" noChangeArrowheads="1" noChangeShapeType="1" noTextEdit="1"/>
              </p:cNvSpPr>
              <p:nvPr>
                <p:ph type="body" idx="1"/>
              </p:nvPr>
            </p:nvSpPr>
            <p:spPr>
              <a:blipFill rotWithShape="1">
                <a:blip r:embed="rId3"/>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35114377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649A01A-545D-4A95-B15F-535BC19B574D}" type="slidenum">
              <a:rPr lang="en-GB" altLang="en-US" sz="1400" smtClean="0">
                <a:solidFill>
                  <a:srgbClr val="FFFFFF"/>
                </a:solidFill>
              </a:rPr>
              <a:pPr eaLnBrk="1" hangingPunct="1">
                <a:spcBef>
                  <a:spcPct val="0"/>
                </a:spcBef>
                <a:buFontTx/>
                <a:buNone/>
              </a:pPr>
              <a:t>79</a:t>
            </a:fld>
            <a:endParaRPr lang="en-GB" altLang="en-US" sz="1400" smtClean="0">
              <a:solidFill>
                <a:srgbClr val="FFFFFF"/>
              </a:solidFill>
            </a:endParaRPr>
          </a:p>
        </p:txBody>
      </p:sp>
      <p:sp>
        <p:nvSpPr>
          <p:cNvPr id="79875" name="Rectangle 2"/>
          <p:cNvSpPr>
            <a:spLocks noGrp="1" noChangeArrowheads="1"/>
          </p:cNvSpPr>
          <p:nvPr>
            <p:ph type="title"/>
          </p:nvPr>
        </p:nvSpPr>
        <p:spPr/>
        <p:txBody>
          <a:bodyPr/>
          <a:lstStyle/>
          <a:p>
            <a:pPr eaLnBrk="1" hangingPunct="1"/>
            <a:r>
              <a:rPr lang="en-US" altLang="en-US" dirty="0" smtClean="0"/>
              <a:t>Lighting in </a:t>
            </a:r>
            <a:r>
              <a:rPr lang="en-US" altLang="en-US" dirty="0" err="1" smtClean="0"/>
              <a:t>WebGL</a:t>
            </a:r>
            <a:endParaRPr lang="en-US" altLang="en-US" dirty="0" smtClean="0"/>
          </a:p>
        </p:txBody>
      </p:sp>
      <p:sp>
        <p:nvSpPr>
          <p:cNvPr id="79876" name="Rectangle 3"/>
          <p:cNvSpPr>
            <a:spLocks noGrp="1" noChangeArrowheads="1"/>
          </p:cNvSpPr>
          <p:nvPr>
            <p:ph type="body" idx="1"/>
          </p:nvPr>
        </p:nvSpPr>
        <p:spPr/>
        <p:txBody>
          <a:bodyPr>
            <a:normAutofit lnSpcReduction="10000"/>
          </a:bodyPr>
          <a:lstStyle/>
          <a:p>
            <a:pPr eaLnBrk="1" hangingPunct="1"/>
            <a:r>
              <a:rPr lang="en-US" altLang="en-US" dirty="0" smtClean="0"/>
              <a:t>For a static scene, lighting computation needs to be done only once</a:t>
            </a:r>
          </a:p>
          <a:p>
            <a:pPr lvl="1"/>
            <a:r>
              <a:rPr lang="en-US" dirty="0" smtClean="0"/>
              <a:t>So</a:t>
            </a:r>
            <a:r>
              <a:rPr lang="en-US" dirty="0"/>
              <a:t> </a:t>
            </a:r>
            <a:r>
              <a:rPr lang="en-US" dirty="0" smtClean="0"/>
              <a:t>we can send values to GPU once</a:t>
            </a:r>
          </a:p>
          <a:p>
            <a:r>
              <a:rPr lang="en-US" dirty="0" smtClean="0"/>
              <a:t>But, for a dynamic scene (e.g., rotating cube), we need to </a:t>
            </a:r>
            <a:r>
              <a:rPr lang="en-US" dirty="0" err="1" smtClean="0"/>
              <a:t>recompute</a:t>
            </a:r>
            <a:r>
              <a:rPr lang="en-US" dirty="0" smtClean="0"/>
              <a:t> many things</a:t>
            </a:r>
          </a:p>
          <a:p>
            <a:pPr lvl="1"/>
            <a:r>
              <a:rPr lang="en-US" dirty="0" smtClean="0"/>
              <a:t>Doing these </a:t>
            </a:r>
            <a:r>
              <a:rPr lang="en-US" dirty="0" err="1" smtClean="0"/>
              <a:t>recomputations</a:t>
            </a:r>
            <a:r>
              <a:rPr lang="en-US" dirty="0" smtClean="0"/>
              <a:t> in the CPU and sending values to GPU each time is inefficient</a:t>
            </a:r>
          </a:p>
          <a:p>
            <a:r>
              <a:rPr lang="en-US" dirty="0" smtClean="0"/>
              <a:t>Thus, we want to do lighting calculations in the </a:t>
            </a:r>
            <a:r>
              <a:rPr lang="en-US" dirty="0" err="1" smtClean="0"/>
              <a:t>shaders</a:t>
            </a:r>
            <a:endParaRPr lang="sv-SE" dirty="0"/>
          </a:p>
        </p:txBody>
      </p:sp>
    </p:spTree>
    <p:extLst>
      <p:ext uri="{BB962C8B-B14F-4D97-AF65-F5344CB8AC3E}">
        <p14:creationId xmlns:p14="http://schemas.microsoft.com/office/powerpoint/2010/main" val="2305161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F3473AE-3733-49C5-9CEF-AA4E69B06437}" type="slidenum">
              <a:rPr lang="en-GB" altLang="en-US" sz="1400" smtClean="0">
                <a:solidFill>
                  <a:srgbClr val="FFFFFF"/>
                </a:solidFill>
              </a:rPr>
              <a:pPr eaLnBrk="1" hangingPunct="1">
                <a:spcBef>
                  <a:spcPct val="0"/>
                </a:spcBef>
                <a:buFontTx/>
                <a:buNone/>
              </a:pPr>
              <a:t>8</a:t>
            </a:fld>
            <a:endParaRPr lang="en-GB" altLang="en-US" sz="1400" smtClean="0">
              <a:solidFill>
                <a:srgbClr val="FFFFFF"/>
              </a:solidFill>
            </a:endParaRPr>
          </a:p>
        </p:txBody>
      </p:sp>
      <p:sp>
        <p:nvSpPr>
          <p:cNvPr id="9219" name="Rectangle 2"/>
          <p:cNvSpPr>
            <a:spLocks noGrp="1" noChangeArrowheads="1"/>
          </p:cNvSpPr>
          <p:nvPr>
            <p:ph type="title"/>
          </p:nvPr>
        </p:nvSpPr>
        <p:spPr/>
        <p:txBody>
          <a:bodyPr/>
          <a:lstStyle/>
          <a:p>
            <a:pPr eaLnBrk="1" hangingPunct="1"/>
            <a:r>
              <a:rPr lang="en-US" altLang="en-US" smtClean="0"/>
              <a:t>Rendering Equation</a:t>
            </a:r>
          </a:p>
        </p:txBody>
      </p:sp>
      <p:sp>
        <p:nvSpPr>
          <p:cNvPr id="9220" name="Rectangle 3"/>
          <p:cNvSpPr>
            <a:spLocks noGrp="1" noChangeArrowheads="1"/>
          </p:cNvSpPr>
          <p:nvPr>
            <p:ph type="body" idx="1"/>
          </p:nvPr>
        </p:nvSpPr>
        <p:spPr/>
        <p:txBody>
          <a:bodyPr/>
          <a:lstStyle/>
          <a:p>
            <a:pPr eaLnBrk="1" hangingPunct="1"/>
            <a:r>
              <a:rPr lang="en-US" altLang="en-US" smtClean="0"/>
              <a:t>The infinite scattering and absorption of light can be described by the </a:t>
            </a:r>
            <a:r>
              <a:rPr lang="en-US" altLang="en-US" i="1" smtClean="0"/>
              <a:t>rendering equation </a:t>
            </a:r>
            <a:endParaRPr lang="en-US" altLang="en-US" smtClean="0"/>
          </a:p>
          <a:p>
            <a:pPr lvl="1" eaLnBrk="1" hangingPunct="1"/>
            <a:r>
              <a:rPr lang="en-US" altLang="en-US" smtClean="0"/>
              <a:t>Cannot</a:t>
            </a:r>
            <a:r>
              <a:rPr lang="en-US" altLang="en-US" i="1" smtClean="0"/>
              <a:t> </a:t>
            </a:r>
            <a:r>
              <a:rPr lang="en-US" altLang="en-US" smtClean="0"/>
              <a:t>be</a:t>
            </a:r>
            <a:r>
              <a:rPr lang="en-US" altLang="en-US" i="1" smtClean="0"/>
              <a:t> </a:t>
            </a:r>
            <a:r>
              <a:rPr lang="en-US" altLang="en-US" smtClean="0"/>
              <a:t>solved in general</a:t>
            </a:r>
          </a:p>
          <a:p>
            <a:pPr lvl="1" eaLnBrk="1" hangingPunct="1"/>
            <a:r>
              <a:rPr lang="en-US" altLang="en-US" smtClean="0"/>
              <a:t>Ray tracing is a special case for perfectly reflecting surfaces</a:t>
            </a:r>
          </a:p>
          <a:p>
            <a:pPr eaLnBrk="1" hangingPunct="1"/>
            <a:r>
              <a:rPr lang="en-US" altLang="en-US" smtClean="0"/>
              <a:t>Rendering equation is global and includes</a:t>
            </a:r>
          </a:p>
          <a:p>
            <a:pPr lvl="1" eaLnBrk="1" hangingPunct="1"/>
            <a:r>
              <a:rPr lang="en-US" altLang="en-US" smtClean="0"/>
              <a:t>Shadows</a:t>
            </a:r>
          </a:p>
          <a:p>
            <a:pPr lvl="1" eaLnBrk="1" hangingPunct="1"/>
            <a:r>
              <a:rPr lang="en-US" altLang="en-US" smtClean="0"/>
              <a:t>Multiple scattering from object to object</a:t>
            </a:r>
          </a:p>
        </p:txBody>
      </p:sp>
    </p:spTree>
    <p:extLst>
      <p:ext uri="{BB962C8B-B14F-4D97-AF65-F5344CB8AC3E}">
        <p14:creationId xmlns:p14="http://schemas.microsoft.com/office/powerpoint/2010/main" val="10537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FCFC418-5C2C-4B50-9421-FF6B0D6D24C3}" type="slidenum">
              <a:rPr lang="en-GB" altLang="en-US" sz="1400" smtClean="0">
                <a:solidFill>
                  <a:srgbClr val="FFFFFF"/>
                </a:solidFill>
              </a:rPr>
              <a:pPr eaLnBrk="1" hangingPunct="1">
                <a:spcBef>
                  <a:spcPct val="0"/>
                </a:spcBef>
                <a:buFontTx/>
                <a:buNone/>
              </a:pPr>
              <a:t>9</a:t>
            </a:fld>
            <a:endParaRPr lang="en-GB" altLang="en-US" sz="1400" smtClean="0">
              <a:solidFill>
                <a:srgbClr val="FFFFFF"/>
              </a:solidFill>
            </a:endParaRPr>
          </a:p>
        </p:txBody>
      </p:sp>
      <p:sp>
        <p:nvSpPr>
          <p:cNvPr id="10243" name="Rectangle 2"/>
          <p:cNvSpPr>
            <a:spLocks noGrp="1" noChangeArrowheads="1"/>
          </p:cNvSpPr>
          <p:nvPr>
            <p:ph type="title"/>
          </p:nvPr>
        </p:nvSpPr>
        <p:spPr/>
        <p:txBody>
          <a:bodyPr/>
          <a:lstStyle/>
          <a:p>
            <a:pPr eaLnBrk="1" hangingPunct="1"/>
            <a:r>
              <a:rPr lang="en-US" altLang="en-US" smtClean="0"/>
              <a:t>Global Effects</a:t>
            </a:r>
          </a:p>
        </p:txBody>
      </p:sp>
      <p:pic>
        <p:nvPicPr>
          <p:cNvPr id="10244" name="Picture 3" descr="AN06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384651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4"/>
          <p:cNvSpPr>
            <a:spLocks noChangeShapeType="1"/>
          </p:cNvSpPr>
          <p:nvPr/>
        </p:nvSpPr>
        <p:spPr bwMode="auto">
          <a:xfrm flipH="1" flipV="1">
            <a:off x="5410200" y="3200400"/>
            <a:ext cx="685800" cy="16764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en-US"/>
          </a:p>
        </p:txBody>
      </p:sp>
      <p:sp>
        <p:nvSpPr>
          <p:cNvPr id="10246" name="Text Box 5"/>
          <p:cNvSpPr txBox="1">
            <a:spLocks noChangeArrowheads="1"/>
          </p:cNvSpPr>
          <p:nvPr/>
        </p:nvSpPr>
        <p:spPr bwMode="auto">
          <a:xfrm>
            <a:off x="4783138" y="4918075"/>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translucent surface</a:t>
            </a:r>
          </a:p>
        </p:txBody>
      </p:sp>
      <p:sp>
        <p:nvSpPr>
          <p:cNvPr id="10247" name="Line 6"/>
          <p:cNvSpPr>
            <a:spLocks noChangeShapeType="1"/>
          </p:cNvSpPr>
          <p:nvPr/>
        </p:nvSpPr>
        <p:spPr bwMode="auto">
          <a:xfrm flipH="1">
            <a:off x="5638800" y="2133600"/>
            <a:ext cx="990600" cy="5334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en-US"/>
          </a:p>
        </p:txBody>
      </p:sp>
      <p:sp>
        <p:nvSpPr>
          <p:cNvPr id="10248" name="Text Box 7"/>
          <p:cNvSpPr txBox="1">
            <a:spLocks noChangeArrowheads="1"/>
          </p:cNvSpPr>
          <p:nvPr/>
        </p:nvSpPr>
        <p:spPr bwMode="auto">
          <a:xfrm>
            <a:off x="6248400" y="16764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shadow</a:t>
            </a:r>
          </a:p>
        </p:txBody>
      </p:sp>
      <p:sp>
        <p:nvSpPr>
          <p:cNvPr id="10249" name="Line 8"/>
          <p:cNvSpPr>
            <a:spLocks noChangeShapeType="1"/>
          </p:cNvSpPr>
          <p:nvPr/>
        </p:nvSpPr>
        <p:spPr bwMode="auto">
          <a:xfrm>
            <a:off x="3505200" y="2286000"/>
            <a:ext cx="68580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en-US"/>
          </a:p>
        </p:txBody>
      </p:sp>
      <p:sp>
        <p:nvSpPr>
          <p:cNvPr id="10250" name="Line 9"/>
          <p:cNvSpPr>
            <a:spLocks noChangeShapeType="1"/>
          </p:cNvSpPr>
          <p:nvPr/>
        </p:nvSpPr>
        <p:spPr bwMode="auto">
          <a:xfrm flipV="1">
            <a:off x="4495800" y="2590800"/>
            <a:ext cx="685800" cy="304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en-US"/>
          </a:p>
        </p:txBody>
      </p:sp>
      <p:sp>
        <p:nvSpPr>
          <p:cNvPr id="10251" name="Line 10"/>
          <p:cNvSpPr>
            <a:spLocks noChangeShapeType="1"/>
          </p:cNvSpPr>
          <p:nvPr/>
        </p:nvSpPr>
        <p:spPr bwMode="auto">
          <a:xfrm>
            <a:off x="5181600" y="2590800"/>
            <a:ext cx="1600200" cy="10668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en-US"/>
          </a:p>
        </p:txBody>
      </p:sp>
      <p:sp>
        <p:nvSpPr>
          <p:cNvPr id="10252" name="Line 11"/>
          <p:cNvSpPr>
            <a:spLocks noChangeShapeType="1"/>
          </p:cNvSpPr>
          <p:nvPr/>
        </p:nvSpPr>
        <p:spPr bwMode="auto">
          <a:xfrm flipH="1" flipV="1">
            <a:off x="6400800" y="3429000"/>
            <a:ext cx="457200" cy="9906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en-US"/>
          </a:p>
        </p:txBody>
      </p:sp>
      <p:sp>
        <p:nvSpPr>
          <p:cNvPr id="10253" name="Text Box 12"/>
          <p:cNvSpPr txBox="1">
            <a:spLocks noChangeArrowheads="1"/>
          </p:cNvSpPr>
          <p:nvPr/>
        </p:nvSpPr>
        <p:spPr bwMode="auto">
          <a:xfrm>
            <a:off x="6172200" y="4343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multiple reflection</a:t>
            </a:r>
          </a:p>
        </p:txBody>
      </p:sp>
    </p:spTree>
    <p:extLst>
      <p:ext uri="{BB962C8B-B14F-4D97-AF65-F5344CB8AC3E}">
        <p14:creationId xmlns:p14="http://schemas.microsoft.com/office/powerpoint/2010/main" val="206279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3865</TotalTime>
  <Words>2545</Words>
  <Application>Microsoft Office PowerPoint</Application>
  <PresentationFormat>On-screen Show (4:3)</PresentationFormat>
  <Paragraphs>504</Paragraphs>
  <Slides>79</Slides>
  <Notes>78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79</vt:i4>
      </vt:variant>
    </vt:vector>
  </HeadingPairs>
  <TitlesOfParts>
    <vt:vector size="83" baseType="lpstr">
      <vt:lpstr>Office Theme</vt:lpstr>
      <vt:lpstr>Bitmap Image</vt:lpstr>
      <vt:lpstr>Equation</vt:lpstr>
      <vt:lpstr>Denklem</vt:lpstr>
      <vt:lpstr>COM337 Computer Graphics</vt:lpstr>
      <vt:lpstr>PowerPoint Presentation</vt:lpstr>
      <vt:lpstr>Lighting and Shading</vt:lpstr>
      <vt:lpstr>Illumination Models</vt:lpstr>
      <vt:lpstr>Two Components of Illumination</vt:lpstr>
      <vt:lpstr>PowerPoint Presentation</vt:lpstr>
      <vt:lpstr>Scattering </vt:lpstr>
      <vt:lpstr>Rendering Equation</vt:lpstr>
      <vt:lpstr>Global Effects</vt:lpstr>
      <vt:lpstr>Local vs Global Rendering</vt:lpstr>
      <vt:lpstr>Light-Material Interaction</vt:lpstr>
      <vt:lpstr>Light Sources</vt:lpstr>
      <vt:lpstr>Simple Light Sources</vt:lpstr>
      <vt:lpstr>Point Light Sources</vt:lpstr>
      <vt:lpstr>Infinitely Distant Light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(Phong) Illumination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Specular Reflection (Phong Model)</vt:lpstr>
      <vt:lpstr>Specular Example</vt:lpstr>
      <vt:lpstr>PowerPoint Presentation</vt:lpstr>
      <vt:lpstr>Specular Reflection Speedup</vt:lpstr>
      <vt:lpstr>PowerPoint Presentation</vt:lpstr>
      <vt:lpstr>PowerPoint Presentation</vt:lpstr>
      <vt:lpstr>Putting It Together</vt:lpstr>
      <vt:lpstr>PowerPoint Presentation</vt:lpstr>
      <vt:lpstr>Colour</vt:lpstr>
      <vt:lpstr>Multiple light sources</vt:lpstr>
      <vt:lpstr>Approximations for Speed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Flat shading</vt:lpstr>
      <vt:lpstr>Shading Polyhedra</vt:lpstr>
      <vt:lpstr>Mach banding.</vt:lpstr>
      <vt:lpstr>Facet Shading</vt:lpstr>
      <vt:lpstr>Vertex Normals</vt:lpstr>
      <vt:lpstr>PowerPoint Presentation</vt:lpstr>
      <vt:lpstr>Gouraud Shading</vt:lpstr>
      <vt:lpstr>PowerPoint Presentation</vt:lpstr>
      <vt:lpstr>PowerPoint Presentation</vt:lpstr>
      <vt:lpstr>PowerPoint Presentation</vt:lpstr>
      <vt:lpstr>Phong Interpolation</vt:lpstr>
      <vt:lpstr>PowerPoint Presentation</vt:lpstr>
      <vt:lpstr>PowerPoint Presentation</vt:lpstr>
      <vt:lpstr>Lighting in WebGL</vt:lpstr>
      <vt:lpstr>Lighting in WebGL</vt:lpstr>
      <vt:lpstr>Lighting in WebGL</vt:lpstr>
      <vt:lpstr>Lighting in WebGL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COM337 Computer Graphics</dc:title>
  <dc:creator>KK</dc:creator>
  <cp:lastModifiedBy>KK</cp:lastModifiedBy>
  <cp:revision>262</cp:revision>
  <dcterms:created xsi:type="dcterms:W3CDTF">2006-08-16T00:00:00Z</dcterms:created>
  <dcterms:modified xsi:type="dcterms:W3CDTF">2019-12-03T12:58:48Z</dcterms:modified>
</cp:coreProperties>
</file>