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82" r:id="rId4"/>
    <p:sldId id="271" r:id="rId5"/>
    <p:sldId id="273" r:id="rId6"/>
    <p:sldId id="274" r:id="rId7"/>
    <p:sldId id="284" r:id="rId8"/>
    <p:sldId id="275" r:id="rId9"/>
    <p:sldId id="276" r:id="rId10"/>
    <p:sldId id="285" r:id="rId11"/>
    <p:sldId id="286" r:id="rId12"/>
    <p:sldId id="277" r:id="rId13"/>
    <p:sldId id="287" r:id="rId14"/>
    <p:sldId id="278" r:id="rId15"/>
    <p:sldId id="279" r:id="rId16"/>
    <p:sldId id="288" r:id="rId17"/>
    <p:sldId id="28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4C3B460-A224-4944-9A03-8BF24668AD67}"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4C3B460-A224-4944-9A03-8BF24668AD67}" type="datetimeFigureOut">
              <a:rPr lang="en-US" smtClean="0"/>
              <a:pPr/>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24C3B460-A224-4944-9A03-8BF24668AD67}" type="datetimeFigureOut">
              <a:rPr lang="en-US" smtClean="0"/>
              <a:pPr/>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3B460-A224-4944-9A03-8BF24668AD67}" type="datetimeFigureOut">
              <a:rPr lang="en-US" smtClean="0"/>
              <a:pPr/>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4C3B460-A224-4944-9A03-8BF24668AD67}"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C114E-EABD-A446-9C7A-54B4B802C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3B460-A224-4944-9A03-8BF24668AD67}" type="datetimeFigureOut">
              <a:rPr lang="en-US" smtClean="0"/>
              <a:pPr/>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C114E-EABD-A446-9C7A-54B4B802C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Savunuculuk</a:t>
            </a:r>
            <a:r>
              <a:rPr lang="en-US" dirty="0" smtClean="0"/>
              <a:t> (Advocacy)</a:t>
            </a:r>
            <a:endParaRPr lang="en-US" dirty="0"/>
          </a:p>
        </p:txBody>
      </p:sp>
      <p:sp>
        <p:nvSpPr>
          <p:cNvPr id="3" name="Subtitle 2"/>
          <p:cNvSpPr>
            <a:spLocks noGrp="1"/>
          </p:cNvSpPr>
          <p:nvPr>
            <p:ph type="subTitle" idx="1"/>
          </p:nvPr>
        </p:nvSpPr>
        <p:spPr/>
        <p:txBody>
          <a:bodyPr/>
          <a:lstStyle/>
          <a:p>
            <a:r>
              <a:rPr lang="tr-TR" smtClean="0"/>
              <a:t>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Kendi başına oldukça somut olan bu amaca ilişkin başarısını ölçmek içinse belirli bir sürede ulaşılacak imza sayıları, Tarım ve Köy İşleri Bakanıyla ve konuyla ilgili bürokratlarla yapılacak yüz yüze görüşmeler, kitle iletişim araçlarında en az on ulusal gazetede birinci sayfaya çıkmak gibi bir takım ölçütler belirlemiştir.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Greenpeace’in bu online savunuculuk kampanyasının önceden kağıda dökülmüş bir eylem planı da mevcuttur. </a:t>
            </a:r>
          </a:p>
          <a:p>
            <a:r>
              <a:rPr lang="tr-TR" dirty="0" smtClean="0"/>
              <a:t>Bu eylem planında örgüt,  2012 yılında insanlarda bir duyarlılık yaratmayı, 2013 yılının ortasında ise markaların başvurularının geri çekmesini sonucuna ulaşmayı hedeflemiştir.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Kampanya</a:t>
            </a:r>
            <a:r>
              <a:rPr lang="en-US" dirty="0" smtClean="0"/>
              <a:t> </a:t>
            </a:r>
            <a:r>
              <a:rPr lang="en-US" dirty="0" err="1" smtClean="0"/>
              <a:t>konsepti</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tr-TR" dirty="0"/>
              <a:t>Kampanyanın basit, orijinal ve akılda kalıcı bir başlığı vardır: “Yemezler!”. Yemezler Türkçe argosundan ödünç alınmış bir ifadedir</a:t>
            </a:r>
            <a:r>
              <a:rPr lang="tr-TR" dirty="0" smtClean="0"/>
              <a:t>.</a:t>
            </a:r>
          </a:p>
          <a:p>
            <a:r>
              <a:rPr lang="tr-TR" dirty="0" smtClean="0"/>
              <a:t> </a:t>
            </a:r>
            <a:r>
              <a:rPr lang="tr-TR" dirty="0"/>
              <a:t>Hem “yememek” hem de “inanmamak” anlamına gelen, Türkiye’de gündelik hayatta sıklıkla kullanılan eş sesli bir sözcüktür ve aslında GDO’nun insan sağlığı üzerinde olumsuz etkisi olmadığına dair argümanlara inanılmadığına ve GDO’lu gıdaların tüketilmeyeceğine gönderme yapar.</a:t>
            </a:r>
            <a:r>
              <a:rPr lang="tr-TR"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Logonun gücünü bilen Greenpeace Akdeniz başlığını desteklemek için   kampanyanın argo göndermeli ve esprili tonuna uygun düşecek şekilde </a:t>
            </a:r>
            <a:r>
              <a:rPr lang="en-US" dirty="0" err="1" smtClean="0"/>
              <a:t>orta</a:t>
            </a:r>
            <a:r>
              <a:rPr lang="en-US" dirty="0" smtClean="0"/>
              <a:t> </a:t>
            </a:r>
            <a:r>
              <a:rPr lang="en-US" dirty="0" err="1" smtClean="0"/>
              <a:t>parmak</a:t>
            </a:r>
            <a:r>
              <a:rPr lang="en-US" dirty="0" smtClean="0"/>
              <a:t> </a:t>
            </a:r>
            <a:r>
              <a:rPr lang="en-US" dirty="0" err="1" smtClean="0"/>
              <a:t>işareti</a:t>
            </a:r>
            <a:r>
              <a:rPr lang="en-US" dirty="0" smtClean="0"/>
              <a:t> </a:t>
            </a:r>
            <a:r>
              <a:rPr lang="en-US" dirty="0" err="1" smtClean="0"/>
              <a:t>yapmış</a:t>
            </a:r>
            <a:r>
              <a:rPr lang="en-US" dirty="0" smtClean="0"/>
              <a:t> </a:t>
            </a:r>
            <a:r>
              <a:rPr lang="en-US" dirty="0" err="1" smtClean="0"/>
              <a:t>bir</a:t>
            </a:r>
            <a:r>
              <a:rPr lang="en-US" dirty="0" smtClean="0"/>
              <a:t> </a:t>
            </a:r>
            <a:r>
              <a:rPr lang="en-US" dirty="0" err="1" smtClean="0"/>
              <a:t>çatalı</a:t>
            </a:r>
            <a:r>
              <a:rPr lang="en-US" dirty="0" smtClean="0"/>
              <a:t>  </a:t>
            </a:r>
            <a:r>
              <a:rPr lang="tr-TR" dirty="0" smtClean="0"/>
              <a:t>kampanya görseli olarak kullanmıştır.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Sosyal</a:t>
            </a:r>
            <a:r>
              <a:rPr lang="en-US" dirty="0" smtClean="0"/>
              <a:t> </a:t>
            </a:r>
            <a:r>
              <a:rPr lang="en-US" dirty="0" err="1" smtClean="0"/>
              <a:t>Medya</a:t>
            </a:r>
            <a:r>
              <a:rPr lang="en-US" dirty="0" smtClean="0"/>
              <a:t> </a:t>
            </a:r>
            <a:r>
              <a:rPr lang="en-US" dirty="0" err="1" smtClean="0"/>
              <a:t>Kullanımı</a:t>
            </a:r>
            <a:endParaRPr lang="en-US" dirty="0"/>
          </a:p>
        </p:txBody>
      </p:sp>
      <p:sp>
        <p:nvSpPr>
          <p:cNvPr id="3" name="Content Placeholder 2"/>
          <p:cNvSpPr>
            <a:spLocks noGrp="1"/>
          </p:cNvSpPr>
          <p:nvPr>
            <p:ph idx="1"/>
          </p:nvPr>
        </p:nvSpPr>
        <p:spPr/>
        <p:txBody>
          <a:bodyPr>
            <a:normAutofit fontScale="77500" lnSpcReduction="20000"/>
          </a:bodyPr>
          <a:lstStyle/>
          <a:p>
            <a:r>
              <a:rPr lang="tr-TR" dirty="0" smtClean="0"/>
              <a:t>Facebook’ta çalışan Greenpeace Akdeniz görsel materyal odaklı </a:t>
            </a:r>
            <a:r>
              <a:rPr lang="tr-TR" dirty="0"/>
              <a:t>çalışma yoluna gitmiş ve profesyonel fotoğrafçılarla anlaşarak GDO temalı fotoğraf çekimleri yaptırmıştır.  Greenpeace Facebook sayfası üzerinden "Yemezler” kampanyasına yönelik toplam 54  post paylaşmıştır.</a:t>
            </a:r>
            <a:r>
              <a:rPr lang="tr-TR" dirty="0" smtClean="0"/>
              <a:t> </a:t>
            </a:r>
          </a:p>
          <a:p>
            <a:r>
              <a:rPr lang="tr-TR" dirty="0" smtClean="0"/>
              <a:t>Twitterda </a:t>
            </a:r>
            <a:r>
              <a:rPr lang="tr-TR" dirty="0"/>
              <a:t>ise</a:t>
            </a:r>
            <a:r>
              <a:rPr lang="tr-TR" dirty="0" smtClean="0"/>
              <a:t> tutarlı olmak </a:t>
            </a:r>
            <a:r>
              <a:rPr lang="tr-TR" dirty="0"/>
              <a:t>en önem verilen konu olmuştur  ve Twitter kullanılırken ağırlıklı olarak </a:t>
            </a:r>
            <a:r>
              <a:rPr lang="tr-TR" dirty="0" smtClean="0"/>
              <a:t>“eyleme çağrı” </a:t>
            </a:r>
            <a:r>
              <a:rPr lang="tr-TR" dirty="0"/>
              <a:t>mottosuyla hareket</a:t>
            </a:r>
            <a:r>
              <a:rPr lang="tr-TR" dirty="0" smtClean="0"/>
              <a:t> edilmiştir.</a:t>
            </a:r>
          </a:p>
          <a:p>
            <a:r>
              <a:rPr lang="tr-TR" dirty="0" smtClean="0"/>
              <a:t>Günlük </a:t>
            </a:r>
            <a:r>
              <a:rPr lang="tr-TR" dirty="0"/>
              <a:t>twitter kampanyaları  düzenlenmiş ve yemezler hastagiyle </a:t>
            </a:r>
            <a:r>
              <a:rPr lang="tr-TR" dirty="0" smtClean="0"/>
              <a:t> yükselişte olan konular arasına </a:t>
            </a:r>
            <a:r>
              <a:rPr lang="tr-TR" dirty="0"/>
              <a:t>girilmiştir. Bu çabaları sırasında Greenpeace</a:t>
            </a:r>
            <a:r>
              <a:rPr lang="tr-TR" dirty="0" smtClean="0"/>
              <a:t> Akdeniz’in </a:t>
            </a:r>
            <a:r>
              <a:rPr lang="tr-TR" dirty="0"/>
              <a:t>en büyük destek örgütün</a:t>
            </a:r>
            <a:r>
              <a:rPr lang="tr-TR" dirty="0" smtClean="0"/>
              <a:t> siber aktivisti olarak </a:t>
            </a:r>
            <a:r>
              <a:rPr lang="tr-TR" dirty="0"/>
              <a:t>çalışan ve bazıları milyonlarca takipçiye sahip olan twitter</a:t>
            </a:r>
            <a:r>
              <a:rPr lang="tr-TR" dirty="0" smtClean="0"/>
              <a:t> şöhretlerinden gelmiştir</a:t>
            </a:r>
            <a:r>
              <a:rPr lang="tr-TR" dirty="0"/>
              <a:t>. Kampanya süresince 216 tweet atılmıştır. </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tr-TR" dirty="0"/>
              <a:t>Greenpeace bu kampanya sürecinde insanlardan öncelikli olarak imza vermelerini istedi ve kampanyasının sonunda </a:t>
            </a:r>
            <a:r>
              <a:rPr lang="en-US" dirty="0"/>
              <a:t>326.591 </a:t>
            </a:r>
            <a:r>
              <a:rPr lang="en-US" dirty="0" err="1"/>
              <a:t>imzaya</a:t>
            </a:r>
            <a:r>
              <a:rPr lang="en-US" dirty="0"/>
              <a:t> </a:t>
            </a:r>
            <a:r>
              <a:rPr lang="en-US" dirty="0" err="1"/>
              <a:t>ulaşmayı</a:t>
            </a:r>
            <a:r>
              <a:rPr lang="en-US" dirty="0"/>
              <a:t> </a:t>
            </a:r>
            <a:r>
              <a:rPr lang="en-US" dirty="0" err="1"/>
              <a:t>başardı</a:t>
            </a:r>
            <a:r>
              <a:rPr lang="en-US" dirty="0"/>
              <a:t>.</a:t>
            </a:r>
            <a:r>
              <a:rPr lang="en-US" dirty="0" smtClean="0"/>
              <a:t> </a:t>
            </a:r>
          </a:p>
          <a:p>
            <a:r>
              <a:rPr lang="en-US" dirty="0" err="1" smtClean="0"/>
              <a:t>Bunun</a:t>
            </a:r>
            <a:r>
              <a:rPr lang="en-US" dirty="0" smtClean="0"/>
              <a:t> </a:t>
            </a:r>
            <a:r>
              <a:rPr lang="en-US" dirty="0" err="1"/>
              <a:t>dışında</a:t>
            </a:r>
            <a:r>
              <a:rPr lang="en-US" dirty="0"/>
              <a:t> Greenpeace</a:t>
            </a:r>
            <a:r>
              <a:rPr lang="en-US" dirty="0" smtClean="0"/>
              <a:t> </a:t>
            </a:r>
            <a:r>
              <a:rPr lang="en-US" dirty="0" err="1" smtClean="0"/>
              <a:t>Akdeniz</a:t>
            </a:r>
            <a:r>
              <a:rPr lang="en-US" dirty="0" smtClean="0"/>
              <a:t> </a:t>
            </a:r>
            <a:r>
              <a:rPr lang="en-US" dirty="0" err="1" smtClean="0"/>
              <a:t>kampanya</a:t>
            </a:r>
            <a:r>
              <a:rPr lang="en-US" dirty="0" smtClean="0"/>
              <a:t> </a:t>
            </a:r>
            <a:r>
              <a:rPr lang="en-US" dirty="0" err="1"/>
              <a:t>destekçilerinin</a:t>
            </a:r>
            <a:r>
              <a:rPr lang="en-US" dirty="0"/>
              <a:t> de </a:t>
            </a:r>
            <a:r>
              <a:rPr lang="en-US" dirty="0" err="1"/>
              <a:t>doğrudan</a:t>
            </a:r>
            <a:r>
              <a:rPr lang="en-US" dirty="0"/>
              <a:t> </a:t>
            </a:r>
            <a:r>
              <a:rPr lang="en-US" dirty="0" smtClean="0"/>
              <a:t>“</a:t>
            </a:r>
            <a:r>
              <a:rPr lang="en-US" dirty="0" err="1" smtClean="0"/>
              <a:t>marka</a:t>
            </a:r>
            <a:r>
              <a:rPr lang="en-US" dirty="0" smtClean="0"/>
              <a:t> </a:t>
            </a:r>
            <a:r>
              <a:rPr lang="en-US" dirty="0" err="1" smtClean="0"/>
              <a:t>saldırı</a:t>
            </a:r>
            <a:r>
              <a:rPr lang="en-US" dirty="0" smtClean="0"/>
              <a:t>” </a:t>
            </a:r>
            <a:r>
              <a:rPr lang="en-US" dirty="0" err="1"/>
              <a:t>stratejisinin</a:t>
            </a:r>
            <a:r>
              <a:rPr lang="en-US" dirty="0"/>
              <a:t> </a:t>
            </a:r>
            <a:r>
              <a:rPr lang="en-US" dirty="0" err="1"/>
              <a:t>bir</a:t>
            </a:r>
            <a:r>
              <a:rPr lang="en-US" dirty="0"/>
              <a:t> </a:t>
            </a:r>
            <a:r>
              <a:rPr lang="en-US" dirty="0" err="1"/>
              <a:t>parçası</a:t>
            </a:r>
            <a:r>
              <a:rPr lang="en-US" dirty="0"/>
              <a:t> </a:t>
            </a:r>
            <a:r>
              <a:rPr lang="en-US" dirty="0" err="1"/>
              <a:t>olmasını</a:t>
            </a:r>
            <a:r>
              <a:rPr lang="en-US" dirty="0" smtClean="0"/>
              <a:t> </a:t>
            </a:r>
            <a:r>
              <a:rPr lang="en-US" dirty="0" err="1" smtClean="0"/>
              <a:t>istemiştir</a:t>
            </a:r>
            <a:r>
              <a:rPr lang="en-US" dirty="0" smtClean="0"/>
              <a:t>. </a:t>
            </a:r>
          </a:p>
          <a:p>
            <a:r>
              <a:rPr lang="en-US" dirty="0" smtClean="0"/>
              <a:t>Bu </a:t>
            </a:r>
            <a:r>
              <a:rPr lang="en-US" dirty="0" err="1"/>
              <a:t>amaca</a:t>
            </a:r>
            <a:r>
              <a:rPr lang="en-US" dirty="0"/>
              <a:t> </a:t>
            </a:r>
            <a:r>
              <a:rPr lang="en-US" dirty="0" err="1"/>
              <a:t>yönelik</a:t>
            </a:r>
            <a:r>
              <a:rPr lang="en-US" dirty="0"/>
              <a:t> </a:t>
            </a:r>
            <a:r>
              <a:rPr lang="en-US" dirty="0" err="1"/>
              <a:t>olarak</a:t>
            </a:r>
            <a:r>
              <a:rPr lang="en-US" dirty="0"/>
              <a:t> </a:t>
            </a:r>
            <a:r>
              <a:rPr lang="en-US" dirty="0" err="1"/>
              <a:t>da</a:t>
            </a:r>
            <a:r>
              <a:rPr lang="en-US" dirty="0"/>
              <a:t> </a:t>
            </a:r>
            <a:r>
              <a:rPr lang="tr-TR" dirty="0"/>
              <a:t>markaların</a:t>
            </a:r>
            <a:r>
              <a:rPr lang="tr-TR" dirty="0" smtClean="0"/>
              <a:t> Facebook </a:t>
            </a:r>
            <a:r>
              <a:rPr lang="tr-TR" dirty="0"/>
              <a:t>sayfalarına yorum yapmaları, twitter</a:t>
            </a:r>
            <a:r>
              <a:rPr lang="tr-TR" dirty="0" smtClean="0"/>
              <a:t> hesaplarına mentionlar </a:t>
            </a:r>
            <a:r>
              <a:rPr lang="tr-TR" dirty="0"/>
              <a:t>yollamaları ve şirketin</a:t>
            </a:r>
            <a:r>
              <a:rPr lang="tr-TR" dirty="0" smtClean="0"/>
              <a:t> çağrı merkezlerine telefon </a:t>
            </a:r>
            <a:r>
              <a:rPr lang="tr-TR" dirty="0"/>
              <a:t>etmeleri konusunda onları</a:t>
            </a:r>
            <a:r>
              <a:rPr lang="tr-TR" dirty="0" smtClean="0"/>
              <a:t> yönlendirmiştir.</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Greenpeace bu kampanyada bireyleri kampanya partneri olarak konumlandırma stratejisinin bir uzantısı olarak sonuçları kampanya katılımcıları ile  düzenli olarak paylaşmaya özen gösterdi, ulaşılan yüzbin, iki yüzelli bin gibi kritik imza sayıları facebook. twitter accountları ve web sitesi üzerinden paylaşılmıştır.  </a:t>
            </a: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Greenpeace Akdeniz’in tamamı sosyal medya üzerinden yürütülen bu kampayası sonucunda </a:t>
            </a:r>
            <a:r>
              <a:rPr lang="en-US" dirty="0"/>
              <a:t>15 </a:t>
            </a:r>
            <a:r>
              <a:rPr lang="en-US" dirty="0" err="1"/>
              <a:t>Ağustos</a:t>
            </a:r>
            <a:r>
              <a:rPr lang="en-US" dirty="0"/>
              <a:t> 2012 </a:t>
            </a:r>
            <a:r>
              <a:rPr lang="en-US" dirty="0" err="1"/>
              <a:t>tarihinde</a:t>
            </a:r>
            <a:r>
              <a:rPr lang="en-US" dirty="0"/>
              <a:t>, </a:t>
            </a:r>
            <a:r>
              <a:rPr lang="en-US" dirty="0" err="1"/>
              <a:t>Türkiye</a:t>
            </a:r>
            <a:r>
              <a:rPr lang="en-US" dirty="0"/>
              <a:t> </a:t>
            </a:r>
            <a:r>
              <a:rPr lang="en-US" dirty="0" err="1"/>
              <a:t>Gıda</a:t>
            </a:r>
            <a:r>
              <a:rPr lang="en-US" dirty="0"/>
              <a:t> </a:t>
            </a:r>
            <a:r>
              <a:rPr lang="en-US" dirty="0" err="1"/>
              <a:t>ve</a:t>
            </a:r>
            <a:r>
              <a:rPr lang="en-US" dirty="0"/>
              <a:t> </a:t>
            </a:r>
            <a:r>
              <a:rPr lang="en-US" dirty="0" err="1"/>
              <a:t>İçecek</a:t>
            </a:r>
            <a:r>
              <a:rPr lang="en-US" dirty="0"/>
              <a:t> </a:t>
            </a:r>
            <a:r>
              <a:rPr lang="en-US" dirty="0" err="1"/>
              <a:t>Sanayii</a:t>
            </a:r>
            <a:r>
              <a:rPr lang="en-US" dirty="0"/>
              <a:t> </a:t>
            </a:r>
            <a:r>
              <a:rPr lang="en-US" dirty="0" err="1"/>
              <a:t>Dernekleri</a:t>
            </a:r>
            <a:r>
              <a:rPr lang="en-US" dirty="0"/>
              <a:t> </a:t>
            </a:r>
            <a:r>
              <a:rPr lang="en-US" dirty="0" err="1"/>
              <a:t>Federasyonu</a:t>
            </a:r>
            <a:r>
              <a:rPr lang="en-US" dirty="0"/>
              <a:t> (TGDF), “TGDF, GDO </a:t>
            </a:r>
            <a:r>
              <a:rPr lang="en-US" dirty="0" err="1"/>
              <a:t>konusunda</a:t>
            </a:r>
            <a:r>
              <a:rPr lang="en-US" dirty="0"/>
              <a:t> </a:t>
            </a:r>
            <a:r>
              <a:rPr lang="en-US" dirty="0" err="1"/>
              <a:t>kamuoyunda</a:t>
            </a:r>
            <a:r>
              <a:rPr lang="en-US" dirty="0"/>
              <a:t> </a:t>
            </a:r>
            <a:r>
              <a:rPr lang="en-US" dirty="0" err="1"/>
              <a:t>uzun</a:t>
            </a:r>
            <a:r>
              <a:rPr lang="en-US" dirty="0"/>
              <a:t> </a:t>
            </a:r>
            <a:r>
              <a:rPr lang="en-US" dirty="0" err="1"/>
              <a:t>bir</a:t>
            </a:r>
            <a:r>
              <a:rPr lang="en-US" dirty="0"/>
              <a:t> </a:t>
            </a:r>
            <a:r>
              <a:rPr lang="en-US" dirty="0" err="1"/>
              <a:t>süredir</a:t>
            </a:r>
            <a:r>
              <a:rPr lang="en-US" dirty="0"/>
              <a:t> </a:t>
            </a:r>
            <a:r>
              <a:rPr lang="en-US" dirty="0" err="1"/>
              <a:t>yaşanan</a:t>
            </a:r>
            <a:r>
              <a:rPr lang="en-US" dirty="0"/>
              <a:t> </a:t>
            </a:r>
            <a:r>
              <a:rPr lang="en-US" dirty="0" err="1"/>
              <a:t>endişenin</a:t>
            </a:r>
            <a:r>
              <a:rPr lang="en-US" dirty="0"/>
              <a:t> </a:t>
            </a:r>
            <a:r>
              <a:rPr lang="en-US" dirty="0" err="1"/>
              <a:t>ve</a:t>
            </a:r>
            <a:r>
              <a:rPr lang="en-US" dirty="0"/>
              <a:t> </a:t>
            </a:r>
            <a:r>
              <a:rPr lang="en-US" dirty="0" err="1"/>
              <a:t>karmaşanın</a:t>
            </a:r>
            <a:r>
              <a:rPr lang="en-US" dirty="0"/>
              <a:t> </a:t>
            </a:r>
            <a:r>
              <a:rPr lang="en-US" dirty="0" err="1"/>
              <a:t>bir</a:t>
            </a:r>
            <a:r>
              <a:rPr lang="en-US" dirty="0"/>
              <a:t> an </a:t>
            </a:r>
            <a:r>
              <a:rPr lang="en-US" dirty="0" err="1"/>
              <a:t>önce</a:t>
            </a:r>
            <a:r>
              <a:rPr lang="en-US" dirty="0"/>
              <a:t> </a:t>
            </a:r>
            <a:r>
              <a:rPr lang="en-US" dirty="0" err="1"/>
              <a:t>sona</a:t>
            </a:r>
            <a:r>
              <a:rPr lang="en-US" dirty="0"/>
              <a:t> </a:t>
            </a:r>
            <a:r>
              <a:rPr lang="en-US" dirty="0" err="1"/>
              <a:t>ermesi</a:t>
            </a:r>
            <a:r>
              <a:rPr lang="en-US" dirty="0"/>
              <a:t> </a:t>
            </a:r>
            <a:r>
              <a:rPr lang="en-US" dirty="0" err="1"/>
              <a:t>için</a:t>
            </a:r>
            <a:r>
              <a:rPr lang="en-US" dirty="0"/>
              <a:t> </a:t>
            </a:r>
            <a:r>
              <a:rPr lang="en-US" dirty="0" err="1"/>
              <a:t>Biyogüvenlik</a:t>
            </a:r>
            <a:r>
              <a:rPr lang="en-US" dirty="0"/>
              <a:t> </a:t>
            </a:r>
            <a:r>
              <a:rPr lang="en-US" dirty="0" err="1"/>
              <a:t>Kurulu’nu</a:t>
            </a:r>
            <a:r>
              <a:rPr lang="en-US" dirty="0"/>
              <a:t> </a:t>
            </a:r>
            <a:r>
              <a:rPr lang="en-US" dirty="0" err="1"/>
              <a:t>göreve</a:t>
            </a:r>
            <a:r>
              <a:rPr lang="en-US" dirty="0"/>
              <a:t> </a:t>
            </a:r>
            <a:r>
              <a:rPr lang="en-US" dirty="0" err="1"/>
              <a:t>davet</a:t>
            </a:r>
            <a:r>
              <a:rPr lang="en-US" dirty="0"/>
              <a:t> </a:t>
            </a:r>
            <a:r>
              <a:rPr lang="en-US" dirty="0" err="1"/>
              <a:t>etmekte</a:t>
            </a:r>
            <a:r>
              <a:rPr lang="en-US" dirty="0"/>
              <a:t>, </a:t>
            </a:r>
            <a:r>
              <a:rPr lang="en-US" dirty="0" err="1"/>
              <a:t>kaçınılmaz</a:t>
            </a:r>
            <a:r>
              <a:rPr lang="en-US" dirty="0"/>
              <a:t> </a:t>
            </a:r>
            <a:r>
              <a:rPr lang="en-US" dirty="0" err="1"/>
              <a:t>bulaşmadan</a:t>
            </a:r>
            <a:r>
              <a:rPr lang="en-US" dirty="0"/>
              <a:t> </a:t>
            </a:r>
            <a:r>
              <a:rPr lang="en-US" dirty="0" err="1"/>
              <a:t>kaynaklanan</a:t>
            </a:r>
            <a:r>
              <a:rPr lang="en-US" dirty="0"/>
              <a:t> </a:t>
            </a:r>
            <a:r>
              <a:rPr lang="en-US" dirty="0" err="1"/>
              <a:t>sorunları</a:t>
            </a:r>
            <a:r>
              <a:rPr lang="en-US" dirty="0"/>
              <a:t> </a:t>
            </a:r>
            <a:r>
              <a:rPr lang="en-US" dirty="0" err="1"/>
              <a:t>çözecek</a:t>
            </a:r>
            <a:r>
              <a:rPr lang="en-US" dirty="0"/>
              <a:t> </a:t>
            </a:r>
            <a:r>
              <a:rPr lang="en-US" dirty="0" err="1"/>
              <a:t>adımların</a:t>
            </a:r>
            <a:r>
              <a:rPr lang="en-US" dirty="0"/>
              <a:t> </a:t>
            </a:r>
            <a:r>
              <a:rPr lang="en-US" dirty="0" err="1"/>
              <a:t>atılmasını</a:t>
            </a:r>
            <a:r>
              <a:rPr lang="en-US" dirty="0"/>
              <a:t> </a:t>
            </a:r>
            <a:r>
              <a:rPr lang="en-US" dirty="0" err="1"/>
              <a:t>talep</a:t>
            </a:r>
            <a:r>
              <a:rPr lang="en-US" dirty="0"/>
              <a:t> </a:t>
            </a:r>
            <a:r>
              <a:rPr lang="en-US" dirty="0" err="1"/>
              <a:t>etmekte</a:t>
            </a:r>
            <a:r>
              <a:rPr lang="en-US" dirty="0"/>
              <a:t> </a:t>
            </a:r>
            <a:r>
              <a:rPr lang="en-US" dirty="0" err="1"/>
              <a:t>ve</a:t>
            </a:r>
            <a:r>
              <a:rPr lang="en-US" dirty="0"/>
              <a:t> </a:t>
            </a:r>
            <a:r>
              <a:rPr lang="en-US" dirty="0" err="1"/>
              <a:t>söz</a:t>
            </a:r>
            <a:r>
              <a:rPr lang="en-US" dirty="0"/>
              <a:t> </a:t>
            </a:r>
            <a:r>
              <a:rPr lang="en-US" dirty="0" err="1"/>
              <a:t>konusu</a:t>
            </a:r>
            <a:r>
              <a:rPr lang="en-US" dirty="0"/>
              <a:t> </a:t>
            </a:r>
            <a:r>
              <a:rPr lang="en-US" dirty="0" err="1"/>
              <a:t>müracaatı</a:t>
            </a:r>
            <a:r>
              <a:rPr lang="en-US" dirty="0"/>
              <a:t> </a:t>
            </a:r>
            <a:r>
              <a:rPr lang="en-US" dirty="0" err="1"/>
              <a:t>geri</a:t>
            </a:r>
            <a:r>
              <a:rPr lang="en-US" dirty="0"/>
              <a:t> </a:t>
            </a:r>
            <a:r>
              <a:rPr lang="en-US" dirty="0" err="1"/>
              <a:t>çekmektedir</a:t>
            </a:r>
            <a:r>
              <a:rPr lang="en-US" dirty="0"/>
              <a:t>”</a:t>
            </a:r>
            <a:r>
              <a:rPr lang="en-US" dirty="0" smtClean="0"/>
              <a:t> </a:t>
            </a:r>
            <a:r>
              <a:rPr lang="en-US" dirty="0" err="1" smtClean="0"/>
              <a:t>açıklamasıyla</a:t>
            </a:r>
            <a:r>
              <a:rPr lang="en-US" dirty="0" smtClean="0"/>
              <a:t> </a:t>
            </a:r>
            <a:r>
              <a:rPr lang="en-US" dirty="0" err="1"/>
              <a:t>sivil</a:t>
            </a:r>
            <a:r>
              <a:rPr lang="en-US" dirty="0"/>
              <a:t> </a:t>
            </a:r>
            <a:r>
              <a:rPr lang="en-US" dirty="0" err="1"/>
              <a:t>toplum</a:t>
            </a:r>
            <a:r>
              <a:rPr lang="en-US" dirty="0"/>
              <a:t> </a:t>
            </a:r>
            <a:r>
              <a:rPr lang="en-US" dirty="0" err="1"/>
              <a:t>ve</a:t>
            </a:r>
            <a:r>
              <a:rPr lang="en-US" dirty="0"/>
              <a:t> </a:t>
            </a:r>
            <a:r>
              <a:rPr lang="en-US" dirty="0" err="1"/>
              <a:t>kamuoyunun</a:t>
            </a:r>
            <a:r>
              <a:rPr lang="en-US" dirty="0"/>
              <a:t> </a:t>
            </a:r>
            <a:r>
              <a:rPr lang="en-US" dirty="0" err="1"/>
              <a:t>görüşlerini</a:t>
            </a:r>
            <a:r>
              <a:rPr lang="en-US" dirty="0"/>
              <a:t> </a:t>
            </a:r>
            <a:r>
              <a:rPr lang="en-US" dirty="0" err="1"/>
              <a:t>dikkate</a:t>
            </a:r>
            <a:r>
              <a:rPr lang="en-US" dirty="0"/>
              <a:t> </a:t>
            </a:r>
            <a:r>
              <a:rPr lang="en-US" dirty="0" err="1"/>
              <a:t>alarak</a:t>
            </a:r>
            <a:r>
              <a:rPr lang="en-US" dirty="0"/>
              <a:t> 29 </a:t>
            </a:r>
            <a:r>
              <a:rPr lang="en-US" dirty="0" err="1"/>
              <a:t>adet</a:t>
            </a:r>
            <a:r>
              <a:rPr lang="en-US" dirty="0"/>
              <a:t> </a:t>
            </a:r>
            <a:r>
              <a:rPr lang="en-US" dirty="0" err="1"/>
              <a:t>gıda</a:t>
            </a:r>
            <a:r>
              <a:rPr lang="en-US" dirty="0"/>
              <a:t> </a:t>
            </a:r>
            <a:r>
              <a:rPr lang="en-US" dirty="0" err="1"/>
              <a:t>amaçlı</a:t>
            </a:r>
            <a:r>
              <a:rPr lang="en-US" dirty="0"/>
              <a:t> GDO </a:t>
            </a:r>
            <a:r>
              <a:rPr lang="en-US" dirty="0" err="1"/>
              <a:t>için</a:t>
            </a:r>
            <a:r>
              <a:rPr lang="en-US" dirty="0"/>
              <a:t> </a:t>
            </a:r>
            <a:r>
              <a:rPr lang="en-US" dirty="0" err="1"/>
              <a:t>ithalat</a:t>
            </a:r>
            <a:r>
              <a:rPr lang="en-US" dirty="0"/>
              <a:t> </a:t>
            </a:r>
            <a:r>
              <a:rPr lang="en-US" dirty="0" err="1"/>
              <a:t>başvurusunu</a:t>
            </a:r>
            <a:r>
              <a:rPr lang="en-US" dirty="0"/>
              <a:t> </a:t>
            </a:r>
            <a:r>
              <a:rPr lang="en-US" dirty="0" err="1"/>
              <a:t>geri</a:t>
            </a:r>
            <a:r>
              <a:rPr lang="en-US" dirty="0"/>
              <a:t> </a:t>
            </a:r>
            <a:r>
              <a:rPr lang="en-US" dirty="0" err="1"/>
              <a:t>çektiğini</a:t>
            </a:r>
            <a:r>
              <a:rPr lang="en-US" dirty="0"/>
              <a:t> </a:t>
            </a:r>
            <a:r>
              <a:rPr lang="en-US" dirty="0" err="1"/>
              <a:t>duyurmuştur</a:t>
            </a:r>
            <a:r>
              <a:rPr lang="en-US" dirty="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Greenpeace </a:t>
            </a:r>
            <a:r>
              <a:rPr lang="en-US" dirty="0" err="1" smtClean="0"/>
              <a:t>ve</a:t>
            </a:r>
            <a:r>
              <a:rPr lang="en-US" dirty="0" smtClean="0"/>
              <a:t> </a:t>
            </a:r>
            <a:r>
              <a:rPr lang="en-US" dirty="0" err="1" smtClean="0"/>
              <a:t>Savunuculuk</a:t>
            </a:r>
            <a:endParaRPr lang="en-US" dirty="0"/>
          </a:p>
        </p:txBody>
      </p:sp>
      <p:sp>
        <p:nvSpPr>
          <p:cNvPr id="3" name="Content Placeholder 2"/>
          <p:cNvSpPr>
            <a:spLocks noGrp="1"/>
          </p:cNvSpPr>
          <p:nvPr>
            <p:ph sz="half" idx="1"/>
          </p:nvPr>
        </p:nvSpPr>
        <p:spPr/>
        <p:txBody>
          <a:bodyPr>
            <a:normAutofit lnSpcReduction="10000"/>
          </a:bodyPr>
          <a:lstStyle/>
          <a:p>
            <a:r>
              <a:rPr lang="tr-TR" dirty="0"/>
              <a:t>Dünya üzerinde çevre konusunda çalışan </a:t>
            </a:r>
            <a:r>
              <a:rPr lang="tr-TR" dirty="0" smtClean="0"/>
              <a:t> STKlar </a:t>
            </a:r>
            <a:r>
              <a:rPr lang="tr-TR" dirty="0"/>
              <a:t>arasında en çok tanınan ve güçlü olanlardan birisi Greenpeace’dir.</a:t>
            </a:r>
            <a:r>
              <a:rPr lang="tr-TR" dirty="0" smtClean="0"/>
              <a:t> Örgütün </a:t>
            </a:r>
            <a:r>
              <a:rPr lang="tr-TR" dirty="0"/>
              <a:t>logosunun birçok</a:t>
            </a:r>
            <a:r>
              <a:rPr lang="tr-TR" dirty="0" smtClean="0"/>
              <a:t> çok uluslu şirketinki kadar </a:t>
            </a:r>
            <a:r>
              <a:rPr lang="tr-TR" dirty="0"/>
              <a:t>tanınmış olduğunu</a:t>
            </a:r>
            <a:r>
              <a:rPr lang="tr-TR" dirty="0" smtClean="0"/>
              <a:t> öne sürmektedirler. </a:t>
            </a:r>
          </a:p>
        </p:txBody>
      </p:sp>
      <p:pic>
        <p:nvPicPr>
          <p:cNvPr id="5" name="Content Placeholder 4" descr="greenpeace.png"/>
          <p:cNvPicPr>
            <a:picLocks noGrp="1" noChangeAspect="1"/>
          </p:cNvPicPr>
          <p:nvPr>
            <p:ph sz="half" idx="2"/>
          </p:nvPr>
        </p:nvPicPr>
        <p:blipFill>
          <a:blip r:embed="rId2"/>
          <a:srcRect t="-91873" b="-91873"/>
          <a:stretch>
            <a:fillRect/>
          </a:stretch>
        </p:blip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6" name="Content Placeholder 5" descr="yemezler.jpg"/>
          <p:cNvPicPr>
            <a:picLocks noGrp="1" noChangeAspect="1"/>
          </p:cNvPicPr>
          <p:nvPr>
            <p:ph idx="1"/>
          </p:nvPr>
        </p:nvPicPr>
        <p:blipFill>
          <a:blip r:embed="rId2"/>
          <a:srcRect l="-274" r="-274"/>
          <a:stretch>
            <a:fillRect/>
          </a:stretch>
        </p:blip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Sorun</a:t>
            </a:r>
            <a:endParaRPr lang="en-US" dirty="0"/>
          </a:p>
        </p:txBody>
      </p:sp>
      <p:sp>
        <p:nvSpPr>
          <p:cNvPr id="3" name="Content Placeholder 2"/>
          <p:cNvSpPr>
            <a:spLocks noGrp="1"/>
          </p:cNvSpPr>
          <p:nvPr>
            <p:ph idx="1"/>
          </p:nvPr>
        </p:nvSpPr>
        <p:spPr/>
        <p:txBody>
          <a:bodyPr/>
          <a:lstStyle/>
          <a:p>
            <a:r>
              <a:rPr lang="tr-TR" dirty="0"/>
              <a:t>Mart 2012’de Türkiye Gıda ve İçecek Sanayi Dernekleri Federasyonu (TGDF), 29 GDO’lu genin gıda olarak ithalatına izin verilmesi için Biyogüvenlik Kurulu’na başvurmuş; 3 soya, 21 mısır, 3 kolza, 1 şeker pancarı ve 1 patateste olmak üzere 29 GDO’lu genin gıda olarak kullanılması amacıyla ithalatına izin verilmesini istemiştir.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Araştırma</a:t>
            </a:r>
            <a:r>
              <a:rPr lang="en-US" dirty="0" smtClean="0"/>
              <a:t> </a:t>
            </a:r>
            <a:r>
              <a:rPr lang="en-US" dirty="0" err="1" smtClean="0"/>
              <a:t>Sonuçları</a:t>
            </a:r>
            <a:r>
              <a:rPr lang="en-US" dirty="0" smtClean="0"/>
              <a:t> </a:t>
            </a:r>
            <a:endParaRPr lang="en-US" dirty="0"/>
          </a:p>
        </p:txBody>
      </p:sp>
      <p:sp>
        <p:nvSpPr>
          <p:cNvPr id="3" name="Content Placeholder 2"/>
          <p:cNvSpPr>
            <a:spLocks noGrp="1"/>
          </p:cNvSpPr>
          <p:nvPr>
            <p:ph idx="1"/>
          </p:nvPr>
        </p:nvSpPr>
        <p:spPr/>
        <p:txBody>
          <a:bodyPr/>
          <a:lstStyle/>
          <a:p>
            <a:r>
              <a:rPr lang="tr-TR" dirty="0"/>
              <a:t>Savunuculuk kampanyası için iletişim stratejisi geliştirme sürecinde yapılan</a:t>
            </a:r>
            <a:r>
              <a:rPr lang="tr-TR" dirty="0" smtClean="0"/>
              <a:t> araştırmalar örgütün </a:t>
            </a:r>
            <a:r>
              <a:rPr lang="tr-TR" dirty="0"/>
              <a:t>karşısına tercih etmesi için üç seçenek çıkardı: Kampanyayı TGDF’nin üyesi olduğu markalar üzerinden yürütmek, kampanyayı Tarım ve Köyişleri Bakanlığı üzerinden yürütmek ya da kampanyayı Biyogüvenlik Kurulu üzerinden yürütmek.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tr-TR" dirty="0"/>
              <a:t>Greenpeace Mediteranian bu konuda kararını vermeden önce  bir araştırma şirketiyle anlaşarak konuya ilişkin ulusal çapta bir  araştırma yaptırdı</a:t>
            </a:r>
            <a:r>
              <a:rPr lang="tr-TR" dirty="0" smtClean="0"/>
              <a:t>.</a:t>
            </a:r>
          </a:p>
          <a:p>
            <a:r>
              <a:rPr lang="tr-TR" dirty="0" smtClean="0"/>
              <a:t>Bu </a:t>
            </a:r>
            <a:r>
              <a:rPr lang="tr-TR" dirty="0"/>
              <a:t>araştırmanın sonucunda katılımcıların yüzde 83.3’ünün ambalajlı bir</a:t>
            </a:r>
            <a:r>
              <a:rPr lang="tr-TR" dirty="0" smtClean="0"/>
              <a:t> ürünün içinde GDO olduğunu bildiği </a:t>
            </a:r>
            <a:r>
              <a:rPr lang="tr-TR" dirty="0"/>
              <a:t>takdirde o ürünü almayacağını, yüzde 79,2’sinin GDO ithalatı yapan (veya ithalat yapmak için başvuru yapan) bir firmaya/markaya güveninin azalacağını ifade</a:t>
            </a:r>
            <a:r>
              <a:rPr lang="tr-TR" dirty="0" smtClean="0"/>
              <a:t> etti.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smtClean="0"/>
              <a:t>Bir markanın bir ürününde GDO varsa, o firmanın ürünlerini almaya devam edeceğini  söyleyenlerin oranının sadece yüzde 17.5’te kalması örgütün strateji tercihini markalar üzerinden bir “marka saldırı” stratejisi olarak kurma kararı vermesi üzerinde etkili oldu. </a:t>
            </a:r>
          </a:p>
          <a:p>
            <a:r>
              <a:rPr lang="tr-TR" dirty="0" smtClean="0"/>
              <a:t>Bu stratejisine uygun olarak Greenpeace Akdeniz,  TGDF üyesi markaları, GDO’lu ürünlerin Türkiye’ye girmemesi için aktif rol almaya çağıran ve markaları Biyogüvenlik Kurulu’na yaptıkları mevcut taleplerinden vazgeçmeye davet eden bir kampanya mesajı yapılandırıldı.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Greenpeace</a:t>
            </a:r>
            <a:r>
              <a:rPr lang="tr-TR" dirty="0" smtClean="0"/>
              <a:t> Akdeniz’in belirlediği </a:t>
            </a:r>
            <a:r>
              <a:rPr lang="tr-TR" dirty="0"/>
              <a:t>bu strateji kampanyanın  yüzde yüz sosyal medya üzerinden yürütülen bir online savunuculuk kampanyası olarak yapılandırılmasını adeta zorladı</a:t>
            </a:r>
            <a:r>
              <a:rPr lang="tr-TR" dirty="0" smtClean="0"/>
              <a:t>.</a:t>
            </a:r>
          </a:p>
          <a:p>
            <a:r>
              <a:rPr lang="tr-TR" dirty="0" smtClean="0"/>
              <a:t> </a:t>
            </a:r>
            <a:r>
              <a:rPr lang="tr-TR" dirty="0"/>
              <a:t>Bundan önceki kampanyalarında bazı reklam şirketleri ve medya ajanslarıyla çalışan Greenpeace Mediteranian bu süreçte yalnız kaldı çünkü iletişim ajansaları gelecekte anılan markalarla ilişkilerini zedeleyeceğinden çekinerek Greenpeace Akdeniz’e katkı sunmak konusunda istekli olmadılar. Bu</a:t>
            </a:r>
            <a:r>
              <a:rPr lang="tr-TR" dirty="0" smtClean="0"/>
              <a:t> sorun, </a:t>
            </a:r>
            <a:r>
              <a:rPr lang="tr-TR" dirty="0"/>
              <a:t>Greenpeace Akdeniz’i sosyal medyanın gücünden yararlanmaya yönlendirdi. </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Amaç</a:t>
            </a:r>
            <a:r>
              <a:rPr lang="en-US" dirty="0" smtClean="0"/>
              <a:t> </a:t>
            </a:r>
            <a:endParaRPr lang="en-US" dirty="0"/>
          </a:p>
        </p:txBody>
      </p:sp>
      <p:sp>
        <p:nvSpPr>
          <p:cNvPr id="3" name="Content Placeholder 2"/>
          <p:cNvSpPr>
            <a:spLocks noGrp="1"/>
          </p:cNvSpPr>
          <p:nvPr>
            <p:ph idx="1"/>
          </p:nvPr>
        </p:nvSpPr>
        <p:spPr/>
        <p:txBody>
          <a:bodyPr>
            <a:normAutofit/>
          </a:bodyPr>
          <a:lstStyle/>
          <a:p>
            <a:r>
              <a:rPr lang="tr-TR" dirty="0"/>
              <a:t>Greenpeace Mediteranian, sürdülebilir tarım başlığı altında uzun zamandır gündeminde yer alan gdo’lara ilişkin çok büyük amaçların peşinden gitmek yerine markaları Biyogüvenlik Kurulu’na yaptıkları mevcut taleplerinden vazgeçirmek gibi oldukça spesifik bir bir amaç belirlemiştir</a:t>
            </a:r>
            <a:r>
              <a:rPr lang="tr-TR" dirty="0" smtClean="0"/>
              <a:t>.</a:t>
            </a:r>
          </a:p>
          <a:p>
            <a:pPr>
              <a:buNone/>
            </a:pP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107</TotalTime>
  <Words>840</Words>
  <Application>Microsoft Office PowerPoint</Application>
  <PresentationFormat>Ekran Gösterisi (4:3)</PresentationFormat>
  <Paragraphs>32</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Office Theme</vt:lpstr>
      <vt:lpstr>Savunuculuk (Advocacy)</vt:lpstr>
      <vt:lpstr>Greenpeace ve Savunuculuk</vt:lpstr>
      <vt:lpstr>PowerPoint Sunusu</vt:lpstr>
      <vt:lpstr>Sorun</vt:lpstr>
      <vt:lpstr>Araştırma Sonuçları </vt:lpstr>
      <vt:lpstr>PowerPoint Sunusu</vt:lpstr>
      <vt:lpstr>PowerPoint Sunusu</vt:lpstr>
      <vt:lpstr>PowerPoint Sunusu</vt:lpstr>
      <vt:lpstr>Amaç </vt:lpstr>
      <vt:lpstr>PowerPoint Sunusu</vt:lpstr>
      <vt:lpstr>PowerPoint Sunusu</vt:lpstr>
      <vt:lpstr>Kampanya konsepti </vt:lpstr>
      <vt:lpstr>PowerPoint Sunusu</vt:lpstr>
      <vt:lpstr>Sosyal Medya Kullanımı</vt:lpstr>
      <vt:lpstr>PowerPoint Sunusu</vt:lpstr>
      <vt:lpstr>PowerPoint Sunusu</vt:lpstr>
      <vt:lpstr>PowerPoint Sunusu</vt:lpstr>
    </vt:vector>
  </TitlesOfParts>
  <Company>ankara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savunuculuk</dc:title>
  <dc:creator>Pınar  Özdemir</dc:creator>
  <cp:lastModifiedBy>ilef</cp:lastModifiedBy>
  <cp:revision>14</cp:revision>
  <dcterms:created xsi:type="dcterms:W3CDTF">2016-11-29T15:40:52Z</dcterms:created>
  <dcterms:modified xsi:type="dcterms:W3CDTF">2019-05-12T15:07:07Z</dcterms:modified>
</cp:coreProperties>
</file>