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76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F1E27-D1F4-4048-BE73-8ADC6ED1472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C6F0C-A55B-6B47-A176-9E0899106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02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DF9FA-463F-437F-8779-A1682D7696AA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266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2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3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8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37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06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57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0513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584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6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59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79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44137-ED3A-5D47-965C-7392323630B5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6BC39-BC6D-824E-9A02-41CAD29AA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3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66844" y="228600"/>
            <a:ext cx="8786874" cy="990600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Bookman Old Style" pitchFamily="18" charset="0"/>
              </a:rPr>
              <a:t>Yerinden yönetim</a:t>
            </a:r>
            <a:endParaRPr lang="tr-TR" sz="2800" b="1" dirty="0">
              <a:latin typeface="Bookman Old Style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300" b="1" dirty="0">
                <a:latin typeface="Bookman Old Style" pitchFamily="18" charset="0"/>
              </a:rPr>
              <a:t>Yerinden yönetim (</a:t>
            </a:r>
            <a:r>
              <a:rPr lang="tr-TR" sz="2300" b="1" i="1" dirty="0">
                <a:latin typeface="Bookman Old Style" pitchFamily="18" charset="0"/>
              </a:rPr>
              <a:t>decentralized administration/decentralization</a:t>
            </a:r>
            <a:r>
              <a:rPr lang="tr-TR" sz="2300" b="1" dirty="0">
                <a:latin typeface="Bookman Old Style" pitchFamily="18" charset="0"/>
              </a:rPr>
              <a:t>): </a:t>
            </a:r>
            <a:r>
              <a:rPr lang="tr-TR" sz="2300" dirty="0">
                <a:latin typeface="Bookman Old Style" pitchFamily="18" charset="0"/>
              </a:rPr>
              <a:t>bölgesel, yerel nitelikteki fonksiyonlar ile kendine has özellikleri itibarıyla ayrı görülmesinde fayda görülen fonksiyonların merkezi yönetimin dışındaki yönetim birimlerince yerine getirilmesi.</a:t>
            </a:r>
          </a:p>
          <a:p>
            <a:r>
              <a:rPr lang="tr-TR" sz="2300" dirty="0">
                <a:latin typeface="Bookman Old Style" pitchFamily="18" charset="0"/>
              </a:rPr>
              <a:t>Siyasi otorite merkezde toplanmışsa, birtakım yetki ve sorumluluklar bölgesel ve yerel birimlere </a:t>
            </a:r>
            <a:r>
              <a:rPr lang="tr-TR" sz="2300" u="sng" dirty="0">
                <a:latin typeface="Bookman Old Style" pitchFamily="18" charset="0"/>
              </a:rPr>
              <a:t>aktarılır</a:t>
            </a:r>
            <a:r>
              <a:rPr lang="tr-TR" sz="2300" dirty="0">
                <a:latin typeface="Bookman Old Style" pitchFamily="18" charset="0"/>
              </a:rPr>
              <a:t>; merkezde toplanmamışsa yetkiler bölgesel ve yerel birimlerle </a:t>
            </a:r>
            <a:r>
              <a:rPr lang="tr-TR" sz="2300" u="sng" dirty="0">
                <a:latin typeface="Bookman Old Style" pitchFamily="18" charset="0"/>
              </a:rPr>
              <a:t>paylaşılmıştır</a:t>
            </a:r>
            <a:r>
              <a:rPr lang="tr-TR" sz="2300" dirty="0">
                <a:latin typeface="Bookman Old Style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9540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66844" y="228600"/>
            <a:ext cx="8786874" cy="990600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Bookman Old Style" pitchFamily="18" charset="0"/>
              </a:rPr>
              <a:t>Siyasi yerinden yönetim</a:t>
            </a:r>
            <a:endParaRPr lang="tr-TR" sz="2800" b="1" dirty="0">
              <a:latin typeface="Bookman Old Style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91544" y="1600200"/>
            <a:ext cx="8298504" cy="4997152"/>
          </a:xfrm>
        </p:spPr>
        <p:txBody>
          <a:bodyPr>
            <a:noAutofit/>
          </a:bodyPr>
          <a:lstStyle/>
          <a:p>
            <a:r>
              <a:rPr lang="tr-TR" sz="2300" b="1" dirty="0">
                <a:latin typeface="Bookman Old Style" pitchFamily="18" charset="0"/>
              </a:rPr>
              <a:t>Siyasi yerinden yönetim: </a:t>
            </a:r>
            <a:r>
              <a:rPr lang="tr-TR" sz="2300" dirty="0">
                <a:latin typeface="Bookman Old Style" pitchFamily="18" charset="0"/>
              </a:rPr>
              <a:t>çoklu egemenlik</a:t>
            </a:r>
            <a:r>
              <a:rPr lang="tr-TR" sz="2300" dirty="0">
                <a:latin typeface="Bookman Old Style" pitchFamily="18" charset="0"/>
              </a:rPr>
              <a:t>, </a:t>
            </a:r>
            <a:r>
              <a:rPr lang="tr-TR" sz="2300" dirty="0">
                <a:latin typeface="Bookman Old Style" pitchFamily="18" charset="0"/>
              </a:rPr>
              <a:t>çok </a:t>
            </a:r>
            <a:r>
              <a:rPr lang="tr-TR" sz="2300" dirty="0">
                <a:latin typeface="Bookman Old Style" pitchFamily="18" charset="0"/>
              </a:rPr>
              <a:t>merkezlilik, çoklu hukuk </a:t>
            </a:r>
            <a:r>
              <a:rPr lang="tr-TR" sz="2300" dirty="0">
                <a:latin typeface="Bookman Old Style" pitchFamily="18" charset="0"/>
              </a:rPr>
              <a:t>sistemi, “bağımsızlık-özerklik” temelinde eşit devletli </a:t>
            </a:r>
            <a:r>
              <a:rPr lang="tr-TR" sz="2300">
                <a:latin typeface="Bookman Old Style" pitchFamily="18" charset="0"/>
              </a:rPr>
              <a:t>yapılar </a:t>
            </a:r>
            <a:r>
              <a:rPr lang="tr-TR" sz="2300">
                <a:latin typeface="Bookman Old Style" pitchFamily="18" charset="0"/>
                <a:sym typeface="Wingdings"/>
              </a:rPr>
              <a:t> </a:t>
            </a:r>
            <a:r>
              <a:rPr lang="tr-TR" sz="2300" b="1">
                <a:latin typeface="Bookman Old Style" pitchFamily="18" charset="0"/>
                <a:sym typeface="Wingdings"/>
              </a:rPr>
              <a:t>Federasyon</a:t>
            </a:r>
            <a:endParaRPr lang="tr-TR" sz="2300" b="1" dirty="0">
              <a:latin typeface="Bookman Old Style" pitchFamily="18" charset="0"/>
            </a:endParaRPr>
          </a:p>
          <a:p>
            <a:r>
              <a:rPr lang="tr-TR" sz="2300" b="1" dirty="0">
                <a:latin typeface="Bookman Old Style" pitchFamily="18" charset="0"/>
              </a:rPr>
              <a:t>SYY</a:t>
            </a:r>
            <a:r>
              <a:rPr lang="tr-TR" sz="2300" dirty="0">
                <a:latin typeface="Bookman Old Style" pitchFamily="18" charset="0"/>
              </a:rPr>
              <a:t>, heterojen toplumsal yapılar için daha uygundur… </a:t>
            </a:r>
          </a:p>
          <a:p>
            <a:r>
              <a:rPr lang="tr-TR" sz="2300" dirty="0">
                <a:latin typeface="Bookman Old Style" pitchFamily="18" charset="0"/>
              </a:rPr>
              <a:t>İdari vesayet ilişkisi yoktur, özerklik esastır…</a:t>
            </a:r>
          </a:p>
          <a:p>
            <a:r>
              <a:rPr lang="tr-TR" sz="2300" u="sng" dirty="0">
                <a:latin typeface="Bookman Old Style" pitchFamily="18" charset="0"/>
              </a:rPr>
              <a:t>Farklı kavramların kullanımı</a:t>
            </a:r>
            <a:r>
              <a:rPr lang="tr-TR" sz="2300" dirty="0">
                <a:latin typeface="Bookman Old Style" pitchFamily="18" charset="0"/>
              </a:rPr>
              <a:t>: </a:t>
            </a:r>
            <a:r>
              <a:rPr lang="tr-TR" sz="2300" i="1" dirty="0" err="1">
                <a:latin typeface="Bookman Old Style" pitchFamily="18" charset="0"/>
              </a:rPr>
              <a:t>Decentralization</a:t>
            </a:r>
            <a:r>
              <a:rPr lang="tr-TR" sz="2300" dirty="0">
                <a:latin typeface="Bookman Old Style" pitchFamily="18" charset="0"/>
              </a:rPr>
              <a:t> kavramı, federatif yapılar için uygun kavramsal karşılık değildir… </a:t>
            </a:r>
            <a:r>
              <a:rPr lang="tr-TR" sz="2300" dirty="0" err="1">
                <a:latin typeface="Bookman Old Style" pitchFamily="18" charset="0"/>
              </a:rPr>
              <a:t>Political</a:t>
            </a:r>
            <a:r>
              <a:rPr lang="tr-TR" sz="2300" dirty="0">
                <a:latin typeface="Bookman Old Style" pitchFamily="18" charset="0"/>
              </a:rPr>
              <a:t> </a:t>
            </a:r>
            <a:r>
              <a:rPr lang="tr-TR" sz="2300" dirty="0" err="1">
                <a:latin typeface="Bookman Old Style" pitchFamily="18" charset="0"/>
              </a:rPr>
              <a:t>autonomy</a:t>
            </a:r>
            <a:r>
              <a:rPr lang="tr-TR" sz="2300" dirty="0">
                <a:latin typeface="Bookman Old Style" pitchFamily="18" charset="0"/>
              </a:rPr>
              <a:t>, </a:t>
            </a:r>
            <a:r>
              <a:rPr lang="tr-TR" sz="2300" dirty="0" err="1">
                <a:latin typeface="Bookman Old Style" pitchFamily="18" charset="0"/>
              </a:rPr>
              <a:t>devolution</a:t>
            </a:r>
            <a:r>
              <a:rPr lang="tr-TR" sz="2300" dirty="0">
                <a:latin typeface="Bookman Old Style" pitchFamily="18" charset="0"/>
              </a:rPr>
              <a:t>, </a:t>
            </a:r>
            <a:r>
              <a:rPr lang="tr-TR" sz="2300" dirty="0" err="1">
                <a:latin typeface="Bookman Old Style" pitchFamily="18" charset="0"/>
              </a:rPr>
              <a:t>internal</a:t>
            </a:r>
            <a:r>
              <a:rPr lang="tr-TR" sz="2300" dirty="0">
                <a:latin typeface="Bookman Old Style" pitchFamily="18" charset="0"/>
              </a:rPr>
              <a:t> self-</a:t>
            </a:r>
            <a:r>
              <a:rPr lang="tr-TR" sz="2300" dirty="0" err="1">
                <a:latin typeface="Bookman Old Style" pitchFamily="18" charset="0"/>
              </a:rPr>
              <a:t>determination</a:t>
            </a:r>
            <a:r>
              <a:rPr lang="tr-TR" sz="2300" dirty="0">
                <a:latin typeface="Bookman Old Style" pitchFamily="18" charset="0"/>
              </a:rPr>
              <a:t>, self-</a:t>
            </a:r>
            <a:r>
              <a:rPr lang="tr-TR" sz="2300" dirty="0" err="1">
                <a:latin typeface="Bookman Old Style" pitchFamily="18" charset="0"/>
              </a:rPr>
              <a:t>governing</a:t>
            </a:r>
            <a:r>
              <a:rPr lang="tr-TR" sz="2300" dirty="0">
                <a:latin typeface="Bookman Old Style" pitchFamily="18" charset="0"/>
              </a:rPr>
              <a:t> </a:t>
            </a:r>
            <a:r>
              <a:rPr lang="tr-TR" sz="2300" dirty="0" err="1">
                <a:latin typeface="Bookman Old Style" pitchFamily="18" charset="0"/>
              </a:rPr>
              <a:t>community</a:t>
            </a:r>
            <a:r>
              <a:rPr lang="tr-TR" sz="2300" dirty="0">
                <a:latin typeface="Bookman Old Style" pitchFamily="18" charset="0"/>
              </a:rPr>
              <a:t>, (</a:t>
            </a:r>
            <a:r>
              <a:rPr lang="tr-TR" sz="2300" i="1" dirty="0" err="1">
                <a:latin typeface="Bookman Old Style" pitchFamily="18" charset="0"/>
              </a:rPr>
              <a:t>local</a:t>
            </a:r>
            <a:r>
              <a:rPr lang="tr-TR" sz="2300" i="1" dirty="0">
                <a:latin typeface="Bookman Old Style" pitchFamily="18" charset="0"/>
              </a:rPr>
              <a:t> self-</a:t>
            </a:r>
            <a:r>
              <a:rPr lang="tr-TR" sz="2300" i="1" dirty="0" err="1">
                <a:latin typeface="Bookman Old Style" pitchFamily="18" charset="0"/>
              </a:rPr>
              <a:t>government</a:t>
            </a:r>
            <a:r>
              <a:rPr lang="tr-TR" sz="2300" dirty="0">
                <a:latin typeface="Bookman Old Style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24793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66844" y="228600"/>
            <a:ext cx="8786874" cy="990600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Bookman Old Style" pitchFamily="18" charset="0"/>
              </a:rPr>
              <a:t>İdari yerinden yönetim</a:t>
            </a:r>
            <a:endParaRPr lang="tr-TR" sz="2800" b="1" dirty="0">
              <a:latin typeface="Bookman Old Style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063552" y="1484784"/>
            <a:ext cx="8153400" cy="5184576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tr-TR" sz="2000" dirty="0">
                <a:latin typeface="Bookman Old Style" pitchFamily="18" charset="0"/>
              </a:rPr>
              <a:t>Yerel nitelikteki kamu hizmetleriyle iktisadi, sosyal, bilimsel, kültürel birtakım hizmetlerin merkezi yönetimin hiyerarşik yapısı dışında ayrı kamu tüzel kişiliklerine sahip kuruluşlarca yürütülmesidir. </a:t>
            </a:r>
          </a:p>
          <a:p>
            <a:pPr>
              <a:spcBef>
                <a:spcPts val="300"/>
              </a:spcBef>
            </a:pPr>
            <a:r>
              <a:rPr lang="tr-TR" sz="2000" dirty="0">
                <a:latin typeface="Bookman Old Style" pitchFamily="18" charset="0"/>
              </a:rPr>
              <a:t>Aşırı merkeziyetçiliği ortadan kaldırmak ve kamu hizmetlerinde etkinlik ve verimliliği sağlamak amaçlanmakta…</a:t>
            </a:r>
          </a:p>
          <a:p>
            <a:pPr>
              <a:spcBef>
                <a:spcPts val="300"/>
              </a:spcBef>
            </a:pPr>
            <a:r>
              <a:rPr lang="tr-TR" sz="2000" dirty="0">
                <a:latin typeface="Bookman Old Style" pitchFamily="18" charset="0"/>
              </a:rPr>
              <a:t>Ayrı bir uzmanlık gerektiren hizmetler…</a:t>
            </a:r>
          </a:p>
          <a:p>
            <a:pPr>
              <a:spcBef>
                <a:spcPts val="300"/>
              </a:spcBef>
            </a:pPr>
            <a:r>
              <a:rPr lang="tr-TR" sz="2000" b="1" dirty="0">
                <a:latin typeface="Bookman Old Style" pitchFamily="18" charset="0"/>
              </a:rPr>
              <a:t>Yer yönünden yerinden yönetim (coğrafi YY): </a:t>
            </a:r>
            <a:r>
              <a:rPr lang="tr-TR" sz="2000" dirty="0">
                <a:latin typeface="Bookman Old Style" pitchFamily="18" charset="0"/>
              </a:rPr>
              <a:t>belli yerde yaşamaktan kaynaklı ortak ihtiyaçlar/kentsel ve kırsal yerleşim birimleri/seçimle oluşmuş bir karar organı/hizmetlerde genellik</a:t>
            </a:r>
            <a:endParaRPr lang="tr-TR" sz="2000" b="1" dirty="0">
              <a:latin typeface="Bookman Old Style" pitchFamily="18" charset="0"/>
            </a:endParaRPr>
          </a:p>
          <a:p>
            <a:pPr>
              <a:spcBef>
                <a:spcPts val="300"/>
              </a:spcBef>
            </a:pPr>
            <a:r>
              <a:rPr lang="tr-TR" sz="2000" b="1" dirty="0">
                <a:latin typeface="Bookman Old Style" pitchFamily="18" charset="0"/>
              </a:rPr>
              <a:t>Hizmet yönünden yerinden yönetim (fonksiyonel YY): </a:t>
            </a:r>
            <a:r>
              <a:rPr lang="tr-TR" sz="2000" dirty="0">
                <a:latin typeface="Bookman Old Style" pitchFamily="18" charset="0"/>
              </a:rPr>
              <a:t>etkinlik ve verimlilik/apolitik bir ortam yaratmak/ hiyerarşik yapının dışında esnek ve özerk bir yapı/tek bir hizmete odaklanma</a:t>
            </a:r>
          </a:p>
        </p:txBody>
      </p:sp>
    </p:spTree>
    <p:extLst>
      <p:ext uri="{BB962C8B-B14F-4D97-AF65-F5344CB8AC3E}">
        <p14:creationId xmlns:p14="http://schemas.microsoft.com/office/powerpoint/2010/main" val="509694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66844" y="228600"/>
            <a:ext cx="8786874" cy="990600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Bookman Old Style" pitchFamily="18" charset="0"/>
              </a:rPr>
              <a:t>Yerinden yönetime az önem verilmesi bağlamında kabuller</a:t>
            </a:r>
            <a:endParaRPr lang="tr-TR" sz="2800" b="1" dirty="0">
              <a:latin typeface="Bookman Old Style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tr-TR" sz="2600" dirty="0">
              <a:latin typeface="Bookman Old Style" pitchFamily="18" charset="0"/>
            </a:endParaRPr>
          </a:p>
          <a:p>
            <a:r>
              <a:rPr lang="tr-TR" sz="2600" dirty="0">
                <a:latin typeface="Bookman Old Style" pitchFamily="18" charset="0"/>
              </a:rPr>
              <a:t>Heterojen ve çatışmalı bir toplum yapısı…</a:t>
            </a:r>
          </a:p>
          <a:p>
            <a:r>
              <a:rPr lang="tr-TR" sz="2600" dirty="0">
                <a:latin typeface="Bookman Old Style" pitchFamily="18" charset="0"/>
              </a:rPr>
              <a:t>Gelişmekte olan ve merkezi yönetimin tek taraflı yönetimine ihtiyaç duyan ülke profili…</a:t>
            </a:r>
          </a:p>
          <a:p>
            <a:r>
              <a:rPr lang="tr-TR" sz="2600" dirty="0">
                <a:latin typeface="Bookman Old Style" pitchFamily="18" charset="0"/>
              </a:rPr>
              <a:t>Planlı kalkınmaya önem veren bir ülke profili…</a:t>
            </a:r>
          </a:p>
          <a:p>
            <a:r>
              <a:rPr lang="tr-TR" sz="2600" dirty="0">
                <a:latin typeface="Bookman Old Style" pitchFamily="18" charset="0"/>
              </a:rPr>
              <a:t>Otoriter bir siyasi iklim…</a:t>
            </a:r>
          </a:p>
          <a:p>
            <a:r>
              <a:rPr lang="tr-TR" sz="2600" dirty="0">
                <a:latin typeface="Bookman Old Style" pitchFamily="18" charset="0"/>
              </a:rPr>
              <a:t>Yetenekli ve uzman personelin merkezde olması…</a:t>
            </a:r>
          </a:p>
        </p:txBody>
      </p:sp>
    </p:spTree>
    <p:extLst>
      <p:ext uri="{BB962C8B-B14F-4D97-AF65-F5344CB8AC3E}">
        <p14:creationId xmlns:p14="http://schemas.microsoft.com/office/powerpoint/2010/main" val="1995916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66844" y="228600"/>
            <a:ext cx="8786874" cy="990600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Bookman Old Style" pitchFamily="18" charset="0"/>
              </a:rPr>
              <a:t>Yerinden yönetime çok önem verilmesi bağlamında kabuller</a:t>
            </a:r>
            <a:endParaRPr lang="tr-TR" sz="2800" b="1" dirty="0">
              <a:latin typeface="Bookman Old Style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tr-TR" sz="2600" dirty="0">
              <a:latin typeface="Bookman Old Style" pitchFamily="18" charset="0"/>
            </a:endParaRPr>
          </a:p>
          <a:p>
            <a:r>
              <a:rPr lang="tr-TR" sz="2600" dirty="0">
                <a:latin typeface="Bookman Old Style" pitchFamily="18" charset="0"/>
              </a:rPr>
              <a:t>Genellikle ya da gelişmiş heterojen yapılı, adem-i merkeziyetçi bir anlayış üzerine kurulu toplumlar…</a:t>
            </a:r>
          </a:p>
          <a:p>
            <a:r>
              <a:rPr lang="tr-TR" sz="2600" dirty="0">
                <a:latin typeface="Bookman Old Style" pitchFamily="18" charset="0"/>
              </a:rPr>
              <a:t>Çoğulcu ideolojinin hakim olduğu ülkeler…</a:t>
            </a:r>
          </a:p>
          <a:p>
            <a:r>
              <a:rPr lang="tr-TR" sz="2600" dirty="0">
                <a:latin typeface="Bookman Old Style" pitchFamily="18" charset="0"/>
              </a:rPr>
              <a:t>Geniş coğrafi alana yayılmış ya da farklı etnik toplulukları içinde barındıran toplumlar…</a:t>
            </a:r>
          </a:p>
        </p:txBody>
      </p:sp>
    </p:spTree>
    <p:extLst>
      <p:ext uri="{BB962C8B-B14F-4D97-AF65-F5344CB8AC3E}">
        <p14:creationId xmlns:p14="http://schemas.microsoft.com/office/powerpoint/2010/main" val="1670385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Üniter Devlet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47529" y="1484784"/>
            <a:ext cx="8427443" cy="525658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tr-TR" sz="2500" dirty="0">
                <a:latin typeface="Bookman Old Style" panose="02050604050505020204" pitchFamily="18" charset="0"/>
              </a:rPr>
              <a:t>Tek(çi) devlet: unsurlarda ve kuvvetlerde/organlarda teklik özelliği gösteren devlet.</a:t>
            </a:r>
          </a:p>
          <a:p>
            <a:pPr>
              <a:spcBef>
                <a:spcPts val="400"/>
              </a:spcBef>
            </a:pPr>
            <a:r>
              <a:rPr lang="tr-TR" sz="2500" dirty="0">
                <a:latin typeface="Bookman Old Style" panose="02050604050505020204" pitchFamily="18" charset="0"/>
              </a:rPr>
              <a:t>Tek ülke, egemen ve millet…</a:t>
            </a:r>
          </a:p>
          <a:p>
            <a:pPr>
              <a:spcBef>
                <a:spcPts val="400"/>
              </a:spcBef>
            </a:pPr>
            <a:r>
              <a:rPr lang="tr-TR" sz="2500" dirty="0">
                <a:latin typeface="Bookman Old Style" panose="02050604050505020204" pitchFamily="18" charset="0"/>
              </a:rPr>
              <a:t>Tek yasama, yürütme ve yargı kuvveti…</a:t>
            </a:r>
          </a:p>
          <a:p>
            <a:pPr>
              <a:spcBef>
                <a:spcPts val="400"/>
              </a:spcBef>
            </a:pPr>
            <a:r>
              <a:rPr lang="tr-TR" sz="2500" dirty="0">
                <a:latin typeface="Bookman Old Style" panose="02050604050505020204" pitchFamily="18" charset="0"/>
              </a:rPr>
              <a:t>Tek anayasal düzen…</a:t>
            </a:r>
          </a:p>
          <a:p>
            <a:pPr>
              <a:spcBef>
                <a:spcPts val="400"/>
              </a:spcBef>
            </a:pPr>
            <a:r>
              <a:rPr lang="tr-TR" sz="2500" dirty="0">
                <a:latin typeface="Bookman Old Style" panose="02050604050505020204" pitchFamily="18" charset="0"/>
              </a:rPr>
              <a:t>Merkeziyetçilik esastır. Egemenliğin kullanımına merkezi yönetim karar verir.</a:t>
            </a:r>
          </a:p>
          <a:p>
            <a:pPr>
              <a:spcBef>
                <a:spcPts val="400"/>
              </a:spcBef>
            </a:pPr>
            <a:r>
              <a:rPr lang="tr-TR" sz="2500" dirty="0">
                <a:latin typeface="Bookman Old Style" panose="02050604050505020204" pitchFamily="18" charset="0"/>
              </a:rPr>
              <a:t>MY yetkilerini yasalar aracılığıyla farklı düzeyde taşra yönetimlerine ve yerel yönetimlere </a:t>
            </a:r>
            <a:r>
              <a:rPr lang="tr-TR" sz="2500" u="sng" dirty="0">
                <a:latin typeface="Bookman Old Style" panose="02050604050505020204" pitchFamily="18" charset="0"/>
              </a:rPr>
              <a:t>aktarır</a:t>
            </a:r>
            <a:r>
              <a:rPr lang="tr-TR" sz="2500" dirty="0">
                <a:latin typeface="Bookman Old Style" panose="02050604050505020204" pitchFamily="18" charset="0"/>
              </a:rPr>
              <a:t>.</a:t>
            </a:r>
          </a:p>
          <a:p>
            <a:pPr>
              <a:spcBef>
                <a:spcPts val="400"/>
              </a:spcBef>
            </a:pPr>
            <a:r>
              <a:rPr lang="tr-TR" sz="2500" dirty="0">
                <a:latin typeface="Bookman Old Style" panose="02050604050505020204" pitchFamily="18" charset="0"/>
              </a:rPr>
              <a:t>Merkezi yönetim, genel yetkili olan birincil parçadır.</a:t>
            </a:r>
          </a:p>
        </p:txBody>
      </p:sp>
    </p:spTree>
    <p:extLst>
      <p:ext uri="{BB962C8B-B14F-4D97-AF65-F5344CB8AC3E}">
        <p14:creationId xmlns:p14="http://schemas.microsoft.com/office/powerpoint/2010/main" val="114272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Üniter Devlet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8319" y="1625890"/>
            <a:ext cx="8427443" cy="525658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tr-TR" dirty="0">
                <a:latin typeface="Bookman Old Style" panose="02050604050505020204" pitchFamily="18" charset="0"/>
              </a:rPr>
              <a:t>İdare, örgütlenme ve görevler bakımından bir bütündür. Merkezi yönetim + Yerinden Yönetim</a:t>
            </a:r>
          </a:p>
          <a:p>
            <a:pPr>
              <a:spcBef>
                <a:spcPts val="400"/>
              </a:spcBef>
            </a:pPr>
            <a:r>
              <a:rPr lang="tr-TR" dirty="0">
                <a:latin typeface="Bookman Old Style" panose="02050604050505020204" pitchFamily="18" charset="0"/>
              </a:rPr>
              <a:t>MY ile taşra arasında hiyerarşi, MY ile Yerinden Yönetim arasında idari vesayet ilişkisi söz konusudur.</a:t>
            </a:r>
            <a:endParaRPr lang="tr-TR" dirty="0">
              <a:latin typeface="Bookman Old Style" panose="02050604050505020204" pitchFamily="18" charset="0"/>
            </a:endParaRPr>
          </a:p>
          <a:p>
            <a:pPr>
              <a:spcBef>
                <a:spcPts val="400"/>
              </a:spcBef>
            </a:pPr>
            <a:r>
              <a:rPr lang="tr-TR" dirty="0">
                <a:latin typeface="Bookman Old Style" panose="02050604050505020204" pitchFamily="18" charset="0"/>
              </a:rPr>
              <a:t>Türkiye, Fransa, Hollanda, İzlanda, Portekiz, Norveç, Japonya…</a:t>
            </a:r>
            <a:endParaRPr lang="tr-TR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241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Federal Devlet/Federasyon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47529" y="1484784"/>
            <a:ext cx="8427443" cy="492514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Birden çok devletin sıkı ya da gevşek bağlarla biraraya geldiği devlettir. Kendi içlerinde belli bir özerkliği koruyarak birden fazla devletin bir merkezi iktidara tabi olmak suretiyle oluşturduğu devlet topluluğudur. 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Birden çok ülke, egemen ve millet</a:t>
            </a:r>
            <a:r>
              <a:rPr lang="tr-TR" sz="2300" dirty="0">
                <a:latin typeface="Bookman Old Style" panose="02050604050505020204" pitchFamily="18" charset="0"/>
                <a:sym typeface="Wingdings" panose="05000000000000000000" pitchFamily="2" charset="2"/>
              </a:rPr>
              <a:t> Eyalet/federe devlet/kanton…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Her bir eyaletin ayrı anayasal ve kuvvetler düzeni vardır.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Adem-i merkeziyetçilik esastır. Her bir eyalet egemendir ve federasyon bağlamında da egemenliğin bir parçasını oluşturmaktadır.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Federal Anayasa aracılığıyla Federal Devlet ve Eyaletler arasında yetkiler paylaştırılır/Sınırlandırıcı yetki sayma usulü…</a:t>
            </a:r>
          </a:p>
        </p:txBody>
      </p:sp>
    </p:spTree>
    <p:extLst>
      <p:ext uri="{BB962C8B-B14F-4D97-AF65-F5344CB8AC3E}">
        <p14:creationId xmlns:p14="http://schemas.microsoft.com/office/powerpoint/2010/main" val="101920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Federal Devlet/Federasyon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61305" y="1628800"/>
            <a:ext cx="8427443" cy="492514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tr-TR" sz="2700" dirty="0">
                <a:latin typeface="Bookman Old Style" panose="02050604050505020204" pitchFamily="18" charset="0"/>
              </a:rPr>
              <a:t>Örgütlenme ve görevler bakımından ayrılık esastır.</a:t>
            </a:r>
          </a:p>
          <a:p>
            <a:pPr>
              <a:spcBef>
                <a:spcPts val="400"/>
              </a:spcBef>
            </a:pPr>
            <a:r>
              <a:rPr lang="tr-TR" sz="2700" dirty="0">
                <a:latin typeface="Bookman Old Style" panose="02050604050505020204" pitchFamily="18" charset="0"/>
              </a:rPr>
              <a:t>Yetki uyuşmazlıklarında federal yüksek mahkemeler yargı işlevi dışında devreye girer.</a:t>
            </a:r>
          </a:p>
          <a:p>
            <a:pPr>
              <a:spcBef>
                <a:spcPts val="400"/>
              </a:spcBef>
            </a:pPr>
            <a:r>
              <a:rPr lang="tr-TR" sz="2700" dirty="0">
                <a:latin typeface="Bookman Old Style" panose="02050604050505020204" pitchFamily="18" charset="0"/>
              </a:rPr>
              <a:t>İdari vesayet ilişkisi yoktur; özerklik esastır.</a:t>
            </a:r>
          </a:p>
          <a:p>
            <a:pPr>
              <a:spcBef>
                <a:spcPts val="400"/>
              </a:spcBef>
            </a:pPr>
            <a:r>
              <a:rPr lang="tr-TR" sz="2700" dirty="0">
                <a:latin typeface="Bookman Old Style" panose="02050604050505020204" pitchFamily="18" charset="0"/>
              </a:rPr>
              <a:t>İki kanatlı parlamento yapısı. İkinci mecliste eyaletlere göre eşitlik…</a:t>
            </a:r>
          </a:p>
          <a:p>
            <a:pPr>
              <a:spcBef>
                <a:spcPts val="400"/>
              </a:spcBef>
            </a:pPr>
            <a:r>
              <a:rPr lang="tr-TR" sz="2700" dirty="0">
                <a:latin typeface="Bookman Old Style" panose="02050604050505020204" pitchFamily="18" charset="0"/>
              </a:rPr>
              <a:t>Anayasa değişikliklerinde eyaletlerin onayı alınmak zorundadır.</a:t>
            </a:r>
            <a:endParaRPr lang="tr-TR" sz="2700" dirty="0">
              <a:latin typeface="Bookman Old Style" panose="02050604050505020204" pitchFamily="18" charset="0"/>
            </a:endParaRPr>
          </a:p>
          <a:p>
            <a:pPr>
              <a:spcBef>
                <a:spcPts val="400"/>
              </a:spcBef>
            </a:pPr>
            <a:r>
              <a:rPr lang="tr-TR" sz="2700" dirty="0">
                <a:latin typeface="Bookman Old Style" panose="02050604050505020204" pitchFamily="18" charset="0"/>
              </a:rPr>
              <a:t>ABD, Almanya, Kanada, İsviçre, Rusya…</a:t>
            </a:r>
            <a:endParaRPr lang="tr-TR" sz="27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03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567</Words>
  <Application>Microsoft Macintosh PowerPoint</Application>
  <PresentationFormat>Geniş Ekran</PresentationFormat>
  <Paragraphs>52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Bookman Old Style</vt:lpstr>
      <vt:lpstr>Calibri</vt:lpstr>
      <vt:lpstr>Calibri Light</vt:lpstr>
      <vt:lpstr>Wingdings</vt:lpstr>
      <vt:lpstr>Arial</vt:lpstr>
      <vt:lpstr>Office Teması</vt:lpstr>
      <vt:lpstr>Yerinden yönetim</vt:lpstr>
      <vt:lpstr>Siyasi yerinden yönetim</vt:lpstr>
      <vt:lpstr>İdari yerinden yönetim</vt:lpstr>
      <vt:lpstr>Yerinden yönetime az önem verilmesi bağlamında kabuller</vt:lpstr>
      <vt:lpstr>Yerinden yönetime çok önem verilmesi bağlamında kabuller</vt:lpstr>
      <vt:lpstr>Üniter Devlet</vt:lpstr>
      <vt:lpstr>Üniter Devlet</vt:lpstr>
      <vt:lpstr>Federal Devlet/Federasyon</vt:lpstr>
      <vt:lpstr>Federal Devlet/Federasyon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Yerinden yönetim</dc:title>
  <dc:creator>Microsoft Office Kullanıcısı</dc:creator>
  <cp:lastModifiedBy>Microsoft Office Kullanıcısı</cp:lastModifiedBy>
  <cp:revision>1</cp:revision>
  <dcterms:created xsi:type="dcterms:W3CDTF">2018-03-26T06:54:46Z</dcterms:created>
  <dcterms:modified xsi:type="dcterms:W3CDTF">2018-03-26T06:55:25Z</dcterms:modified>
</cp:coreProperties>
</file>