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2"/>
  </p:notesMasterIdLst>
  <p:sldIdLst>
    <p:sldId id="256" r:id="rId2"/>
    <p:sldId id="265" r:id="rId3"/>
    <p:sldId id="267" r:id="rId4"/>
    <p:sldId id="268" r:id="rId5"/>
    <p:sldId id="269" r:id="rId6"/>
    <p:sldId id="271" r:id="rId7"/>
    <p:sldId id="270" r:id="rId8"/>
    <p:sldId id="272" r:id="rId9"/>
    <p:sldId id="273" r:id="rId10"/>
    <p:sldId id="266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63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  <a:p>
            <a:endParaRPr lang="tr-TR" sz="3600" dirty="0">
              <a:latin typeface="+mj-lt"/>
            </a:endParaRPr>
          </a:p>
          <a:p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5357566E-78F8-4724-9DCC-659759B4C253}"/>
              </a:ext>
            </a:extLst>
          </p:cNvPr>
          <p:cNvSpPr/>
          <p:nvPr/>
        </p:nvSpPr>
        <p:spPr>
          <a:xfrm>
            <a:off x="686362" y="1174098"/>
            <a:ext cx="5222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Ideal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Reconstruction</a:t>
            </a:r>
            <a:endParaRPr lang="tr-TR" sz="2800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B62A23D3-2969-4FC4-AAC7-06888592B0B7}"/>
              </a:ext>
            </a:extLst>
          </p:cNvPr>
          <p:cNvSpPr/>
          <p:nvPr/>
        </p:nvSpPr>
        <p:spPr>
          <a:xfrm>
            <a:off x="686362" y="1820429"/>
            <a:ext cx="102953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I</a:t>
            </a:r>
            <a:r>
              <a:rPr lang="en-US" sz="2400" dirty="0"/>
              <a:t>deal sampling is </a:t>
            </a:r>
            <a:r>
              <a:rPr lang="en-US" sz="2400" i="1" dirty="0"/>
              <a:t>instantaneous </a:t>
            </a:r>
            <a:r>
              <a:rPr lang="en-US" sz="2400" dirty="0"/>
              <a:t>sampling</a:t>
            </a:r>
            <a:r>
              <a:rPr lang="tr-TR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T</a:t>
            </a:r>
            <a:r>
              <a:rPr lang="en-US" sz="2400" dirty="0"/>
              <a:t>he sampled wave becomes a train of </a:t>
            </a:r>
            <a:r>
              <a:rPr lang="en-US" sz="2400" i="1" dirty="0"/>
              <a:t>impulses </a:t>
            </a:r>
            <a:r>
              <a:rPr lang="en-US" sz="2400" dirty="0"/>
              <a:t>whose </a:t>
            </a:r>
            <a:r>
              <a:rPr lang="en-US" sz="2400" i="1" dirty="0"/>
              <a:t>areas</a:t>
            </a:r>
            <a:r>
              <a:rPr lang="tr-TR" sz="2400" i="1" dirty="0"/>
              <a:t> </a:t>
            </a:r>
            <a:r>
              <a:rPr lang="en-US" sz="2400" dirty="0"/>
              <a:t>equal the instantaneous sample values of the input signal</a:t>
            </a:r>
            <a:r>
              <a:rPr lang="tr-TR" sz="24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71200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5357566E-78F8-4724-9DCC-659759B4C253}"/>
              </a:ext>
            </a:extLst>
          </p:cNvPr>
          <p:cNvSpPr/>
          <p:nvPr/>
        </p:nvSpPr>
        <p:spPr>
          <a:xfrm>
            <a:off x="686362" y="1174098"/>
            <a:ext cx="5222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Ideal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Reconstruction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21AA96A9-C6BA-47F4-88FF-060492E61931}"/>
                  </a:ext>
                </a:extLst>
              </p:cNvPr>
              <p:cNvSpPr/>
              <p:nvPr/>
            </p:nvSpPr>
            <p:spPr>
              <a:xfrm>
                <a:off x="686362" y="1697318"/>
                <a:ext cx="10108885" cy="43223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tr-TR" sz="2400" dirty="0" err="1"/>
                  <a:t>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rectangular</a:t>
                </a:r>
                <a:r>
                  <a:rPr lang="tr-TR" sz="2400" dirty="0"/>
                  <a:t> </a:t>
                </a:r>
                <a:r>
                  <a:rPr lang="tr-TR" sz="2400" dirty="0" err="1"/>
                  <a:t>pulse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train</a:t>
                </a:r>
                <a:r>
                  <a:rPr lang="tr-TR" sz="2400" dirty="0"/>
                  <a:t>:</a:t>
                </a:r>
              </a:p>
              <a:p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az-Cyrl-AZ" sz="2400" b="0" i="1" smtClean="0">
                              <a:latin typeface="Cambria Math" panose="02040503050406030204" pitchFamily="18" charset="0"/>
                            </a:rPr>
                            <m:t>П</m:t>
                          </m:r>
                        </m:e>
                      </m:nary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Ideal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sampling</a:t>
                </a:r>
                <a:r>
                  <a:rPr lang="tr-TR" sz="2400" dirty="0"/>
                  <a:t> </a:t>
                </a:r>
                <a:r>
                  <a:rPr lang="tr-TR" sz="2400" dirty="0" err="1"/>
                  <a:t>function</a:t>
                </a:r>
                <a:r>
                  <a:rPr lang="tr-TR" sz="2400" dirty="0"/>
                  <a:t>:</a:t>
                </a:r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tr-TR" sz="2400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den>
                          </m:f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d>
                            <m:d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=−∞</m:t>
                              </m:r>
                            </m:sub>
                            <m:sup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p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func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21AA96A9-C6BA-47F4-88FF-060492E619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1697318"/>
                <a:ext cx="10108885" cy="4322337"/>
              </a:xfrm>
              <a:prstGeom prst="rect">
                <a:avLst/>
              </a:prstGeom>
              <a:blipFill>
                <a:blip r:embed="rId2"/>
                <a:stretch>
                  <a:fillRect l="-844" t="-112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220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5357566E-78F8-4724-9DCC-659759B4C253}"/>
              </a:ext>
            </a:extLst>
          </p:cNvPr>
          <p:cNvSpPr/>
          <p:nvPr/>
        </p:nvSpPr>
        <p:spPr>
          <a:xfrm>
            <a:off x="686362" y="1174098"/>
            <a:ext cx="5222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Ideal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Reconstruction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9C090C8C-01F2-47B6-AE8E-A46B487A1957}"/>
                  </a:ext>
                </a:extLst>
              </p:cNvPr>
              <p:cNvSpPr/>
              <p:nvPr/>
            </p:nvSpPr>
            <p:spPr>
              <a:xfrm>
                <a:off x="686362" y="1726252"/>
                <a:ext cx="9691634" cy="41549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400" dirty="0"/>
                  <a:t>The </a:t>
                </a:r>
                <a:r>
                  <a:rPr lang="tr-TR" sz="2400" b="1" dirty="0"/>
                  <a:t>ideal </a:t>
                </a:r>
                <a:r>
                  <a:rPr lang="tr-TR" sz="2400" b="1" dirty="0" err="1"/>
                  <a:t>sampled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wave</a:t>
                </a:r>
                <a:r>
                  <a:rPr lang="tr-TR" sz="2400" b="1" dirty="0"/>
                  <a:t>:</a:t>
                </a:r>
              </a:p>
              <a:p>
                <a:endParaRPr lang="tr-TR" sz="2400" b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/>
                  <a:t>T</a:t>
                </a:r>
                <a:r>
                  <a:rPr lang="en-US" sz="2400" dirty="0"/>
                  <a:t>he corresponding spectrum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d>
                      <m:dPr>
                        <m:begChr m:val="["/>
                        <m:endChr m:val="]"/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𝛿</m:t>
                            </m:r>
                          </m:sub>
                        </m:sSub>
                        <m:d>
                          <m:d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r>
                  <a:rPr lang="tr-TR" sz="2400" dirty="0"/>
                  <a:t>:</a:t>
                </a:r>
              </a:p>
              <a:p>
                <a:pPr algn="just"/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𝑋</m:t>
                        </m:r>
                        <m:d>
                          <m:d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𝑋</m:t>
                        </m:r>
                        <m:d>
                          <m:d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+ …</m:t>
                    </m:r>
                  </m:oMath>
                </a14:m>
                <a:endParaRPr lang="tr-TR" sz="2400" b="0" dirty="0"/>
              </a:p>
              <a:p>
                <a:pPr algn="ctr"/>
                <a:endParaRPr lang="tr-TR" sz="2400" b="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b>
                    </m:sSub>
                    <m:nary>
                      <m:naryPr>
                        <m:chr m:val="∑"/>
                        <m:ctrlPr>
                          <a:rPr lang="tr-T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=−∞</m:t>
                        </m:r>
                      </m:sub>
                      <m:sup>
                        <m:r>
                          <a:rPr lang="tr-T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𝑋</m:t>
                        </m:r>
                        <m:d>
                          <m:d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                      </m:t>
                        </m:r>
                      </m:e>
                    </m:nary>
                  </m:oMath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sz="24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9C090C8C-01F2-47B6-AE8E-A46B487A19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1726252"/>
                <a:ext cx="9691634" cy="4154984"/>
              </a:xfrm>
              <a:prstGeom prst="rect">
                <a:avLst/>
              </a:prstGeom>
              <a:blipFill>
                <a:blip r:embed="rId2"/>
                <a:stretch>
                  <a:fillRect l="-1007" t="-1173" b="-322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2912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5357566E-78F8-4724-9DCC-659759B4C253}"/>
              </a:ext>
            </a:extLst>
          </p:cNvPr>
          <p:cNvSpPr/>
          <p:nvPr/>
        </p:nvSpPr>
        <p:spPr>
          <a:xfrm>
            <a:off x="686362" y="1174098"/>
            <a:ext cx="5222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Ideal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Reconstruction</a:t>
            </a:r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F07DFC23-1419-4FEE-8FA3-3B3DE6C6CB5C}"/>
                  </a:ext>
                </a:extLst>
              </p:cNvPr>
              <p:cNvSpPr/>
              <p:nvPr/>
            </p:nvSpPr>
            <p:spPr>
              <a:xfrm>
                <a:off x="686362" y="1905506"/>
                <a:ext cx="10996652" cy="30469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If a signal contains no frequency components for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400" dirty="0"/>
                  <a:t>, it is completely</a:t>
                </a:r>
                <a:r>
                  <a:rPr lang="tr-TR" sz="2400" dirty="0"/>
                  <a:t> </a:t>
                </a:r>
                <a:r>
                  <a:rPr lang="en-US" sz="2400" dirty="0"/>
                  <a:t>described by instantaneous sample values uniformly spaced in time with period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tr-TR" sz="2400" dirty="0"/>
                  <a:t>1/2</a:t>
                </a:r>
                <a:r>
                  <a:rPr lang="tr-TR" sz="2400" i="1" dirty="0"/>
                  <a:t>W</a:t>
                </a:r>
                <a:r>
                  <a:rPr lang="tr-TR" sz="2400" dirty="0"/>
                  <a:t>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If a signal has been sampled at the Nyquist rate or greater</a:t>
                </a:r>
                <a:r>
                  <a:rPr lang="tr-TR" sz="2400" dirty="0"/>
                  <a:t> </a:t>
                </a:r>
                <a:r>
                  <a:rPr lang="en-US" sz="2400" dirty="0"/>
                  <a:t>(</a:t>
                </a:r>
                <a:r>
                  <a:rPr lang="en-US" sz="2400" i="1" dirty="0"/>
                  <a:t>fs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400" dirty="0"/>
                  <a:t>2</a:t>
                </a:r>
                <a:r>
                  <a:rPr lang="en-US" sz="2400" i="1" dirty="0"/>
                  <a:t>W</a:t>
                </a:r>
                <a:r>
                  <a:rPr lang="en-US" sz="2400" dirty="0"/>
                  <a:t>) and the sample values are represented as weighted </a:t>
                </a:r>
                <a:r>
                  <a:rPr lang="en-US" sz="2400" dirty="0" err="1"/>
                  <a:t>im</a:t>
                </a:r>
                <a:r>
                  <a:rPr lang="en-US" sz="2400" dirty="0"/>
                  <a:t>-pulses, the</a:t>
                </a:r>
                <a:r>
                  <a:rPr lang="tr-TR" sz="2400" dirty="0"/>
                  <a:t> </a:t>
                </a:r>
                <a:r>
                  <a:rPr lang="en-US" sz="2400" dirty="0"/>
                  <a:t>signal can be exactly reconstructed from its samples by an ideal LPF of bandwidth</a:t>
                </a:r>
                <a:r>
                  <a:rPr lang="tr-TR" sz="2400" dirty="0"/>
                  <a:t> </a:t>
                </a:r>
                <a:r>
                  <a:rPr lang="tr-TR" sz="2400" i="1" dirty="0"/>
                  <a:t>B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where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F07DFC23-1419-4FEE-8FA3-3B3DE6C6CB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1905506"/>
                <a:ext cx="10996652" cy="3046988"/>
              </a:xfrm>
              <a:prstGeom prst="rect">
                <a:avLst/>
              </a:prstGeom>
              <a:blipFill>
                <a:blip r:embed="rId2"/>
                <a:stretch>
                  <a:fillRect l="-776" t="-1603" r="-105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026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388F44D1-8D28-41FB-8CA3-B5EC534EB814}"/>
              </a:ext>
            </a:extLst>
          </p:cNvPr>
          <p:cNvSpPr/>
          <p:nvPr/>
        </p:nvSpPr>
        <p:spPr>
          <a:xfrm>
            <a:off x="433734" y="1490008"/>
            <a:ext cx="1088529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a message waveform is adequately described by periodic sample values, it can be</a:t>
            </a:r>
            <a:r>
              <a:rPr lang="tr-TR" sz="2400" dirty="0"/>
              <a:t> </a:t>
            </a:r>
            <a:r>
              <a:rPr lang="en-US" sz="2400" dirty="0"/>
              <a:t>transmitted using analog pulse modulation wherein the sample values modulate the</a:t>
            </a:r>
            <a:r>
              <a:rPr lang="tr-TR" sz="2400" dirty="0"/>
              <a:t> </a:t>
            </a:r>
            <a:r>
              <a:rPr lang="en-US" sz="2400" dirty="0"/>
              <a:t>amplitude of a pulse train. </a:t>
            </a:r>
            <a:endParaRPr lang="tr-TR" sz="2400" dirty="0"/>
          </a:p>
          <a:p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This process is called </a:t>
            </a:r>
            <a:r>
              <a:rPr lang="en-US" sz="2400" b="1" dirty="0"/>
              <a:t>pulse-amplitude modulation</a:t>
            </a:r>
            <a:r>
              <a:rPr lang="tr-TR" sz="2400" b="1" dirty="0"/>
              <a:t> (PAM).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 example of a message waveform and corresponding PAM signal are</a:t>
            </a:r>
            <a:r>
              <a:rPr lang="tr-TR" sz="2400" dirty="0"/>
              <a:t> </a:t>
            </a:r>
            <a:r>
              <a:rPr lang="tr-TR" sz="2400" dirty="0" err="1"/>
              <a:t>shown</a:t>
            </a:r>
            <a:r>
              <a:rPr lang="tr-TR" sz="2400" dirty="0"/>
              <a:t> in </a:t>
            </a:r>
            <a:r>
              <a:rPr lang="tr-TR" sz="2400" dirty="0" err="1"/>
              <a:t>Fig</a:t>
            </a:r>
            <a:r>
              <a:rPr lang="tr-TR" sz="2400" dirty="0"/>
              <a:t>. 6.2–1 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273).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58066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83314321-A3A8-45A6-A7D8-ACD79DAC550B}"/>
              </a:ext>
            </a:extLst>
          </p:cNvPr>
          <p:cNvSpPr/>
          <p:nvPr/>
        </p:nvSpPr>
        <p:spPr>
          <a:xfrm>
            <a:off x="433734" y="1193592"/>
            <a:ext cx="4256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Flat</a:t>
            </a:r>
            <a:r>
              <a:rPr lang="tr-TR" sz="2800" dirty="0"/>
              <a:t>-Top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PAM: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710709BC-45B3-44DE-AA1F-9FEDD60BFB94}"/>
              </a:ext>
            </a:extLst>
          </p:cNvPr>
          <p:cNvSpPr/>
          <p:nvPr/>
        </p:nvSpPr>
        <p:spPr>
          <a:xfrm>
            <a:off x="433734" y="1860593"/>
            <a:ext cx="112315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Although a PAM wave could be obtained from a chopper circuit, a more popular</a:t>
            </a:r>
            <a:r>
              <a:rPr lang="tr-TR" sz="2400" dirty="0"/>
              <a:t> </a:t>
            </a:r>
            <a:r>
              <a:rPr lang="en-US" sz="2400" dirty="0"/>
              <a:t>method employs the </a:t>
            </a:r>
            <a:r>
              <a:rPr lang="en-US" sz="2400" b="1" dirty="0"/>
              <a:t>sample-and-hold </a:t>
            </a:r>
            <a:r>
              <a:rPr lang="en-US" sz="2400" dirty="0"/>
              <a:t>(S/H) technique.</a:t>
            </a: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/>
              <a:t>This</a:t>
            </a:r>
            <a:r>
              <a:rPr lang="tr-TR" sz="2400" dirty="0"/>
              <a:t> </a:t>
            </a:r>
            <a:r>
              <a:rPr lang="tr-TR" sz="2400" dirty="0" err="1"/>
              <a:t>operation</a:t>
            </a:r>
            <a:r>
              <a:rPr lang="tr-TR" sz="2400" dirty="0"/>
              <a:t> </a:t>
            </a:r>
            <a:r>
              <a:rPr lang="tr-TR" sz="2400" dirty="0" err="1"/>
              <a:t>produces</a:t>
            </a:r>
            <a:r>
              <a:rPr lang="tr-TR" sz="2400" dirty="0"/>
              <a:t> </a:t>
            </a:r>
            <a:r>
              <a:rPr lang="tr-TR" sz="2400" dirty="0" err="1" smtClean="0"/>
              <a:t>flat</a:t>
            </a:r>
            <a:r>
              <a:rPr lang="tr-TR" sz="2400" smtClean="0"/>
              <a:t>-top </a:t>
            </a:r>
            <a:r>
              <a:rPr lang="en-US" sz="2400" dirty="0"/>
              <a:t>pulses, as in Fig. 6.2–1</a:t>
            </a:r>
            <a:r>
              <a:rPr lang="tr-TR" sz="2400" dirty="0"/>
              <a:t> 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273)</a:t>
            </a:r>
            <a:r>
              <a:rPr lang="en-US" sz="2400" dirty="0"/>
              <a:t>, rather than curved-top chopper pulses.</a:t>
            </a:r>
            <a:endParaRPr lang="tr-TR" sz="2400" dirty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37609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83314321-A3A8-45A6-A7D8-ACD79DAC550B}"/>
              </a:ext>
            </a:extLst>
          </p:cNvPr>
          <p:cNvSpPr/>
          <p:nvPr/>
        </p:nvSpPr>
        <p:spPr>
          <a:xfrm>
            <a:off x="433734" y="1193592"/>
            <a:ext cx="4256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Flat</a:t>
            </a:r>
            <a:r>
              <a:rPr lang="tr-TR" sz="2800" dirty="0"/>
              <a:t>-Top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PAM: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E05536C9-19E6-4658-AA66-D8DA1F68EADF}"/>
                  </a:ext>
                </a:extLst>
              </p:cNvPr>
              <p:cNvSpPr/>
              <p:nvPr/>
            </p:nvSpPr>
            <p:spPr>
              <a:xfrm>
                <a:off x="433734" y="1860593"/>
                <a:ext cx="10858662" cy="41835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Periodic gating of the sample-and-hold</a:t>
                </a:r>
                <a:r>
                  <a:rPr lang="tr-TR" sz="2400" dirty="0"/>
                  <a:t> </a:t>
                </a:r>
                <a:r>
                  <a:rPr lang="en-US" sz="2400" dirty="0"/>
                  <a:t>circuit generates the sampled wave</a:t>
                </a:r>
                <a:r>
                  <a:rPr lang="tr-TR" sz="2400" dirty="0"/>
                  <a:t>:</a:t>
                </a:r>
              </a:p>
              <a:p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sSub>
                              <m:sSubPr>
                                <m:ctrlPr>
                                  <a:rPr lang="tr-T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tr-TR" sz="24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e>
                    </m:nary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>
                        <a:latin typeface="Cambria Math" panose="02040503050406030204" pitchFamily="18" charset="0"/>
                      </a:rPr>
                      <m:t>𝑘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tr-TR" sz="2400" dirty="0"/>
                  <a:t>)</a:t>
                </a:r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 err="1"/>
                  <a:t>where</a:t>
                </a: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tr-TR" sz="2400" b="0" dirty="0"/>
              </a:p>
              <a:p>
                <a:pPr algn="ctr"/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r>
                  <a:rPr lang="tr-TR" sz="2400" dirty="0"/>
                  <a:t> </a:t>
                </a:r>
              </a:p>
              <a:p>
                <a:pPr algn="just"/>
                <a:endParaRPr lang="tr-TR" sz="2400" dirty="0"/>
              </a:p>
              <a:p>
                <a:pPr algn="just"/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E05536C9-19E6-4658-AA66-D8DA1F68EA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34" y="1860593"/>
                <a:ext cx="10858662" cy="4183518"/>
              </a:xfrm>
              <a:prstGeom prst="rect">
                <a:avLst/>
              </a:prstGeom>
              <a:blipFill>
                <a:blip r:embed="rId2"/>
                <a:stretch>
                  <a:fillRect l="-842" t="-116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083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83314321-A3A8-45A6-A7D8-ACD79DAC550B}"/>
              </a:ext>
            </a:extLst>
          </p:cNvPr>
          <p:cNvSpPr/>
          <p:nvPr/>
        </p:nvSpPr>
        <p:spPr>
          <a:xfrm>
            <a:off x="433734" y="1193592"/>
            <a:ext cx="4256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Flat</a:t>
            </a:r>
            <a:r>
              <a:rPr lang="tr-TR" sz="2800" dirty="0"/>
              <a:t>-Top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PAM: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Metin kutusu 3">
                <a:extLst>
                  <a:ext uri="{FF2B5EF4-FFF2-40B4-BE49-F238E27FC236}">
                    <a16:creationId xmlns:a16="http://schemas.microsoft.com/office/drawing/2014/main" xmlns="" id="{7A76BB08-277F-4CC0-BA0D-65A3F895263F}"/>
                  </a:ext>
                </a:extLst>
              </p:cNvPr>
              <p:cNvSpPr txBox="1"/>
              <p:nvPr/>
            </p:nvSpPr>
            <p:spPr>
              <a:xfrm>
                <a:off x="433734" y="2015231"/>
                <a:ext cx="10602500" cy="307520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p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begChr m:val="["/>
                          <m:endChr m:val="]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tr-TR" sz="24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  <m:sup/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sSub>
                                    <m:sSubPr>
                                      <m:ctrlPr>
                                        <a:rPr lang="tr-TR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24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tr-TR" sz="24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  <m: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d>
                            <m:d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)∗</m:t>
                      </m:r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  <a:p>
                <a:r>
                  <a:rPr lang="en-US" sz="2400" dirty="0"/>
                  <a:t>Fourier transformation of this </a:t>
                </a:r>
                <a:r>
                  <a:rPr lang="en-US" sz="2400" i="1" dirty="0"/>
                  <a:t>convolution </a:t>
                </a:r>
                <a:r>
                  <a:rPr lang="en-US" sz="2400" dirty="0"/>
                  <a:t>operation yields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nary>
                            <m:naryPr>
                              <m:chr m:val="∑"/>
                              <m:supHide m:val="on"/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/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</m:oMath>
                  </m:oMathPara>
                </a14:m>
                <a:endParaRPr lang="tr-TR" sz="2400" dirty="0"/>
              </a:p>
            </p:txBody>
          </p:sp>
        </mc:Choice>
        <mc:Fallback xmlns="">
          <p:sp>
            <p:nvSpPr>
              <p:cNvPr id="4" name="Metin kutusu 3">
                <a:extLst>
                  <a:ext uri="{FF2B5EF4-FFF2-40B4-BE49-F238E27FC236}">
                    <a16:creationId xmlns:a16="http://schemas.microsoft.com/office/drawing/2014/main" id="{7A76BB08-277F-4CC0-BA0D-65A3F89526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34" y="2015231"/>
                <a:ext cx="10602500" cy="3075201"/>
              </a:xfrm>
              <a:prstGeom prst="rect">
                <a:avLst/>
              </a:prstGeom>
              <a:blipFill>
                <a:blip r:embed="rId2"/>
                <a:stretch>
                  <a:fillRect l="-172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7728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83314321-A3A8-45A6-A7D8-ACD79DAC550B}"/>
              </a:ext>
            </a:extLst>
          </p:cNvPr>
          <p:cNvSpPr/>
          <p:nvPr/>
        </p:nvSpPr>
        <p:spPr>
          <a:xfrm>
            <a:off x="433734" y="1193592"/>
            <a:ext cx="4256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Flat</a:t>
            </a:r>
            <a:r>
              <a:rPr lang="tr-TR" sz="2800" dirty="0"/>
              <a:t>-Top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PAM: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24A1B993-3F43-4867-ABDF-276B41F01616}"/>
              </a:ext>
            </a:extLst>
          </p:cNvPr>
          <p:cNvSpPr/>
          <p:nvPr/>
        </p:nvSpPr>
        <p:spPr>
          <a:xfrm>
            <a:off x="433734" y="2133420"/>
            <a:ext cx="112315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high-frequency </a:t>
            </a:r>
            <a:r>
              <a:rPr lang="en-US" sz="2400" dirty="0" err="1"/>
              <a:t>rolloff</a:t>
            </a:r>
            <a:r>
              <a:rPr lang="en-US" sz="2400" dirty="0"/>
              <a:t> characteristic of a typical </a:t>
            </a:r>
            <a:r>
              <a:rPr lang="en-US" sz="2400" i="1" dirty="0"/>
              <a:t>P</a:t>
            </a:r>
            <a:r>
              <a:rPr lang="en-US" sz="2400" dirty="0"/>
              <a:t>(</a:t>
            </a:r>
            <a:r>
              <a:rPr lang="en-US" sz="2400" i="1" dirty="0"/>
              <a:t>f</a:t>
            </a:r>
            <a:r>
              <a:rPr lang="en-US" sz="2400" dirty="0"/>
              <a:t>) acts like a </a:t>
            </a:r>
            <a:r>
              <a:rPr lang="en-US" sz="2400" i="1" dirty="0"/>
              <a:t>lowpass</a:t>
            </a:r>
            <a:r>
              <a:rPr lang="tr-TR" sz="2400" i="1" dirty="0"/>
              <a:t> </a:t>
            </a:r>
            <a:r>
              <a:rPr lang="en-US" sz="2400" dirty="0"/>
              <a:t>filter and attenuates the upper portion of the message spectrum. 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This loss of high</a:t>
            </a:r>
            <a:r>
              <a:rPr lang="tr-TR" sz="2400" dirty="0"/>
              <a:t> </a:t>
            </a:r>
            <a:r>
              <a:rPr lang="en-US" sz="2400" dirty="0"/>
              <a:t>frequency</a:t>
            </a:r>
            <a:r>
              <a:rPr lang="tr-TR" sz="2400" dirty="0"/>
              <a:t> </a:t>
            </a:r>
            <a:r>
              <a:rPr lang="en-US" sz="2400" dirty="0"/>
              <a:t>content is called </a:t>
            </a:r>
            <a:r>
              <a:rPr lang="en-US" sz="2400" b="1" dirty="0"/>
              <a:t>aperture effect.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016824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EC75569C-3D8D-45EB-A2CD-F6A8A7D7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85A2DB8-231A-41E5-907A-6E402B5B44AF}"/>
              </a:ext>
            </a:extLst>
          </p:cNvPr>
          <p:cNvSpPr/>
          <p:nvPr/>
        </p:nvSpPr>
        <p:spPr>
          <a:xfrm>
            <a:off x="433734" y="403480"/>
            <a:ext cx="7675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Analog </a:t>
            </a:r>
            <a:r>
              <a:rPr lang="tr-TR" sz="3600" dirty="0" err="1">
                <a:latin typeface="+mj-lt"/>
              </a:rPr>
              <a:t>Pulse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Amplitude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r>
              <a:rPr lang="tr-TR" sz="3600" dirty="0">
                <a:latin typeface="+mj-lt"/>
              </a:rPr>
              <a:t>	 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83314321-A3A8-45A6-A7D8-ACD79DAC550B}"/>
              </a:ext>
            </a:extLst>
          </p:cNvPr>
          <p:cNvSpPr/>
          <p:nvPr/>
        </p:nvSpPr>
        <p:spPr>
          <a:xfrm>
            <a:off x="433734" y="1193592"/>
            <a:ext cx="4256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err="1"/>
              <a:t>Flat</a:t>
            </a:r>
            <a:r>
              <a:rPr lang="tr-TR" sz="2800" dirty="0"/>
              <a:t>-Top </a:t>
            </a:r>
            <a:r>
              <a:rPr lang="tr-TR" sz="2800" dirty="0" err="1"/>
              <a:t>Sampling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PAM: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CFFBF795-8C1F-408E-A71E-CD79E8D70F8A}"/>
                  </a:ext>
                </a:extLst>
              </p:cNvPr>
              <p:cNvSpPr/>
              <p:nvPr/>
            </p:nvSpPr>
            <p:spPr>
              <a:xfrm>
                <a:off x="433734" y="1860593"/>
                <a:ext cx="10592332" cy="2263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400" dirty="0"/>
                  <a:t>Required </a:t>
                </a:r>
                <a:r>
                  <a:rPr lang="tr-TR" sz="2400" dirty="0" err="1"/>
                  <a:t>transmission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bandwidth</a:t>
                </a:r>
                <a:r>
                  <a:rPr lang="tr-TR" sz="2400" dirty="0"/>
                  <a:t>:</a:t>
                </a:r>
              </a:p>
              <a:p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≫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CFFBF795-8C1F-408E-A71E-CD79E8D70F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34" y="1860593"/>
                <a:ext cx="10592332" cy="2263505"/>
              </a:xfrm>
              <a:prstGeom prst="rect">
                <a:avLst/>
              </a:prstGeom>
              <a:blipFill>
                <a:blip r:embed="rId2"/>
                <a:stretch>
                  <a:fillRect l="-863" t="-215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8018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10</a:t>
            </a:r>
          </a:p>
          <a:p>
            <a:pPr marL="0" indent="0">
              <a:buNone/>
            </a:pPr>
            <a:r>
              <a:rPr lang="tr-TR" dirty="0"/>
              <a:t>PULSE MODULATION:</a:t>
            </a:r>
          </a:p>
          <a:p>
            <a:pPr marL="0" indent="0">
              <a:buNone/>
            </a:pPr>
            <a:r>
              <a:rPr lang="tr-TR" dirty="0"/>
              <a:t>	SAMPLING THEOREM	</a:t>
            </a:r>
          </a:p>
          <a:p>
            <a:pPr marL="0" indent="0">
              <a:buNone/>
            </a:pPr>
            <a:r>
              <a:rPr lang="tr-TR" dirty="0"/>
              <a:t>	ANALOG PULSE AMPLITUDE MODULATION</a:t>
            </a:r>
            <a:endParaRPr lang="tr-TR" sz="20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CB4740FE-7ED9-4537-851C-E4B0C704E4FB}"/>
                  </a:ext>
                </a:extLst>
              </p:cNvPr>
              <p:cNvSpPr/>
              <p:nvPr/>
            </p:nvSpPr>
            <p:spPr>
              <a:xfrm>
                <a:off x="686362" y="2123956"/>
                <a:ext cx="10721445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 simple but highly informative approach to sampling theory comes from the</a:t>
                </a:r>
                <a:r>
                  <a:rPr lang="tr-TR" sz="2400" dirty="0"/>
                  <a:t> </a:t>
                </a:r>
                <a:r>
                  <a:rPr lang="en-US" sz="2400" dirty="0"/>
                  <a:t>switching operation of Fig. 6.1–1</a:t>
                </a:r>
                <a:r>
                  <a:rPr lang="en-US" sz="2400" i="1" dirty="0"/>
                  <a:t>a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259)</a:t>
                </a:r>
                <a:r>
                  <a:rPr lang="en-US" sz="2400" dirty="0"/>
                  <a:t>.</a:t>
                </a:r>
                <a:endParaRPr lang="tr-TR" sz="2400" dirty="0"/>
              </a:p>
              <a:p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switch periodically shifts between two contacts</a:t>
                </a:r>
                <a:r>
                  <a:rPr lang="tr-TR" sz="2400" dirty="0"/>
                  <a:t> </a:t>
                </a:r>
                <a:r>
                  <a:rPr lang="en-US" sz="2400" dirty="0"/>
                  <a:t>at a rate of </a:t>
                </a:r>
                <a:r>
                  <a:rPr lang="en-US" sz="2400" i="1" dirty="0"/>
                  <a:t>fs </a:t>
                </a:r>
                <a:r>
                  <a:rPr lang="tr-TR" sz="2400" i="1" dirty="0"/>
                  <a:t>=</a:t>
                </a:r>
                <a:r>
                  <a:rPr lang="en-US" sz="2400" dirty="0"/>
                  <a:t>1/</a:t>
                </a:r>
                <a:r>
                  <a:rPr lang="en-US" sz="2400" i="1" dirty="0"/>
                  <a:t>Ts </a:t>
                </a:r>
                <a:r>
                  <a:rPr lang="en-US" sz="2400" dirty="0"/>
                  <a:t>Hz, dwelling on the input signal contact for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sz="2400" dirty="0"/>
                  <a:t> seconds and</a:t>
                </a:r>
                <a:r>
                  <a:rPr lang="tr-TR" sz="2400" dirty="0"/>
                  <a:t> </a:t>
                </a:r>
                <a:r>
                  <a:rPr lang="en-US" sz="2400" dirty="0"/>
                  <a:t>on the grounded contact for the remainder of each period.</a:t>
                </a:r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CB4740FE-7ED9-4537-851C-E4B0C704E4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2123956"/>
                <a:ext cx="10721445" cy="2308324"/>
              </a:xfrm>
              <a:prstGeom prst="rect">
                <a:avLst/>
              </a:prstGeom>
              <a:blipFill>
                <a:blip r:embed="rId2"/>
                <a:stretch>
                  <a:fillRect l="-796" t="-2111" r="-1365" b="-501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9057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8F50B6F2-2025-4216-9DE4-F36BF7E5553E}"/>
                  </a:ext>
                </a:extLst>
              </p:cNvPr>
              <p:cNvSpPr/>
              <p:nvPr/>
            </p:nvSpPr>
            <p:spPr>
              <a:xfrm>
                <a:off x="686362" y="2173679"/>
                <a:ext cx="10171028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output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then consists</a:t>
                </a:r>
                <a:r>
                  <a:rPr lang="tr-TR" sz="2400" dirty="0"/>
                  <a:t> </a:t>
                </a:r>
                <a:r>
                  <a:rPr lang="en-US" sz="2400" dirty="0"/>
                  <a:t>of short segments for the input </a:t>
                </a:r>
                <a:r>
                  <a:rPr lang="en-US" sz="2400" i="1" dirty="0"/>
                  <a:t>x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), as shown in Fig. 6.1–1</a:t>
                </a:r>
                <a:r>
                  <a:rPr lang="en-US" sz="2400" i="1" dirty="0"/>
                  <a:t>b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259)</a:t>
                </a:r>
                <a:r>
                  <a:rPr lang="en-US" sz="2400" dirty="0"/>
                  <a:t>.</a:t>
                </a:r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Figure</a:t>
                </a:r>
                <a:r>
                  <a:rPr lang="tr-TR" sz="2400" dirty="0"/>
                  <a:t> 6.1–1</a:t>
                </a:r>
                <a:r>
                  <a:rPr lang="tr-TR" sz="2400" i="1" dirty="0"/>
                  <a:t>c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259)</a:t>
                </a:r>
                <a:r>
                  <a:rPr lang="tr-TR" sz="2400" i="1" dirty="0"/>
                  <a:t> </a:t>
                </a:r>
                <a:r>
                  <a:rPr lang="tr-TR" sz="2400" dirty="0"/>
                  <a:t>is an </a:t>
                </a:r>
                <a:r>
                  <a:rPr lang="en-US" sz="2400" dirty="0"/>
                  <a:t>electronic version of Fig. 6.1–1</a:t>
                </a:r>
                <a:r>
                  <a:rPr lang="en-US" sz="2400" i="1" dirty="0"/>
                  <a:t>a</a:t>
                </a:r>
                <a:r>
                  <a:rPr lang="tr-TR" sz="2400" dirty="0"/>
                  <a:t> 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259)</a:t>
                </a:r>
                <a:r>
                  <a:rPr lang="en-US" sz="2400" dirty="0"/>
                  <a:t>; the output voltage equals the input voltage except</a:t>
                </a:r>
                <a:r>
                  <a:rPr lang="tr-TR" sz="2400" dirty="0"/>
                  <a:t> </a:t>
                </a:r>
                <a:r>
                  <a:rPr lang="en-US" sz="2400" dirty="0"/>
                  <a:t>when the clock signal forward-biases the diodes and thereby clamps the output to</a:t>
                </a:r>
                <a:r>
                  <a:rPr lang="tr-TR" sz="2400" dirty="0"/>
                  <a:t> </a:t>
                </a:r>
                <a:r>
                  <a:rPr lang="tr-TR" sz="2400" dirty="0" err="1"/>
                  <a:t>zero</a:t>
                </a:r>
                <a:r>
                  <a:rPr lang="tr-TR" sz="2400" dirty="0"/>
                  <a:t>.</a:t>
                </a:r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8F50B6F2-2025-4216-9DE4-F36BF7E555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2173679"/>
                <a:ext cx="10171028" cy="2677656"/>
              </a:xfrm>
              <a:prstGeom prst="rect">
                <a:avLst/>
              </a:prstGeom>
              <a:blipFill>
                <a:blip r:embed="rId2"/>
                <a:stretch>
                  <a:fillRect l="-839" t="-1822" b="-432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2717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C9E5A387-2076-4F43-84F8-2EEC7AB98A5F}"/>
                  </a:ext>
                </a:extLst>
              </p:cNvPr>
              <p:cNvSpPr/>
              <p:nvPr/>
            </p:nvSpPr>
            <p:spPr>
              <a:xfrm>
                <a:off x="686362" y="2090172"/>
                <a:ext cx="10135518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W</a:t>
                </a:r>
                <a:r>
                  <a:rPr lang="en-US" sz="2400" dirty="0"/>
                  <a:t>e introduce a </a:t>
                </a:r>
                <a:r>
                  <a:rPr lang="en-US" sz="2400" b="1" dirty="0"/>
                  <a:t>switching function</a:t>
                </a:r>
                <a:r>
                  <a:rPr lang="tr-TR" sz="2400" b="1" dirty="0"/>
                  <a:t> </a:t>
                </a:r>
                <a:r>
                  <a:rPr lang="tr-TR" sz="2400" i="1" dirty="0"/>
                  <a:t>s</a:t>
                </a:r>
                <a:r>
                  <a:rPr lang="tr-TR" sz="2400" dirty="0"/>
                  <a:t>(</a:t>
                </a:r>
                <a:r>
                  <a:rPr lang="tr-TR" sz="2400" i="1" dirty="0"/>
                  <a:t>t</a:t>
                </a:r>
                <a:r>
                  <a:rPr lang="tr-TR" sz="2400" dirty="0"/>
                  <a:t>) </a:t>
                </a:r>
                <a:r>
                  <a:rPr lang="tr-TR" sz="2400" dirty="0" err="1"/>
                  <a:t>such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that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tr-TR" sz="2400" b="0" dirty="0"/>
              </a:p>
              <a:p>
                <a:pPr algn="ctr"/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Thus the sampling operation becomes multiplication by </a:t>
                </a:r>
                <a:r>
                  <a:rPr lang="en-US" sz="2400" i="1" dirty="0"/>
                  <a:t>s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), as indicated schematically</a:t>
                </a:r>
                <a:r>
                  <a:rPr lang="tr-TR" sz="2400" dirty="0"/>
                  <a:t> </a:t>
                </a:r>
                <a:r>
                  <a:rPr lang="en-US" sz="2400" dirty="0"/>
                  <a:t>in Fig. 6.1–2</a:t>
                </a:r>
                <a:r>
                  <a:rPr lang="en-US" sz="2400" i="1" dirty="0"/>
                  <a:t>a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260)</a:t>
                </a:r>
                <a:r>
                  <a:rPr lang="en-US" sz="2400" dirty="0"/>
                  <a:t>, where </a:t>
                </a:r>
                <a:r>
                  <a:rPr lang="en-US" sz="2400" i="1" dirty="0"/>
                  <a:t>s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is nothing more than the periodic pulse train of</a:t>
                </a:r>
                <a:r>
                  <a:rPr lang="tr-TR" sz="2400" dirty="0"/>
                  <a:t> </a:t>
                </a:r>
                <a:r>
                  <a:rPr lang="tr-TR" sz="2400" dirty="0" err="1"/>
                  <a:t>Fig</a:t>
                </a:r>
                <a:r>
                  <a:rPr lang="tr-TR" sz="2400" dirty="0"/>
                  <a:t>. 6.1–2</a:t>
                </a:r>
                <a:r>
                  <a:rPr lang="tr-TR" sz="2400" i="1" dirty="0"/>
                  <a:t>b</a:t>
                </a:r>
                <a:r>
                  <a:rPr lang="tr-TR" sz="2400" dirty="0"/>
                  <a:t>.</a:t>
                </a:r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C9E5A387-2076-4F43-84F8-2EEC7AB98A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2090172"/>
                <a:ext cx="10135518" cy="2677656"/>
              </a:xfrm>
              <a:prstGeom prst="rect">
                <a:avLst/>
              </a:prstGeom>
              <a:blipFill>
                <a:blip r:embed="rId2"/>
                <a:stretch>
                  <a:fillRect l="-842" t="-1822" b="-432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16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B9FE3283-B5FB-44DA-AA19-8325ECF2B27C}"/>
                  </a:ext>
                </a:extLst>
              </p:cNvPr>
              <p:cNvSpPr/>
              <p:nvPr/>
            </p:nvSpPr>
            <p:spPr>
              <a:xfrm>
                <a:off x="608600" y="2096198"/>
                <a:ext cx="10302056" cy="4053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Since </a:t>
                </a:r>
                <a:r>
                  <a:rPr lang="en-US" sz="2400" i="1" dirty="0"/>
                  <a:t>s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is periodic, it can be written as a Fourier series.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𝑠𝑖𝑛𝑐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 </m:t>
                          </m:r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p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func>
                                <m:func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tr-TR" sz="2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sSub>
                                    <m:sSubPr>
                                      <m:ctrlP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𝑤</m:t>
                                      </m:r>
                                    </m:e>
                                    <m:sub>
                                      <m: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func>
                            </m:e>
                          </m:nary>
                        </m:e>
                      </m:nary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 err="1"/>
                  <a:t>where</a:t>
                </a:r>
                <a:endParaRPr lang="tr-TR" sz="2400" dirty="0"/>
              </a:p>
              <a:p>
                <a:pPr algn="just"/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𝑠𝑖𝑛𝑐</m:t>
                    </m:r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tr-TR" sz="2400" dirty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tr-TR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b>
                      <m:sSubPr>
                        <m:ctrlPr>
                          <a:rPr lang="tr-TR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endParaRPr lang="tr-TR" sz="2400" dirty="0"/>
              </a:p>
              <a:p>
                <a:pPr algn="just"/>
                <a:endParaRPr lang="tr-TR" sz="2400" dirty="0"/>
              </a:p>
              <a:p>
                <a:pPr algn="just"/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B9FE3283-B5FB-44DA-AA19-8325ECF2B2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600" y="2096198"/>
                <a:ext cx="10302056" cy="4053995"/>
              </a:xfrm>
              <a:prstGeom prst="rect">
                <a:avLst/>
              </a:prstGeom>
              <a:blipFill>
                <a:blip r:embed="rId2"/>
                <a:stretch>
                  <a:fillRect l="-947" t="-120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8463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Metin kutusu 6">
                <a:extLst>
                  <a:ext uri="{FF2B5EF4-FFF2-40B4-BE49-F238E27FC236}">
                    <a16:creationId xmlns:a16="http://schemas.microsoft.com/office/drawing/2014/main" xmlns="" id="{7E45F3DD-7C47-4444-B8B9-1382118ED69F}"/>
                  </a:ext>
                </a:extLst>
              </p:cNvPr>
              <p:cNvSpPr txBox="1"/>
              <p:nvPr/>
            </p:nvSpPr>
            <p:spPr>
              <a:xfrm>
                <a:off x="686361" y="2003865"/>
                <a:ext cx="10091129" cy="21544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endParaRPr lang="tr-TR" sz="2400" i="1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400" dirty="0"/>
                  <a:t>cos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b="0" i="1" dirty="0" smtClean="0"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m:rPr>
                        <m:nor/>
                      </m:rPr>
                      <a:rPr lang="tr-TR" sz="2400" dirty="0"/>
                      <m:t>cos</m:t>
                    </m:r>
                    <m:sSub>
                      <m:sSubPr>
                        <m:ctrlPr>
                          <a:rPr lang="tr-TR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sz="2400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i="1" dirty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b="0" i="1" dirty="0" smtClean="0">
                        <a:latin typeface="Cambria Math" panose="02040503050406030204" pitchFamily="18" charset="0"/>
                      </a:rPr>
                      <m:t>+…</m:t>
                    </m:r>
                  </m:oMath>
                </a14:m>
                <a:endParaRPr lang="tr-TR" sz="2400" dirty="0"/>
              </a:p>
              <a:p>
                <a:endParaRPr lang="tr-TR" sz="2400" dirty="0"/>
              </a:p>
              <a:p>
                <a:r>
                  <a:rPr lang="tr-TR" sz="2400" dirty="0" err="1"/>
                  <a:t>If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input</a:t>
                </a:r>
                <a:r>
                  <a:rPr lang="tr-TR" sz="2400" dirty="0"/>
                  <a:t> </a:t>
                </a:r>
                <a:r>
                  <a:rPr lang="tr-TR" sz="2400" dirty="0" err="1"/>
                  <a:t>message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spectrum</a:t>
                </a:r>
                <a:r>
                  <a:rPr lang="tr-TR" sz="2400" dirty="0"/>
                  <a:t> is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𝑋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ℱ</m:t>
                    </m:r>
                    <m:d>
                      <m:dPr>
                        <m:begChr m:val="["/>
                        <m:endChr m:val="]"/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r>
                  <a:rPr lang="tr-TR" sz="2400" dirty="0"/>
                  <a:t>,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output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spectrum</a:t>
                </a:r>
                <a:r>
                  <a:rPr lang="tr-TR" sz="2400" dirty="0"/>
                  <a:t> is</a:t>
                </a:r>
              </a:p>
              <a:p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d>
                        <m:dPr>
                          <m:ctrlPr>
                            <a:rPr lang="tr-TR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sz="20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tr-TR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tr-TR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tr-T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0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000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tr-T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tr-TR" sz="2000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tr-T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tr-T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tr-TR" sz="2000" i="1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tr-T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0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sSub>
                                <m:sSubPr>
                                  <m:ctrlP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sz="20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tr-TR" sz="2000" b="0" i="1" smtClean="0">
                          <a:latin typeface="Cambria Math" panose="02040503050406030204" pitchFamily="18" charset="0"/>
                        </a:rPr>
                        <m:t>+ . . . </m:t>
                      </m:r>
                    </m:oMath>
                  </m:oMathPara>
                </a14:m>
                <a:endParaRPr lang="tr-TR" sz="2000" dirty="0"/>
              </a:p>
            </p:txBody>
          </p:sp>
        </mc:Choice>
        <mc:Fallback xmlns="">
          <p:sp>
            <p:nvSpPr>
              <p:cNvPr id="7" name="Metin kutusu 6">
                <a:extLst>
                  <a:ext uri="{FF2B5EF4-FFF2-40B4-BE49-F238E27FC236}">
                    <a16:creationId xmlns:a16="http://schemas.microsoft.com/office/drawing/2014/main" id="{7E45F3DD-7C47-4444-B8B9-1382118ED6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1" y="2003865"/>
                <a:ext cx="10091129" cy="2154436"/>
              </a:xfrm>
              <a:prstGeom prst="rect">
                <a:avLst/>
              </a:prstGeom>
              <a:blipFill>
                <a:blip r:embed="rId2"/>
                <a:stretch>
                  <a:fillRect l="-1873" b="-396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1266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xmlns="" id="{19B21439-6957-405A-8F56-3E2735DD8173}"/>
                  </a:ext>
                </a:extLst>
              </p:cNvPr>
              <p:cNvSpPr/>
              <p:nvPr/>
            </p:nvSpPr>
            <p:spPr>
              <a:xfrm>
                <a:off x="694870" y="1877239"/>
                <a:ext cx="10802260" cy="44791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Two conditions are necessary to prevent</a:t>
                </a:r>
                <a:r>
                  <a:rPr lang="tr-TR" sz="2400" dirty="0"/>
                  <a:t> </a:t>
                </a:r>
                <a:r>
                  <a:rPr lang="en-US" sz="2400" dirty="0"/>
                  <a:t>overlapping spectral bands: </a:t>
                </a:r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message must be bandlimited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=0    </m:t>
                      </m:r>
                      <m:d>
                        <m:dPr>
                          <m:begChr m:val="|"/>
                          <m:endChr m:val="|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W</m:t>
                      </m:r>
                    </m:oMath>
                  </m:oMathPara>
                </a14:m>
                <a:endParaRPr lang="tr-TR" sz="2400" dirty="0"/>
              </a:p>
              <a:p>
                <a:r>
                  <a:rPr lang="tr-TR" sz="2400" dirty="0"/>
                  <a:t>	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sampling frequency</a:t>
                </a:r>
                <a:r>
                  <a:rPr lang="tr-TR" sz="2400" dirty="0"/>
                  <a:t> </a:t>
                </a:r>
                <a:r>
                  <a:rPr lang="en-US" sz="2400" dirty="0"/>
                  <a:t>must be sufficiently great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endParaRPr lang="tr-TR" sz="2400" b="0" dirty="0">
                  <a:ea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𝑜𝑟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</m:den>
                      </m:f>
                    </m:oMath>
                  </m:oMathPara>
                </a14:m>
                <a:endParaRPr lang="tr-TR" sz="2400" dirty="0"/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19B21439-6957-405A-8F56-3E2735DD81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70" y="1877239"/>
                <a:ext cx="10802260" cy="4479111"/>
              </a:xfrm>
              <a:prstGeom prst="rect">
                <a:avLst/>
              </a:prstGeom>
              <a:blipFill>
                <a:blip r:embed="rId2"/>
                <a:stretch>
                  <a:fillRect l="-903" t="-108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6245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C827196F-D6F8-44CB-B283-FBE4EA268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234D85A7-09E5-4BEA-B8F7-6D91639AEA03}"/>
              </a:ext>
            </a:extLst>
          </p:cNvPr>
          <p:cNvSpPr/>
          <p:nvPr/>
        </p:nvSpPr>
        <p:spPr>
          <a:xfrm>
            <a:off x="686362" y="527767"/>
            <a:ext cx="3279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Sampling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Theory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B7492A9B-93D2-4F21-B223-1CE3BD645734}"/>
              </a:ext>
            </a:extLst>
          </p:cNvPr>
          <p:cNvSpPr/>
          <p:nvPr/>
        </p:nvSpPr>
        <p:spPr>
          <a:xfrm>
            <a:off x="686362" y="1326757"/>
            <a:ext cx="84132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Chopper</a:t>
            </a:r>
            <a:r>
              <a:rPr lang="tr-TR" sz="2800" dirty="0"/>
              <a:t> </a:t>
            </a:r>
            <a:r>
              <a:rPr lang="tr-TR" sz="2800" dirty="0" err="1"/>
              <a:t>Sampling</a:t>
            </a:r>
            <a:r>
              <a:rPr lang="tr-TR" sz="2800" dirty="0"/>
              <a:t>:</a:t>
            </a:r>
          </a:p>
          <a:p>
            <a:endParaRPr lang="tr-T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A75C50F4-6D12-44FB-B664-8CD1D69625D4}"/>
                  </a:ext>
                </a:extLst>
              </p:cNvPr>
              <p:cNvSpPr/>
              <p:nvPr/>
            </p:nvSpPr>
            <p:spPr>
              <a:xfrm>
                <a:off x="686362" y="1971858"/>
                <a:ext cx="10659300" cy="23803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minimum sampling frequency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sSub>
                          <m:sSubPr>
                            <m:ctrlPr>
                              <a:rPr lang="tr-T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or in the case of sinusoidal signals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called the </a:t>
                </a:r>
                <a:r>
                  <a:rPr lang="en-US" sz="2400" b="1" dirty="0"/>
                  <a:t>Nyquist rate</a:t>
                </a:r>
                <a:r>
                  <a:rPr lang="tr-TR" sz="2400" b="1" dirty="0"/>
                  <a:t>.</a:t>
                </a:r>
              </a:p>
              <a:p>
                <a:endParaRPr lang="tr-TR" sz="2400" b="1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I</a:t>
                </a:r>
                <a:r>
                  <a:rPr lang="en-US" sz="2400" dirty="0"/>
                  <a:t>f sample frequency is </a:t>
                </a:r>
                <a:r>
                  <a:rPr lang="en-US" sz="2400" i="1" dirty="0"/>
                  <a:t>fs </a:t>
                </a:r>
                <a:r>
                  <a:rPr lang="tr-TR" sz="2400" i="1" dirty="0"/>
                  <a:t>=</a:t>
                </a:r>
                <a:r>
                  <a:rPr lang="en-US" sz="2400" dirty="0"/>
                  <a:t>2</a:t>
                </a:r>
                <a:r>
                  <a:rPr lang="en-US" sz="2400" i="1" dirty="0"/>
                  <a:t>W </a:t>
                </a:r>
                <a:r>
                  <a:rPr lang="en-US" sz="2400" dirty="0"/>
                  <a:t>it is possible for the sine wave</a:t>
                </a:r>
                <a:r>
                  <a:rPr lang="tr-TR" sz="2400" dirty="0"/>
                  <a:t> </a:t>
                </a:r>
                <a:r>
                  <a:rPr lang="en-US" sz="2400" dirty="0"/>
                  <a:t>to be sampled at its zero crossings; thus, the samples</a:t>
                </a:r>
                <a:r>
                  <a:rPr lang="tr-TR" sz="2400" dirty="0"/>
                  <a:t> </a:t>
                </a:r>
                <a:r>
                  <a:rPr lang="en-US" sz="2400" dirty="0"/>
                  <a:t>would be equal to zero, and</a:t>
                </a:r>
                <a:r>
                  <a:rPr lang="tr-TR" sz="2400" dirty="0"/>
                  <a:t> </a:t>
                </a:r>
                <a:r>
                  <a:rPr lang="en-US" sz="2400" dirty="0"/>
                  <a:t>reconstruction would not be possible.</a:t>
                </a:r>
                <a:endParaRPr lang="tr-TR" sz="24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A75C50F4-6D12-44FB-B664-8CD1D69625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2" y="1971858"/>
                <a:ext cx="10659300" cy="2380395"/>
              </a:xfrm>
              <a:prstGeom prst="rect">
                <a:avLst/>
              </a:prstGeom>
              <a:blipFill>
                <a:blip r:embed="rId2"/>
                <a:stretch>
                  <a:fillRect l="-801" t="-1790" b="-46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953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747</Words>
  <Application>Microsoft Office PowerPoint</Application>
  <PresentationFormat>Geniş ekran</PresentationFormat>
  <Paragraphs>155</Paragraphs>
  <Slides>20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Hüsnü SAZLI</cp:lastModifiedBy>
  <cp:revision>97</cp:revision>
  <dcterms:created xsi:type="dcterms:W3CDTF">2018-07-07T11:05:27Z</dcterms:created>
  <dcterms:modified xsi:type="dcterms:W3CDTF">2019-04-06T11:12:05Z</dcterms:modified>
</cp:coreProperties>
</file>