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83" r:id="rId2"/>
    <p:sldId id="285" r:id="rId3"/>
    <p:sldId id="316" r:id="rId4"/>
    <p:sldId id="314" r:id="rId5"/>
    <p:sldId id="288" r:id="rId6"/>
    <p:sldId id="289" r:id="rId7"/>
    <p:sldId id="290" r:id="rId8"/>
    <p:sldId id="257" r:id="rId9"/>
    <p:sldId id="282" r:id="rId10"/>
    <p:sldId id="263" r:id="rId11"/>
    <p:sldId id="266" r:id="rId12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FF"/>
    <a:srgbClr val="50724A"/>
    <a:srgbClr val="C3DB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21" autoAdjust="0"/>
    <p:restoredTop sz="94660"/>
  </p:normalViewPr>
  <p:slideViewPr>
    <p:cSldViewPr>
      <p:cViewPr varScale="1">
        <p:scale>
          <a:sx n="87" d="100"/>
          <a:sy n="87" d="100"/>
        </p:scale>
        <p:origin x="1500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3306157-5B11-4B6C-8EC0-B2E8C98CCE3C}" type="datetimeFigureOut">
              <a:rPr lang="tr-TR"/>
              <a:pPr>
                <a:defRPr/>
              </a:pPr>
              <a:t>15.2.2018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4C34927-FAAB-45D6-A93F-B0F66D64487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44751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E478226-23E7-42B5-8551-B1AA26E6864E}" type="datetimeFigureOut">
              <a:rPr lang="tr-TR"/>
              <a:pPr>
                <a:defRPr/>
              </a:pPr>
              <a:t>15.2.2018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tr-TR" noProof="0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  <a:endParaRPr lang="tr-TR" noProof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A0717C4-D8DA-43CE-A6B0-235B61C949C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9351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E62AD7-79D9-4B9F-BD41-EFBCCD82CAD6}" type="datetimeFigureOut">
              <a:rPr lang="tr-TR"/>
              <a:pPr>
                <a:defRPr/>
              </a:pPr>
              <a:t>15.2.2018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D21CD9-E073-4FE2-BC44-3149A383A1C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901F78-5536-451D-878B-C0C4C1FDB7D7}" type="datetimeFigureOut">
              <a:rPr lang="tr-TR"/>
              <a:pPr>
                <a:defRPr/>
              </a:pPr>
              <a:t>15.2.2018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2AB285-2763-4D27-9B3A-57F342E8A13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7F210-6010-4104-A973-9D5742EA7F4E}" type="datetimeFigureOut">
              <a:rPr lang="tr-TR"/>
              <a:pPr>
                <a:defRPr/>
              </a:pPr>
              <a:t>15.2.2018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24F168-9100-48F9-83A7-7E44267943B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9527D4-3A52-439B-B716-038CB96F6CFE}" type="datetimeFigureOut">
              <a:rPr lang="tr-TR"/>
              <a:pPr>
                <a:defRPr/>
              </a:pPr>
              <a:t>15.2.2018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FDE7CC-DCBB-45E0-8278-81814708783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4C60D-3BF3-46DF-B3E9-E56362C90DAD}" type="datetimeFigureOut">
              <a:rPr lang="tr-TR"/>
              <a:pPr>
                <a:defRPr/>
              </a:pPr>
              <a:t>15.2.2018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6D0259-B26B-49CE-A88D-F3FEEF355CD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DFB1B9-54E7-4172-A25E-18D9A6196E00}" type="datetimeFigureOut">
              <a:rPr lang="tr-TR"/>
              <a:pPr>
                <a:defRPr/>
              </a:pPr>
              <a:t>15.2.2018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77DF9B-A86F-43AE-9A56-DFE7E2CCC4A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75B824-7B4E-48B7-88D9-43A169C3484F}" type="datetimeFigureOut">
              <a:rPr lang="tr-TR"/>
              <a:pPr>
                <a:defRPr/>
              </a:pPr>
              <a:t>15.2.2018</a:t>
            </a:fld>
            <a:endParaRPr lang="tr-TR"/>
          </a:p>
        </p:txBody>
      </p:sp>
      <p:sp>
        <p:nvSpPr>
          <p:cNvPr id="8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DDF589-C10E-4057-B87A-075D43BD5F4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4896F-7610-4E02-BB06-5B89B6C53586}" type="datetimeFigureOut">
              <a:rPr lang="tr-TR"/>
              <a:pPr>
                <a:defRPr/>
              </a:pPr>
              <a:t>15.2.2018</a:t>
            </a:fld>
            <a:endParaRPr lang="tr-TR"/>
          </a:p>
        </p:txBody>
      </p:sp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DA455B-0060-4E35-B212-E525B9491E1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0B422F-2023-4851-9E95-E689E46159AB}" type="datetimeFigureOut">
              <a:rPr lang="tr-TR"/>
              <a:pPr>
                <a:defRPr/>
              </a:pPr>
              <a:t>15.2.2018</a:t>
            </a:fld>
            <a:endParaRPr lang="tr-TR"/>
          </a:p>
        </p:txBody>
      </p:sp>
      <p:sp>
        <p:nvSpPr>
          <p:cNvPr id="3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61F95E-7E9D-4919-AEC2-327551BF452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03BA7-9BC9-4C23-BDCF-7FB8D130675E}" type="datetimeFigureOut">
              <a:rPr lang="tr-TR"/>
              <a:pPr>
                <a:defRPr/>
              </a:pPr>
              <a:t>15.2.2018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C5D904-B172-4261-A09B-0BE0D875208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5148D5-A39A-495E-B905-B27DF671558E}" type="datetimeFigureOut">
              <a:rPr lang="tr-TR"/>
              <a:pPr>
                <a:defRPr/>
              </a:pPr>
              <a:t>15.2.2018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5120D-3D1E-4DDF-A2DA-C101C58A2C7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3DBD1"/>
            </a:gs>
            <a:gs pos="50000">
              <a:schemeClr val="accent1">
                <a:lumMod val="60000"/>
                <a:lumOff val="4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Başlık Yer Tutucusu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1027" name="2 Metin Yer Tutucusu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7C5D121-3F7F-4831-BAE4-E7A071B1FF35}" type="datetimeFigureOut">
              <a:rPr lang="tr-TR"/>
              <a:pPr>
                <a:defRPr/>
              </a:pPr>
              <a:t>15.2.2018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22C9750-F73B-486E-855E-483029A625F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1 Başlık"/>
          <p:cNvSpPr>
            <a:spLocks noGrp="1"/>
          </p:cNvSpPr>
          <p:nvPr>
            <p:ph type="title"/>
          </p:nvPr>
        </p:nvSpPr>
        <p:spPr>
          <a:xfrm>
            <a:off x="1979712" y="2708920"/>
            <a:ext cx="5112568" cy="1143000"/>
          </a:xfrm>
        </p:spPr>
        <p:txBody>
          <a:bodyPr/>
          <a:lstStyle/>
          <a:p>
            <a:pPr eaLnBrk="1" hangingPunct="1"/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SAĞLIK PSİKOLOJİSİNE </a:t>
            </a:r>
            <a:b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GİRİŞ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2 İçerik Yer Tutucusu"/>
          <p:cNvSpPr>
            <a:spLocks noGrp="1"/>
          </p:cNvSpPr>
          <p:nvPr>
            <p:ph idx="1"/>
          </p:nvPr>
        </p:nvSpPr>
        <p:spPr>
          <a:xfrm>
            <a:off x="827584" y="764704"/>
            <a:ext cx="7515220" cy="5286375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tr-TR" sz="3600" b="1" dirty="0" smtClean="0">
                <a:latin typeface="Arial" charset="0"/>
                <a:cs typeface="Arial" charset="0"/>
              </a:rPr>
              <a:t>      Sağlık Psikolojisinin </a:t>
            </a:r>
            <a:r>
              <a:rPr lang="tr-TR" sz="3600" b="1" dirty="0" smtClean="0">
                <a:latin typeface="Arial" charset="0"/>
                <a:cs typeface="Arial" charset="0"/>
              </a:rPr>
              <a:t>Alanları</a:t>
            </a:r>
          </a:p>
          <a:p>
            <a:pPr eaLnBrk="1" hangingPunct="1">
              <a:buFont typeface="Arial" charset="0"/>
              <a:buNone/>
            </a:pPr>
            <a:endParaRPr lang="tr-TR" sz="3600" b="1" dirty="0" smtClean="0"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tr-TR" sz="3600" b="1" dirty="0" smtClean="0">
                <a:latin typeface="Arial" charset="0"/>
                <a:cs typeface="Arial" charset="0"/>
              </a:rPr>
              <a:t>       </a:t>
            </a:r>
            <a:r>
              <a:rPr lang="tr-TR" sz="3600" dirty="0" smtClean="0">
                <a:latin typeface="Arial" charset="0"/>
                <a:cs typeface="Arial" charset="0"/>
              </a:rPr>
              <a:t>Tıbbi Psikoloji</a:t>
            </a:r>
          </a:p>
          <a:p>
            <a:pPr eaLnBrk="1" hangingPunct="1">
              <a:buFont typeface="Arial" charset="0"/>
              <a:buNone/>
            </a:pPr>
            <a:r>
              <a:rPr lang="tr-TR" sz="3600" dirty="0" smtClean="0">
                <a:latin typeface="Arial" charset="0"/>
                <a:cs typeface="Arial" charset="0"/>
              </a:rPr>
              <a:t>       Davranışsal Tıp</a:t>
            </a:r>
          </a:p>
          <a:p>
            <a:pPr eaLnBrk="1" hangingPunct="1">
              <a:buFont typeface="Arial" charset="0"/>
              <a:buNone/>
            </a:pPr>
            <a:r>
              <a:rPr lang="tr-TR" sz="3600" dirty="0" smtClean="0">
                <a:latin typeface="Arial" charset="0"/>
                <a:cs typeface="Arial" charset="0"/>
              </a:rPr>
              <a:t>       Tıbbi Sosyoloji</a:t>
            </a:r>
          </a:p>
          <a:p>
            <a:pPr eaLnBrk="1" hangingPunct="1">
              <a:buFont typeface="Arial" charset="0"/>
              <a:buNone/>
            </a:pPr>
            <a:r>
              <a:rPr lang="tr-TR" sz="3600" dirty="0" smtClean="0">
                <a:latin typeface="Arial" charset="0"/>
                <a:cs typeface="Arial" charset="0"/>
              </a:rPr>
              <a:t>       Tıbbi Antropoloji</a:t>
            </a:r>
          </a:p>
          <a:p>
            <a:pPr eaLnBrk="1" hangingPunct="1"/>
            <a:endParaRPr lang="tr-TR" sz="3600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b="1" dirty="0" smtClean="0"/>
              <a:t>Kuramlar açısından Sağlık Davranışları</a:t>
            </a:r>
            <a:r>
              <a:rPr lang="tr-TR" dirty="0" smtClean="0"/>
              <a:t>: </a:t>
            </a:r>
            <a:endParaRPr lang="tr-TR" dirty="0"/>
          </a:p>
        </p:txBody>
      </p:sp>
      <p:sp>
        <p:nvSpPr>
          <p:cNvPr id="46082" name="2 İçerik Yer Tutucusu"/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314325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tr-TR" sz="3600" dirty="0" smtClean="0">
                <a:latin typeface="Arial" charset="0"/>
                <a:cs typeface="Arial" charset="0"/>
              </a:rPr>
              <a:t>    Fiziksel sağlığın bozulması psikolojik nedenlerle </a:t>
            </a:r>
            <a:r>
              <a:rPr lang="tr-TR" sz="3600" dirty="0" err="1" smtClean="0">
                <a:latin typeface="Arial" charset="0"/>
                <a:cs typeface="Arial" charset="0"/>
              </a:rPr>
              <a:t>olabilmektedir.Davranışsal</a:t>
            </a:r>
            <a:r>
              <a:rPr lang="tr-TR" sz="3600" dirty="0" smtClean="0">
                <a:latin typeface="Arial" charset="0"/>
                <a:cs typeface="Arial" charset="0"/>
              </a:rPr>
              <a:t> </a:t>
            </a:r>
            <a:r>
              <a:rPr lang="tr-TR" sz="3600" dirty="0" err="1" smtClean="0">
                <a:latin typeface="Arial" charset="0"/>
                <a:cs typeface="Arial" charset="0"/>
              </a:rPr>
              <a:t>alışkanlıklar,fiziksel</a:t>
            </a:r>
            <a:r>
              <a:rPr lang="tr-TR" sz="3600" dirty="0" smtClean="0">
                <a:latin typeface="Arial" charset="0"/>
                <a:cs typeface="Arial" charset="0"/>
              </a:rPr>
              <a:t> rahatsızlıkları arttırabilmektedir.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2 İçerik Yer Tutucusu"/>
          <p:cNvSpPr>
            <a:spLocks noGrp="1"/>
          </p:cNvSpPr>
          <p:nvPr>
            <p:ph idx="1"/>
          </p:nvPr>
        </p:nvSpPr>
        <p:spPr>
          <a:xfrm>
            <a:off x="1043608" y="1196752"/>
            <a:ext cx="6858048" cy="5857875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Font typeface="Arial" charset="0"/>
              <a:buNone/>
            </a:pPr>
            <a:r>
              <a:rPr lang="tr-TR" sz="2800" dirty="0" smtClean="0">
                <a:latin typeface="Arial" charset="0"/>
                <a:cs typeface="Arial" charset="0"/>
              </a:rPr>
              <a:t>      </a:t>
            </a:r>
          </a:p>
          <a:p>
            <a:pPr algn="just">
              <a:buFont typeface="Arial" charset="0"/>
              <a:buNone/>
            </a:pPr>
            <a:r>
              <a:rPr lang="tr-TR" sz="2800" dirty="0" smtClean="0">
                <a:latin typeface="Arial" charset="0"/>
                <a:cs typeface="Arial" charset="0"/>
              </a:rPr>
              <a:t>      Sağlık, bireylerin günlük yaşantıdaki rollerini yerine getirirken kazandıkları</a:t>
            </a:r>
          </a:p>
          <a:p>
            <a:pPr algn="just">
              <a:buFont typeface="Arial" charset="0"/>
              <a:buNone/>
            </a:pPr>
            <a:r>
              <a:rPr lang="tr-TR" sz="2800" dirty="0" smtClean="0">
                <a:latin typeface="Arial" charset="0"/>
                <a:cs typeface="Arial" charset="0"/>
              </a:rPr>
              <a:t>   deneyimler, bilgi birikimleri, değer yargıları ve beklentileri ile şekillenen “iyi olma</a:t>
            </a:r>
            <a:r>
              <a:rPr lang="tr-TR" sz="2800" dirty="0" smtClean="0">
                <a:latin typeface="Arial" charset="0"/>
                <a:cs typeface="Arial" charset="0"/>
              </a:rPr>
              <a:t>” halidir</a:t>
            </a:r>
            <a:r>
              <a:rPr lang="tr-TR" sz="2800" dirty="0" smtClean="0">
                <a:latin typeface="Arial" charset="0"/>
                <a:cs typeface="Arial" charset="0"/>
              </a:rPr>
              <a:t>.</a:t>
            </a:r>
          </a:p>
          <a:p>
            <a:pPr algn="just">
              <a:buFont typeface="Arial" charset="0"/>
              <a:buNone/>
            </a:pPr>
            <a:r>
              <a:rPr lang="tr-TR" sz="2800" dirty="0" smtClean="0">
                <a:latin typeface="Arial" charset="0"/>
                <a:cs typeface="Arial" charset="0"/>
              </a:rPr>
              <a:t>   </a:t>
            </a:r>
            <a:r>
              <a:rPr lang="tr-TR" sz="2800" dirty="0" smtClean="0"/>
              <a:t>   </a:t>
            </a:r>
            <a:r>
              <a:rPr lang="tr-TR" sz="2800" dirty="0" smtClean="0">
                <a:latin typeface="Arial" charset="0"/>
              </a:rPr>
              <a:t>Sağlık; sosyal, kültürel, ekonomik, fiziksel ve biyolojik faktörlerden etkilenir. </a:t>
            </a:r>
            <a:endParaRPr lang="tr-TR" sz="2800" dirty="0" smtClean="0">
              <a:latin typeface="Arial" charset="0"/>
              <a:cs typeface="Arial" charset="0"/>
            </a:endParaRPr>
          </a:p>
          <a:p>
            <a:pPr algn="just" eaLnBrk="1" hangingPunct="1">
              <a:lnSpc>
                <a:spcPct val="90000"/>
              </a:lnSpc>
              <a:buFont typeface="Arial" charset="0"/>
              <a:buNone/>
            </a:pPr>
            <a:endParaRPr lang="tr-TR" sz="2800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571480"/>
            <a:ext cx="8001056" cy="5500726"/>
          </a:xfrm>
        </p:spPr>
        <p:txBody>
          <a:bodyPr/>
          <a:lstStyle/>
          <a:p>
            <a:pPr>
              <a:buNone/>
            </a:pPr>
            <a:r>
              <a:rPr lang="tr-TR" b="1" dirty="0" smtClean="0">
                <a:latin typeface="Arial" pitchFamily="34" charset="0"/>
                <a:cs typeface="Arial" pitchFamily="34" charset="0"/>
              </a:rPr>
              <a:t>   Biyolojik bilimler açısından sa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ğ</a:t>
            </a:r>
            <a:r>
              <a:rPr lang="tr-TR" b="1" dirty="0" smtClean="0">
                <a:latin typeface="Arial" pitchFamily="34" charset="0"/>
                <a:cs typeface="Arial" pitchFamily="34" charset="0"/>
              </a:rPr>
              <a:t>lık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; bedenin her hücresinin normal kapasitede işlev gördüğü ve hücreler arası dengenin var olduğu durumdur. </a:t>
            </a:r>
          </a:p>
          <a:p>
            <a:pPr>
              <a:buNone/>
            </a:pPr>
            <a:r>
              <a:rPr lang="tr-TR" b="1" dirty="0" smtClean="0">
                <a:latin typeface="Arial" pitchFamily="34" charset="0"/>
                <a:cs typeface="Arial" pitchFamily="34" charset="0"/>
              </a:rPr>
              <a:t>   Davranı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ş </a:t>
            </a:r>
            <a:r>
              <a:rPr lang="tr-TR" b="1" dirty="0" smtClean="0">
                <a:latin typeface="Arial" pitchFamily="34" charset="0"/>
                <a:cs typeface="Arial" pitchFamily="34" charset="0"/>
              </a:rPr>
              <a:t>bilimleri açısından sa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ğ</a:t>
            </a:r>
            <a:r>
              <a:rPr lang="tr-TR" b="1" dirty="0" smtClean="0">
                <a:latin typeface="Arial" pitchFamily="34" charset="0"/>
                <a:cs typeface="Arial" pitchFamily="34" charset="0"/>
              </a:rPr>
              <a:t>lık;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bireyin çevresiyle uyumu ve beklenmedik bir durum karşısındaki tepkisidir.</a:t>
            </a:r>
            <a:br>
              <a:rPr lang="tr-TR" dirty="0" smtClean="0">
                <a:latin typeface="Arial" pitchFamily="34" charset="0"/>
                <a:cs typeface="Arial" pitchFamily="34" charset="0"/>
              </a:rPr>
            </a:br>
            <a:r>
              <a:rPr lang="tr-TR" b="1" dirty="0" smtClean="0">
                <a:latin typeface="Arial" pitchFamily="34" charset="0"/>
                <a:cs typeface="Arial" pitchFamily="34" charset="0"/>
              </a:rPr>
              <a:t>Sosyal bilimler açısından sa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ğ</a:t>
            </a:r>
            <a:r>
              <a:rPr lang="tr-TR" b="1" dirty="0" smtClean="0">
                <a:latin typeface="Arial" pitchFamily="34" charset="0"/>
                <a:cs typeface="Arial" pitchFamily="34" charset="0"/>
              </a:rPr>
              <a:t>lık;</a:t>
            </a:r>
            <a:r>
              <a:rPr lang="tr-TR" dirty="0" smtClean="0">
                <a:latin typeface="Arial" pitchFamily="34" charset="0"/>
                <a:cs typeface="Arial" pitchFamily="34" charset="0"/>
              </a:rPr>
              <a:t> bireyin sosyal rollerini yerine getirmedeki başarısıdır.</a:t>
            </a:r>
          </a:p>
          <a:p>
            <a:endParaRPr lang="tr-T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11560" y="764704"/>
            <a:ext cx="7600928" cy="5857916"/>
          </a:xfrm>
        </p:spPr>
        <p:txBody>
          <a:bodyPr/>
          <a:lstStyle/>
          <a:p>
            <a:pPr>
              <a:buNone/>
            </a:pPr>
            <a:r>
              <a:rPr lang="tr-TR" sz="2800" b="1" dirty="0" smtClean="0"/>
              <a:t>     Hastalık, </a:t>
            </a:r>
            <a:r>
              <a:rPr lang="tr-TR" sz="2800" b="1" dirty="0" smtClean="0"/>
              <a:t>kavramını üç farklı açıdan ele almak mümkündür. </a:t>
            </a:r>
          </a:p>
          <a:p>
            <a:pPr>
              <a:buNone/>
            </a:pPr>
            <a:r>
              <a:rPr lang="tr-TR" sz="2800" b="1" dirty="0" smtClean="0"/>
              <a:t>     Tıp </a:t>
            </a:r>
            <a:r>
              <a:rPr lang="tr-TR" sz="2800" b="1" dirty="0" smtClean="0">
                <a:latin typeface="Arial" pitchFamily="34" charset="0"/>
                <a:cs typeface="Arial" pitchFamily="34" charset="0"/>
              </a:rPr>
              <a:t>bilimi</a:t>
            </a:r>
            <a:r>
              <a:rPr lang="tr-TR" sz="2800" b="1" dirty="0" smtClean="0"/>
              <a:t> açısından hastalık, vücuttaki çeşitli organlara ilişkin ölçülebilen, objektif bazı belirti ve bulgularla tanımlanabilen bozukluklar anlamına gelir. </a:t>
            </a:r>
          </a:p>
          <a:p>
            <a:pPr>
              <a:buNone/>
            </a:pPr>
            <a:r>
              <a:rPr lang="tr-TR" sz="2800" b="1" dirty="0" smtClean="0"/>
              <a:t>     </a:t>
            </a:r>
          </a:p>
          <a:p>
            <a:endParaRPr lang="tr-TR" sz="2800" b="1" dirty="0"/>
          </a:p>
        </p:txBody>
      </p:sp>
      <p:pic>
        <p:nvPicPr>
          <p:cNvPr id="4" name="Picture 6" descr="cartoon-of-a-ill-hospital-patient-in-a-bed-a-fish-in-his-iv-container-on-white-by-ron-leishman-1535"/>
          <p:cNvPicPr>
            <a:picLocks noChangeAspect="1" noChangeArrowheads="1"/>
          </p:cNvPicPr>
          <p:nvPr/>
        </p:nvPicPr>
        <p:blipFill>
          <a:blip r:embed="rId2"/>
          <a:srcRect r="-4360" b="8438"/>
          <a:stretch>
            <a:fillRect/>
          </a:stretch>
        </p:blipFill>
        <p:spPr bwMode="auto">
          <a:xfrm>
            <a:off x="5004048" y="3284984"/>
            <a:ext cx="3143240" cy="284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2 İçerik Yer Tutucusu"/>
          <p:cNvSpPr>
            <a:spLocks noGrp="1"/>
          </p:cNvSpPr>
          <p:nvPr>
            <p:ph idx="1"/>
          </p:nvPr>
        </p:nvSpPr>
        <p:spPr>
          <a:xfrm>
            <a:off x="357158" y="642918"/>
            <a:ext cx="8353425" cy="3960813"/>
          </a:xfrm>
        </p:spPr>
        <p:txBody>
          <a:bodyPr/>
          <a:lstStyle/>
          <a:p>
            <a:pPr eaLnBrk="1" hangingPunct="1">
              <a:buNone/>
            </a:pPr>
            <a:r>
              <a:rPr lang="tr-TR" dirty="0" smtClean="0">
                <a:latin typeface="Arial" charset="0"/>
                <a:cs typeface="Arial" charset="0"/>
              </a:rPr>
              <a:t>       Sağlık ve hastalık pek çok değişkenin bir arada değerlendirilerek açıklanması gereken  gereken kavramlar olduğundan bu konuda, </a:t>
            </a:r>
            <a:r>
              <a:rPr lang="tr-TR" dirty="0" err="1" smtClean="0">
                <a:latin typeface="Arial" charset="0"/>
                <a:cs typeface="Arial" charset="0"/>
              </a:rPr>
              <a:t>biyo</a:t>
            </a:r>
            <a:r>
              <a:rPr lang="tr-TR" dirty="0" smtClean="0">
                <a:latin typeface="Arial" charset="0"/>
                <a:cs typeface="Arial" charset="0"/>
              </a:rPr>
              <a:t>-</a:t>
            </a:r>
            <a:r>
              <a:rPr lang="tr-TR" dirty="0" err="1" smtClean="0">
                <a:latin typeface="Arial" charset="0"/>
                <a:cs typeface="Arial" charset="0"/>
              </a:rPr>
              <a:t>psiko</a:t>
            </a:r>
            <a:r>
              <a:rPr lang="tr-TR" dirty="0" smtClean="0">
                <a:latin typeface="Arial" charset="0"/>
                <a:cs typeface="Arial" charset="0"/>
              </a:rPr>
              <a:t>-sosyal bir modelle çalışmak gereklidir.</a:t>
            </a:r>
          </a:p>
          <a:p>
            <a:pPr eaLnBrk="1" hangingPunct="1">
              <a:buNone/>
            </a:pPr>
            <a:r>
              <a:rPr lang="tr-TR" dirty="0" smtClean="0">
                <a:latin typeface="Arial" charset="0"/>
                <a:cs typeface="Arial" charset="0"/>
              </a:rPr>
              <a:t>       Bütün bu gelişmeler,sağlık psikolojisinin gelişimini hızlandırmıştır.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2 İçerik Yer Tutucusu"/>
          <p:cNvSpPr>
            <a:spLocks noGrp="1"/>
          </p:cNvSpPr>
          <p:nvPr>
            <p:ph idx="1"/>
          </p:nvPr>
        </p:nvSpPr>
        <p:spPr>
          <a:xfrm>
            <a:off x="285720" y="285728"/>
            <a:ext cx="8229600" cy="4857784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tr-TR" dirty="0" smtClean="0">
                <a:latin typeface="Arial" charset="0"/>
                <a:cs typeface="Arial" charset="0"/>
              </a:rPr>
              <a:t>     Sağlık psikolojisi,psikoloji biliminin;</a:t>
            </a:r>
          </a:p>
          <a:p>
            <a:pPr eaLnBrk="1" hangingPunct="1">
              <a:buFont typeface="Arial" charset="0"/>
              <a:buNone/>
            </a:pPr>
            <a:r>
              <a:rPr lang="tr-TR" dirty="0" smtClean="0">
                <a:latin typeface="Arial" charset="0"/>
                <a:cs typeface="Arial" charset="0"/>
              </a:rPr>
              <a:t>  -Sağlıklı olabilmek için bireylerin nasıl yaşamaları gerektiğini,</a:t>
            </a:r>
          </a:p>
          <a:p>
            <a:pPr eaLnBrk="1" hangingPunct="1">
              <a:buFont typeface="Arial" charset="0"/>
              <a:buNone/>
            </a:pPr>
            <a:r>
              <a:rPr lang="tr-TR" dirty="0" smtClean="0">
                <a:latin typeface="Arial" charset="0"/>
                <a:cs typeface="Arial" charset="0"/>
              </a:rPr>
              <a:t>  -Niçin hasta olduklarını,hastalığa nasıl tepki verdiklerini araştıran,</a:t>
            </a:r>
          </a:p>
          <a:p>
            <a:pPr eaLnBrk="1" hangingPunct="1">
              <a:buFont typeface="Arial" charset="0"/>
              <a:buNone/>
            </a:pPr>
            <a:r>
              <a:rPr lang="tr-TR" dirty="0" smtClean="0">
                <a:latin typeface="Arial" charset="0"/>
                <a:cs typeface="Arial" charset="0"/>
              </a:rPr>
              <a:t>  -Stresin sağlık üzerindeki olumsuz etkilerini belirterek,sağlıklı olmada, stres ve zaman  yönetiminin, önemini vurgulayan uygulamalı bir  alanıdır.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2 İçerik Yer Tutucusu"/>
          <p:cNvSpPr>
            <a:spLocks noGrp="1"/>
          </p:cNvSpPr>
          <p:nvPr>
            <p:ph idx="1"/>
          </p:nvPr>
        </p:nvSpPr>
        <p:spPr>
          <a:xfrm>
            <a:off x="467544" y="1268760"/>
            <a:ext cx="8286750" cy="45259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tr-TR" dirty="0" smtClean="0">
                <a:latin typeface="Arial" charset="0"/>
                <a:cs typeface="Arial" charset="0"/>
              </a:rPr>
              <a:t>       Sağlık psikolojisi,insanların bazı yanlış alışkanlıklarını inceleyerek,bu konularda neler yapılması gerektiği sorularına yanıt verir.  Sağlığın geliştirilmesi ve sürdürülmesi amacıyla,eğitim amaçlı çalışmalar yapar.</a:t>
            </a:r>
          </a:p>
          <a:p>
            <a:pPr eaLnBrk="1" hangingPunct="1">
              <a:buFont typeface="Arial" charset="0"/>
              <a:buNone/>
            </a:pPr>
            <a:r>
              <a:rPr lang="tr-TR" dirty="0" smtClean="0">
                <a:latin typeface="Arial" charset="0"/>
                <a:cs typeface="Arial" charset="0"/>
              </a:rPr>
              <a:t>       Hastalıktan korunma kadar,hastalığın tedavisinin psikolojik yönlerini de inceler.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2357437"/>
          </a:xfrm>
        </p:spPr>
        <p:txBody>
          <a:bodyPr rtlCol="0"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sz="3600" dirty="0" smtClean="0">
                <a:latin typeface="Arial" pitchFamily="34" charset="0"/>
                <a:cs typeface="Arial" pitchFamily="34" charset="0"/>
              </a:rPr>
              <a:t>     Sağlık Psikolojisi ilk kez 1970li yıllarda psikoloji kuramları ve uygulamalarının fiziksel sağlık sorunlarına uygulanması düşüncesiyle gündeme gelmiştir.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2 İçerik Yer Tutucusu"/>
          <p:cNvSpPr>
            <a:spLocks noGrp="1"/>
          </p:cNvSpPr>
          <p:nvPr>
            <p:ph idx="1"/>
          </p:nvPr>
        </p:nvSpPr>
        <p:spPr>
          <a:xfrm>
            <a:off x="785813" y="785813"/>
            <a:ext cx="7943850" cy="2930525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tr-TR" sz="3600" smtClean="0">
                <a:latin typeface="Arial" charset="0"/>
              </a:rPr>
              <a:t>     İnsanların değişen sağlık alışkanlıklarının ve giderek tedavide psikologların katkılarına gereksinim duyulması sağlık psikolojisinin gelişimine katkıda bulunmaktadır.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734</TotalTime>
  <Words>298</Words>
  <Application>Microsoft Office PowerPoint</Application>
  <PresentationFormat>Ekran Gösterisi (4:3)</PresentationFormat>
  <Paragraphs>28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4" baseType="lpstr">
      <vt:lpstr>Arial</vt:lpstr>
      <vt:lpstr>Calibri</vt:lpstr>
      <vt:lpstr>Ofis Teması</vt:lpstr>
      <vt:lpstr>SAĞLIK PSİKOLOJİSİNE  GİRİŞ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Kuramlar açısından Sağlık Davranışları: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SAĞLIK PSİKOLOJİSİ</dc:title>
  <dc:creator>Saba Hoca</dc:creator>
  <cp:lastModifiedBy>saba</cp:lastModifiedBy>
  <cp:revision>83</cp:revision>
  <dcterms:created xsi:type="dcterms:W3CDTF">2013-02-01T09:47:21Z</dcterms:created>
  <dcterms:modified xsi:type="dcterms:W3CDTF">2018-02-15T07:33:16Z</dcterms:modified>
</cp:coreProperties>
</file>