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7543F41B-C7C8-4CA0-8CD3-E3AF1CF155EA}" type="datetimeFigureOut">
              <a:rPr lang="tr-TR" smtClean="0"/>
              <a:t>04.04.2017</a:t>
            </a:fld>
            <a:endParaRPr lang="tr-TR"/>
          </a:p>
        </p:txBody>
      </p:sp>
      <p:sp>
        <p:nvSpPr>
          <p:cNvPr id="17" name="16 Altbilgi Yer Tutucusu"/>
          <p:cNvSpPr>
            <a:spLocks noGrp="1"/>
          </p:cNvSpPr>
          <p:nvPr>
            <p:ph type="ftr" sz="quarter" idx="11"/>
          </p:nvPr>
        </p:nvSpPr>
        <p:spPr>
          <a:xfrm>
            <a:off x="5410200" y="4205288"/>
            <a:ext cx="1295400" cy="457200"/>
          </a:xfrm>
        </p:spPr>
        <p:txBody>
          <a:bodyPr/>
          <a:lstStyle/>
          <a:p>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004CA17-6B39-470F-A6B2-1D537A73983D}"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543F41B-C7C8-4CA0-8CD3-E3AF1CF155EA}" type="datetimeFigureOut">
              <a:rPr lang="tr-TR" smtClean="0"/>
              <a:t>04.04.2017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004CA17-6B39-470F-A6B2-1D537A73983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543F41B-C7C8-4CA0-8CD3-E3AF1CF155EA}" type="datetimeFigureOut">
              <a:rPr lang="tr-TR" smtClean="0"/>
              <a:t>04.04.2017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004CA17-6B39-470F-A6B2-1D537A73983D}"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543F41B-C7C8-4CA0-8CD3-E3AF1CF155EA}" type="datetimeFigureOut">
              <a:rPr lang="tr-TR" smtClean="0"/>
              <a:t>04.04.2017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004CA17-6B39-470F-A6B2-1D537A73983D}"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7543F41B-C7C8-4CA0-8CD3-E3AF1CF155EA}" type="datetimeFigureOut">
              <a:rPr lang="tr-TR" smtClean="0"/>
              <a:t>04.04.2017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004CA17-6B39-470F-A6B2-1D537A73983D}"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7543F41B-C7C8-4CA0-8CD3-E3AF1CF155EA}" type="datetimeFigureOut">
              <a:rPr lang="tr-TR" smtClean="0"/>
              <a:t>04.04.2017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004CA17-6B39-470F-A6B2-1D537A73983D}"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7543F41B-C7C8-4CA0-8CD3-E3AF1CF155EA}" type="datetimeFigureOut">
              <a:rPr lang="tr-TR" smtClean="0"/>
              <a:t>04.04.2017</a:t>
            </a:fld>
            <a:endParaRPr lang="tr-TR"/>
          </a:p>
        </p:txBody>
      </p:sp>
      <p:sp>
        <p:nvSpPr>
          <p:cNvPr id="27" name="26 Slayt Numarası Yer Tutucusu"/>
          <p:cNvSpPr>
            <a:spLocks noGrp="1"/>
          </p:cNvSpPr>
          <p:nvPr>
            <p:ph type="sldNum" sz="quarter" idx="11"/>
          </p:nvPr>
        </p:nvSpPr>
        <p:spPr/>
        <p:txBody>
          <a:bodyPr rtlCol="0"/>
          <a:lstStyle/>
          <a:p>
            <a:fld id="{1004CA17-6B39-470F-A6B2-1D537A73983D}" type="slidenum">
              <a:rPr lang="tr-TR" smtClean="0"/>
              <a:t>‹#›</a:t>
            </a:fld>
            <a:endParaRPr lang="tr-TR"/>
          </a:p>
        </p:txBody>
      </p:sp>
      <p:sp>
        <p:nvSpPr>
          <p:cNvPr id="28" name="2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7543F41B-C7C8-4CA0-8CD3-E3AF1CF155EA}" type="datetimeFigureOut">
              <a:rPr lang="tr-TR" smtClean="0"/>
              <a:t>04.04.2017</a:t>
            </a:fld>
            <a:endParaRPr lang="tr-TR"/>
          </a:p>
        </p:txBody>
      </p:sp>
      <p:sp>
        <p:nvSpPr>
          <p:cNvPr id="4" name="3 Altbilgi Yer Tutucusu"/>
          <p:cNvSpPr>
            <a:spLocks noGrp="1"/>
          </p:cNvSpPr>
          <p:nvPr>
            <p:ph type="ftr" sz="quarter" idx="11"/>
          </p:nvPr>
        </p:nvSpPr>
        <p:spPr>
          <a:xfrm>
            <a:off x="5257800" y="612648"/>
            <a:ext cx="1325880" cy="457200"/>
          </a:xfrm>
        </p:spPr>
        <p:txBody>
          <a:bodyPr/>
          <a:lstStyle/>
          <a:p>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1004CA17-6B39-470F-A6B2-1D537A73983D}"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543F41B-C7C8-4CA0-8CD3-E3AF1CF155EA}" type="datetimeFigureOut">
              <a:rPr lang="tr-TR" smtClean="0"/>
              <a:t>04.04.2017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004CA17-6B39-470F-A6B2-1D537A73983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7543F41B-C7C8-4CA0-8CD3-E3AF1CF155EA}" type="datetimeFigureOut">
              <a:rPr lang="tr-TR" smtClean="0"/>
              <a:t>04.04.2017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004CA17-6B39-470F-A6B2-1D537A73983D}"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7543F41B-C7C8-4CA0-8CD3-E3AF1CF155EA}" type="datetimeFigureOut">
              <a:rPr lang="tr-TR" smtClean="0"/>
              <a:t>04.04.2017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004CA17-6B39-470F-A6B2-1D537A73983D}"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543F41B-C7C8-4CA0-8CD3-E3AF1CF155EA}" type="datetimeFigureOut">
              <a:rPr lang="tr-TR" smtClean="0"/>
              <a:t>04.04.2017</a:t>
            </a:fld>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004CA17-6B39-470F-A6B2-1D537A73983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2643182"/>
            <a:ext cx="7772400" cy="1470025"/>
          </a:xfrm>
        </p:spPr>
        <p:txBody>
          <a:bodyPr>
            <a:normAutofit fontScale="90000"/>
          </a:bodyPr>
          <a:lstStyle/>
          <a:p>
            <a:r>
              <a:rPr lang="tr-TR" sz="8000" dirty="0" smtClean="0"/>
              <a:t>PAKİSTAN GİYİM KÜLTÜRÜ</a:t>
            </a:r>
            <a:r>
              <a:rPr lang="tr-TR" dirty="0"/>
              <a:t/>
            </a:r>
            <a:br>
              <a:rPr lang="tr-TR" dirty="0"/>
            </a:br>
            <a:endParaRPr lang="tr-TR"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143116"/>
            <a:ext cx="8229600" cy="4214842"/>
          </a:xfrm>
        </p:spPr>
        <p:txBody>
          <a:bodyPr>
            <a:normAutofit/>
          </a:bodyPr>
          <a:lstStyle/>
          <a:p>
            <a:r>
              <a:rPr lang="tr-TR" sz="3000" b="1" dirty="0" err="1">
                <a:solidFill>
                  <a:srgbClr val="7030A0"/>
                </a:solidFill>
                <a:latin typeface="Adobe Caslon Pro" pitchFamily="18" charset="-94"/>
              </a:rPr>
              <a:t>Achkan</a:t>
            </a:r>
            <a:r>
              <a:rPr lang="tr-TR" sz="3000" b="1" dirty="0">
                <a:solidFill>
                  <a:srgbClr val="7030A0"/>
                </a:solidFill>
                <a:latin typeface="Adobe Caslon Pro" pitchFamily="18" charset="-94"/>
              </a:rPr>
              <a:t> :</a:t>
            </a:r>
            <a:r>
              <a:rPr lang="tr-TR" sz="3000" b="1" dirty="0">
                <a:latin typeface="Adobe Caslon Pro" pitchFamily="18" charset="-94"/>
              </a:rPr>
              <a:t> Bu kıyafet </a:t>
            </a:r>
            <a:r>
              <a:rPr lang="tr-TR" sz="3000" b="1" dirty="0" err="1">
                <a:latin typeface="Adobe Caslon Pro" pitchFamily="18" charset="-94"/>
              </a:rPr>
              <a:t>sherwani</a:t>
            </a:r>
            <a:r>
              <a:rPr lang="tr-TR" sz="3000" b="1" dirty="0">
                <a:latin typeface="Adobe Caslon Pro" pitchFamily="18" charset="-94"/>
              </a:rPr>
              <a:t> gibi uzun bir cekete benzer fakat, </a:t>
            </a:r>
            <a:r>
              <a:rPr lang="tr-TR" sz="3000" b="1" dirty="0" err="1">
                <a:latin typeface="Adobe Caslon Pro" pitchFamily="18" charset="-94"/>
              </a:rPr>
              <a:t>sherwani</a:t>
            </a:r>
            <a:r>
              <a:rPr lang="tr-TR" sz="3000" b="1" dirty="0">
                <a:latin typeface="Adobe Caslon Pro" pitchFamily="18" charset="-94"/>
              </a:rPr>
              <a:t> den ayıran özelliği daha hafif bir kumaştan olması ve hatlarının belirgin olmamasıdır. </a:t>
            </a:r>
            <a:r>
              <a:rPr lang="tr-TR" sz="3000" b="1" dirty="0" err="1">
                <a:latin typeface="Adobe Caslon Pro" pitchFamily="18" charset="-94"/>
              </a:rPr>
              <a:t>Achkan'ın</a:t>
            </a:r>
            <a:r>
              <a:rPr lang="tr-TR" sz="3000" b="1" dirty="0">
                <a:latin typeface="Adobe Caslon Pro" pitchFamily="18" charset="-94"/>
              </a:rPr>
              <a:t> kadınlar için olanları da vardır. Yani hem kadınların hem de erkeklerin giydiği bir kıyafet. </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ress-Aizza-MDEAIZZA1000009_1.jpg"/>
          <p:cNvPicPr>
            <a:picLocks noChangeAspect="1"/>
          </p:cNvPicPr>
          <p:nvPr/>
        </p:nvPicPr>
        <p:blipFill>
          <a:blip r:embed="rId2"/>
          <a:stretch>
            <a:fillRect/>
          </a:stretch>
        </p:blipFill>
        <p:spPr>
          <a:xfrm>
            <a:off x="642910" y="1785926"/>
            <a:ext cx="4143404" cy="4143404"/>
          </a:xfrm>
          <a:prstGeom prst="rect">
            <a:avLst/>
          </a:prstGeom>
        </p:spPr>
      </p:pic>
      <p:pic>
        <p:nvPicPr>
          <p:cNvPr id="6" name="5 Resim" descr="beige_achkan_with_embroidery_and_crystals_kp61.jpg"/>
          <p:cNvPicPr>
            <a:picLocks noChangeAspect="1"/>
          </p:cNvPicPr>
          <p:nvPr/>
        </p:nvPicPr>
        <p:blipFill>
          <a:blip r:embed="rId3"/>
          <a:stretch>
            <a:fillRect/>
          </a:stretch>
        </p:blipFill>
        <p:spPr>
          <a:xfrm>
            <a:off x="6143636" y="1928802"/>
            <a:ext cx="1516679" cy="4081714"/>
          </a:xfrm>
          <a:prstGeom prst="rect">
            <a:avLst/>
          </a:prstGeom>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642918"/>
            <a:ext cx="8929718" cy="1428736"/>
          </a:xfrm>
        </p:spPr>
        <p:txBody>
          <a:bodyPr>
            <a:noAutofit/>
          </a:bodyPr>
          <a:lstStyle/>
          <a:p>
            <a:r>
              <a:rPr lang="tr-TR" sz="3000" b="1" dirty="0">
                <a:latin typeface="Adobe Caslon Pro" pitchFamily="18" charset="-94"/>
              </a:rPr>
              <a:t>Tesettürlü Bayanlar evin dışında , </a:t>
            </a:r>
            <a:r>
              <a:rPr lang="tr-TR" sz="3000" b="1" dirty="0" smtClean="0">
                <a:latin typeface="Adobe Caslon Pro" pitchFamily="18" charset="-94"/>
              </a:rPr>
              <a:t>alışverişe </a:t>
            </a:r>
            <a:r>
              <a:rPr lang="tr-TR" sz="3000" b="1" dirty="0">
                <a:latin typeface="Adobe Caslon Pro" pitchFamily="18" charset="-94"/>
              </a:rPr>
              <a:t>pazara çıktığında</a:t>
            </a:r>
            <a:r>
              <a:rPr lang="tr-TR" sz="3000" b="1" dirty="0" smtClean="0">
                <a:latin typeface="Adobe Caslon Pro" pitchFamily="18" charset="-94"/>
              </a:rPr>
              <a:t>, işe </a:t>
            </a:r>
            <a:r>
              <a:rPr lang="tr-TR" sz="3000" b="1" dirty="0">
                <a:latin typeface="Adobe Caslon Pro" pitchFamily="18" charset="-94"/>
              </a:rPr>
              <a:t>giderken vs. abaya giyerler. Abaya baş dahil tüm vücudu örten tesettür giysisidir.</a:t>
            </a:r>
          </a:p>
        </p:txBody>
      </p:sp>
      <p:pic>
        <p:nvPicPr>
          <p:cNvPr id="4" name="3 Resim" descr="7__96547_zoom.jpg"/>
          <p:cNvPicPr>
            <a:picLocks noChangeAspect="1"/>
          </p:cNvPicPr>
          <p:nvPr/>
        </p:nvPicPr>
        <p:blipFill>
          <a:blip r:embed="rId2"/>
          <a:stretch>
            <a:fillRect/>
          </a:stretch>
        </p:blipFill>
        <p:spPr>
          <a:xfrm>
            <a:off x="1071538" y="2214554"/>
            <a:ext cx="2857504" cy="4286256"/>
          </a:xfrm>
          <a:prstGeom prst="rect">
            <a:avLst/>
          </a:prstGeom>
        </p:spPr>
      </p:pic>
      <p:pic>
        <p:nvPicPr>
          <p:cNvPr id="5" name="4 Resim" descr="Latest-Arabian-Abaya-2.jpg"/>
          <p:cNvPicPr>
            <a:picLocks noChangeAspect="1"/>
          </p:cNvPicPr>
          <p:nvPr/>
        </p:nvPicPr>
        <p:blipFill>
          <a:blip r:embed="rId3"/>
          <a:stretch>
            <a:fillRect/>
          </a:stretch>
        </p:blipFill>
        <p:spPr>
          <a:xfrm>
            <a:off x="5209066" y="2314236"/>
            <a:ext cx="2779151" cy="4186574"/>
          </a:xfrm>
          <a:prstGeom prst="rect">
            <a:avLst/>
          </a:prstGeom>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857340"/>
            <a:ext cx="8229600" cy="5000660"/>
          </a:xfrm>
        </p:spPr>
        <p:txBody>
          <a:bodyPr>
            <a:normAutofit/>
          </a:bodyPr>
          <a:lstStyle/>
          <a:p>
            <a:r>
              <a:rPr lang="tr-TR" sz="3000" b="1" dirty="0">
                <a:latin typeface="Adobe Caslon Pro" pitchFamily="18" charset="-94"/>
              </a:rPr>
              <a:t>Ve son olarak </a:t>
            </a:r>
            <a:r>
              <a:rPr lang="tr-TR" sz="3000" b="1" dirty="0" smtClean="0">
                <a:latin typeface="Adobe Caslon Pro" pitchFamily="18" charset="-94"/>
              </a:rPr>
              <a:t>da gelin </a:t>
            </a:r>
            <a:r>
              <a:rPr lang="tr-TR" sz="3000" b="1" dirty="0">
                <a:latin typeface="Adobe Caslon Pro" pitchFamily="18" charset="-94"/>
              </a:rPr>
              <a:t>ve damatlarımız var sırada </a:t>
            </a:r>
            <a:r>
              <a:rPr lang="tr-TR" sz="3000" b="1" dirty="0" smtClean="0">
                <a:latin typeface="Adobe Caslon Pro" pitchFamily="18" charset="-94"/>
              </a:rPr>
              <a:t>d</a:t>
            </a:r>
            <a:r>
              <a:rPr lang="tr-TR" sz="3000" b="1" dirty="0" smtClean="0">
                <a:latin typeface="Adobe Caslon Pro" pitchFamily="18" charset="-94"/>
              </a:rPr>
              <a:t>amatlıklar </a:t>
            </a:r>
            <a:r>
              <a:rPr lang="tr-TR" sz="3000" b="1" dirty="0" err="1">
                <a:latin typeface="Adobe Caslon Pro" pitchFamily="18" charset="-94"/>
              </a:rPr>
              <a:t>sherwani</a:t>
            </a:r>
            <a:r>
              <a:rPr lang="tr-TR" sz="3000" b="1" dirty="0">
                <a:latin typeface="Adobe Caslon Pro" pitchFamily="18" charset="-94"/>
              </a:rPr>
              <a:t> ve türban , Gelinlikler Sari ve Takılar ... Ve Kesinlikle bizdekinden çok farklı. Belli bir renk kısıtlaması yok . Her renk gelinlik bulmanız mümkün. Fakat kına gecesinde durum farklı. Kına gecesinde Etraf sarı (turuncu ya da kırmızı) renk ile süslenir. Ve Gelin sarı , yeşil , mor bir kıyafet giyer.... </a:t>
            </a: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264t7gz.jpg"/>
          <p:cNvPicPr>
            <a:picLocks noChangeAspect="1"/>
          </p:cNvPicPr>
          <p:nvPr/>
        </p:nvPicPr>
        <p:blipFill>
          <a:blip r:embed="rId2"/>
          <a:stretch>
            <a:fillRect/>
          </a:stretch>
        </p:blipFill>
        <p:spPr>
          <a:xfrm>
            <a:off x="491700" y="1000108"/>
            <a:ext cx="3364586" cy="5500686"/>
          </a:xfrm>
          <a:prstGeom prst="rect">
            <a:avLst/>
          </a:prstGeom>
        </p:spPr>
      </p:pic>
      <p:pic>
        <p:nvPicPr>
          <p:cNvPr id="5" name="4 Resim" descr="Dulha &amp; Dulhan beautiful collection.jpg"/>
          <p:cNvPicPr>
            <a:picLocks noChangeAspect="1"/>
          </p:cNvPicPr>
          <p:nvPr/>
        </p:nvPicPr>
        <p:blipFill>
          <a:blip r:embed="rId3"/>
          <a:stretch>
            <a:fillRect/>
          </a:stretch>
        </p:blipFill>
        <p:spPr>
          <a:xfrm>
            <a:off x="4895674" y="1091262"/>
            <a:ext cx="3558485" cy="5348872"/>
          </a:xfrm>
          <a:prstGeom prst="rect">
            <a:avLst/>
          </a:prstGeom>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857232"/>
            <a:ext cx="8229600" cy="1066800"/>
          </a:xfrm>
        </p:spPr>
        <p:txBody>
          <a:bodyPr/>
          <a:lstStyle/>
          <a:p>
            <a:pPr algn="ctr"/>
            <a:r>
              <a:rPr lang="tr-TR" dirty="0" smtClean="0">
                <a:solidFill>
                  <a:srgbClr val="7030A0"/>
                </a:solidFill>
                <a:latin typeface="Adobe Caslon Pro" pitchFamily="18" charset="-94"/>
              </a:rPr>
              <a:t>K</a:t>
            </a:r>
            <a:r>
              <a:rPr lang="tr-TR" dirty="0" smtClean="0">
                <a:solidFill>
                  <a:srgbClr val="7030A0"/>
                </a:solidFill>
                <a:latin typeface="Adobe Caslon Pro" pitchFamily="18" charset="-94"/>
              </a:rPr>
              <a:t>ına </a:t>
            </a:r>
            <a:r>
              <a:rPr lang="tr-TR" dirty="0">
                <a:solidFill>
                  <a:srgbClr val="7030A0"/>
                </a:solidFill>
                <a:latin typeface="Adobe Caslon Pro" pitchFamily="18" charset="-94"/>
              </a:rPr>
              <a:t>gecesi kıyafetl</a:t>
            </a:r>
            <a:r>
              <a:rPr lang="tr-TR" dirty="0">
                <a:solidFill>
                  <a:schemeClr val="accent1"/>
                </a:solidFill>
                <a:latin typeface="Adobe Caslon Pro" pitchFamily="18" charset="-94"/>
              </a:rPr>
              <a:t>eri</a:t>
            </a:r>
          </a:p>
        </p:txBody>
      </p:sp>
      <p:pic>
        <p:nvPicPr>
          <p:cNvPr id="5" name="4 Resim" descr="Pakistani_Mehndi_Dress_30.jpg"/>
          <p:cNvPicPr>
            <a:picLocks noChangeAspect="1"/>
          </p:cNvPicPr>
          <p:nvPr/>
        </p:nvPicPr>
        <p:blipFill>
          <a:blip r:embed="rId2"/>
          <a:stretch>
            <a:fillRect/>
          </a:stretch>
        </p:blipFill>
        <p:spPr>
          <a:xfrm>
            <a:off x="4857752" y="1809740"/>
            <a:ext cx="3304007" cy="4405342"/>
          </a:xfrm>
          <a:prstGeom prst="rect">
            <a:avLst/>
          </a:prstGeom>
        </p:spPr>
      </p:pic>
      <p:pic>
        <p:nvPicPr>
          <p:cNvPr id="6" name="5 Resim" descr="Indian and Pakistani Bridal Mehndi Dress Designs (2).jpg"/>
          <p:cNvPicPr>
            <a:picLocks noChangeAspect="1"/>
          </p:cNvPicPr>
          <p:nvPr/>
        </p:nvPicPr>
        <p:blipFill>
          <a:blip r:embed="rId3"/>
          <a:stretch>
            <a:fillRect/>
          </a:stretch>
        </p:blipFill>
        <p:spPr>
          <a:xfrm>
            <a:off x="1142976" y="1817639"/>
            <a:ext cx="3000396" cy="4444512"/>
          </a:xfrm>
          <a:prstGeom prst="rect">
            <a:avLst/>
          </a:prstGeom>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428868"/>
            <a:ext cx="8229600" cy="3357586"/>
          </a:xfrm>
        </p:spPr>
        <p:txBody>
          <a:bodyPr>
            <a:normAutofit/>
          </a:bodyPr>
          <a:lstStyle/>
          <a:p>
            <a:r>
              <a:rPr lang="tr-TR" b="1" dirty="0">
                <a:latin typeface="Adobe Caslon Pro" pitchFamily="18" charset="-94"/>
              </a:rPr>
              <a:t>Bu ülkenin insanları Kendine özgün giyinir. Diğer batılı ülkelerin aksine kıyafetleri ile onları ayırt etmeniz mümkündür. Özellikle kadınlar görünümlerine oldukça fazla özen gösterirler. Renkli ve şık giyimlerini şık, gösterişli takılarla ve </a:t>
            </a:r>
            <a:r>
              <a:rPr lang="tr-TR" b="1" dirty="0" err="1">
                <a:latin typeface="Adobe Caslon Pro" pitchFamily="18" charset="-94"/>
              </a:rPr>
              <a:t>mehndi</a:t>
            </a:r>
            <a:r>
              <a:rPr lang="tr-TR" b="1" dirty="0">
                <a:latin typeface="Adobe Caslon Pro" pitchFamily="18" charset="-94"/>
              </a:rPr>
              <a:t> (</a:t>
            </a:r>
            <a:r>
              <a:rPr lang="tr-TR" b="1" dirty="0" err="1">
                <a:latin typeface="Adobe Caslon Pro" pitchFamily="18" charset="-94"/>
              </a:rPr>
              <a:t>hint</a:t>
            </a:r>
            <a:r>
              <a:rPr lang="tr-TR" b="1" dirty="0">
                <a:latin typeface="Adobe Caslon Pro" pitchFamily="18" charset="-94"/>
              </a:rPr>
              <a:t> kınası) ile tamamlarlar.</a:t>
            </a:r>
            <a:r>
              <a:rPr lang="tr-TR" b="1" dirty="0" smtClean="0">
                <a:latin typeface="Adobe Caslon Pro" pitchFamily="18" charset="-94"/>
              </a:rPr>
              <a:t/>
            </a:r>
            <a:br>
              <a:rPr lang="tr-TR" b="1" dirty="0" smtClean="0">
                <a:latin typeface="Adobe Caslon Pro" pitchFamily="18" charset="-94"/>
              </a:rPr>
            </a:br>
            <a:endParaRPr lang="tr-TR" b="1" dirty="0">
              <a:latin typeface="Adobe Caslon Pro" pitchFamily="18" charset="-94"/>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142984"/>
            <a:ext cx="8229600" cy="4929222"/>
          </a:xfrm>
        </p:spPr>
        <p:txBody>
          <a:bodyPr>
            <a:normAutofit lnSpcReduction="10000"/>
          </a:bodyPr>
          <a:lstStyle/>
          <a:p>
            <a:r>
              <a:rPr lang="tr-TR" b="1" dirty="0" err="1" smtClean="0">
                <a:solidFill>
                  <a:srgbClr val="7030A0"/>
                </a:solidFill>
                <a:latin typeface="Adobe Caslon Pro" pitchFamily="18" charset="-94"/>
              </a:rPr>
              <a:t>Shalwar</a:t>
            </a:r>
            <a:r>
              <a:rPr lang="tr-TR" b="1" dirty="0" smtClean="0">
                <a:solidFill>
                  <a:srgbClr val="7030A0"/>
                </a:solidFill>
                <a:latin typeface="Adobe Caslon Pro" pitchFamily="18" charset="-94"/>
              </a:rPr>
              <a:t> </a:t>
            </a:r>
            <a:r>
              <a:rPr lang="tr-TR" b="1" dirty="0" err="1" smtClean="0">
                <a:solidFill>
                  <a:srgbClr val="7030A0"/>
                </a:solidFill>
                <a:latin typeface="Adobe Caslon Pro" pitchFamily="18" charset="-94"/>
              </a:rPr>
              <a:t>Kameez</a:t>
            </a:r>
            <a:r>
              <a:rPr lang="tr-TR" b="1" dirty="0" smtClean="0">
                <a:solidFill>
                  <a:srgbClr val="7030A0"/>
                </a:solidFill>
                <a:latin typeface="Adobe Caslon Pro" pitchFamily="18" charset="-94"/>
              </a:rPr>
              <a:t> :</a:t>
            </a:r>
            <a:r>
              <a:rPr lang="tr-TR" b="1" dirty="0">
                <a:latin typeface="Adobe Caslon Pro" pitchFamily="18" charset="-94"/>
              </a:rPr>
              <a:t> Pakistan'ın milli kıyafetidir. Hem erkekler Hem de kadınlar </a:t>
            </a:r>
            <a:r>
              <a:rPr lang="tr-TR" b="1" dirty="0" smtClean="0">
                <a:latin typeface="Adobe Caslon Pro" pitchFamily="18" charset="-94"/>
              </a:rPr>
              <a:t>tarafından </a:t>
            </a:r>
            <a:r>
              <a:rPr lang="tr-TR" b="1" dirty="0">
                <a:latin typeface="Adobe Caslon Pro" pitchFamily="18" charset="-94"/>
              </a:rPr>
              <a:t>giyilir. Erkeklerin ki biraz daha sade olmasına karşın Bayanların ki daha renkli daha gösterişli ve çeşitlidir. Bu kıyafetin üst kısmı Uzun bir Gömlek ya da tunik, alt kısmı ise bel ve bilekleri dar bacakları bol bir parçadan oluşur. Ülkemizde giyilen şalvarlara benzer. Genç bayanlar çoğunlukla şalvarın dar olanlarını tercih eder. Bayanlar </a:t>
            </a:r>
            <a:r>
              <a:rPr lang="tr-TR" b="1" dirty="0" err="1">
                <a:latin typeface="Adobe Caslon Pro" pitchFamily="18" charset="-94"/>
              </a:rPr>
              <a:t>shalwar</a:t>
            </a:r>
            <a:r>
              <a:rPr lang="tr-TR" b="1" dirty="0">
                <a:latin typeface="Adobe Caslon Pro" pitchFamily="18" charset="-94"/>
              </a:rPr>
              <a:t> </a:t>
            </a:r>
            <a:r>
              <a:rPr lang="tr-TR" b="1" dirty="0" err="1">
                <a:latin typeface="Adobe Caslon Pro" pitchFamily="18" charset="-94"/>
              </a:rPr>
              <a:t>kameez</a:t>
            </a:r>
            <a:r>
              <a:rPr lang="tr-TR" b="1" dirty="0">
                <a:latin typeface="Adobe Caslon Pro" pitchFamily="18" charset="-94"/>
              </a:rPr>
              <a:t> i uzun şallarıyla tamamlarlar. Kapalı bayanlar şallarını başlarını örtmekte kullanırlar. Genelde ise boyunlarını ve kollarını örterler ve süs amaçlı kullanırlar.</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asper\Desktop\Salwar-Kameez-9.jpg"/>
          <p:cNvPicPr>
            <a:picLocks noChangeAspect="1" noChangeArrowheads="1"/>
          </p:cNvPicPr>
          <p:nvPr/>
        </p:nvPicPr>
        <p:blipFill>
          <a:blip r:embed="rId2"/>
          <a:srcRect/>
          <a:stretch>
            <a:fillRect/>
          </a:stretch>
        </p:blipFill>
        <p:spPr bwMode="auto">
          <a:xfrm>
            <a:off x="857224" y="956141"/>
            <a:ext cx="2643206" cy="5253577"/>
          </a:xfrm>
          <a:prstGeom prst="rect">
            <a:avLst/>
          </a:prstGeom>
          <a:noFill/>
        </p:spPr>
      </p:pic>
      <p:pic>
        <p:nvPicPr>
          <p:cNvPr id="1028" name="Picture 4" descr="C:\Users\Casper\Desktop\K246.jpg"/>
          <p:cNvPicPr>
            <a:picLocks noChangeAspect="1" noChangeArrowheads="1"/>
          </p:cNvPicPr>
          <p:nvPr/>
        </p:nvPicPr>
        <p:blipFill>
          <a:blip r:embed="rId3"/>
          <a:srcRect/>
          <a:stretch>
            <a:fillRect/>
          </a:stretch>
        </p:blipFill>
        <p:spPr bwMode="auto">
          <a:xfrm>
            <a:off x="4393405" y="1200463"/>
            <a:ext cx="3964809" cy="4861068"/>
          </a:xfrm>
          <a:prstGeom prst="rect">
            <a:avLst/>
          </a:prstGeo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714488"/>
            <a:ext cx="8229600" cy="4625609"/>
          </a:xfrm>
        </p:spPr>
        <p:txBody>
          <a:bodyPr>
            <a:normAutofit/>
          </a:bodyPr>
          <a:lstStyle/>
          <a:p>
            <a:r>
              <a:rPr lang="tr-TR" sz="3000" b="1" dirty="0" err="1">
                <a:solidFill>
                  <a:srgbClr val="7030A0"/>
                </a:solidFill>
                <a:latin typeface="Adobe Caslon Pro" pitchFamily="18" charset="-94"/>
              </a:rPr>
              <a:t>Sherwani</a:t>
            </a:r>
            <a:r>
              <a:rPr lang="tr-TR" sz="3000" b="1" dirty="0">
                <a:solidFill>
                  <a:srgbClr val="7030A0"/>
                </a:solidFill>
                <a:latin typeface="Adobe Caslon Pro" pitchFamily="18" charset="-94"/>
              </a:rPr>
              <a:t> :</a:t>
            </a:r>
            <a:r>
              <a:rPr lang="tr-TR" sz="3000" b="1" dirty="0">
                <a:latin typeface="Adobe Caslon Pro" pitchFamily="18" charset="-94"/>
              </a:rPr>
              <a:t> Erkeklerin özel günlerde düğünlerde davetlerde giydiği </a:t>
            </a:r>
            <a:r>
              <a:rPr lang="tr-TR" sz="3000" b="1" dirty="0" smtClean="0">
                <a:latin typeface="Adobe Caslon Pro" pitchFamily="18" charset="-94"/>
              </a:rPr>
              <a:t>kıyafettir</a:t>
            </a:r>
            <a:r>
              <a:rPr lang="tr-TR" sz="3000" b="1" dirty="0">
                <a:latin typeface="Adobe Caslon Pro" pitchFamily="18" charset="-94"/>
              </a:rPr>
              <a:t>. </a:t>
            </a:r>
            <a:r>
              <a:rPr lang="tr-TR" sz="3000" b="1" dirty="0" err="1">
                <a:latin typeface="Adobe Caslon Pro" pitchFamily="18" charset="-94"/>
              </a:rPr>
              <a:t>Shalwar</a:t>
            </a:r>
            <a:r>
              <a:rPr lang="tr-TR" sz="3000" b="1" dirty="0">
                <a:latin typeface="Adobe Caslon Pro" pitchFamily="18" charset="-94"/>
              </a:rPr>
              <a:t> </a:t>
            </a:r>
            <a:r>
              <a:rPr lang="tr-TR" sz="3000" b="1" dirty="0" err="1">
                <a:latin typeface="Adobe Caslon Pro" pitchFamily="18" charset="-94"/>
              </a:rPr>
              <a:t>Kameez</a:t>
            </a:r>
            <a:r>
              <a:rPr lang="tr-TR" sz="3000" b="1" dirty="0">
                <a:latin typeface="Adobe Caslon Pro" pitchFamily="18" charset="-94"/>
              </a:rPr>
              <a:t> e benzer fakat Bu kıyafette Gömlek ya da Tunik yerine ona benzeyen bir parça giyilir. Uzun ceket diye de tabir edebiliriz. Çünkü bunun kumaşı biraz daha kalın biraz daha ağırdır. Ve Sade olan </a:t>
            </a:r>
            <a:r>
              <a:rPr lang="tr-TR" sz="3000" b="1" dirty="0" err="1">
                <a:latin typeface="Adobe Caslon Pro" pitchFamily="18" charset="-94"/>
              </a:rPr>
              <a:t>Shalwar</a:t>
            </a:r>
            <a:r>
              <a:rPr lang="tr-TR" sz="3000" b="1" dirty="0">
                <a:latin typeface="Adobe Caslon Pro" pitchFamily="18" charset="-94"/>
              </a:rPr>
              <a:t> </a:t>
            </a:r>
            <a:r>
              <a:rPr lang="tr-TR" sz="3000" b="1" dirty="0" err="1">
                <a:latin typeface="Adobe Caslon Pro" pitchFamily="18" charset="-94"/>
              </a:rPr>
              <a:t>Kameez</a:t>
            </a:r>
            <a:r>
              <a:rPr lang="tr-TR" sz="3000" b="1" dirty="0">
                <a:latin typeface="Adobe Caslon Pro" pitchFamily="18" charset="-94"/>
              </a:rPr>
              <a:t> in aksine daha gösterişli ve işlemelidir.</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agnificent-Designer-Sherwani-SHARC6043-b.jpg"/>
          <p:cNvPicPr>
            <a:picLocks noGrp="1" noChangeAspect="1"/>
          </p:cNvPicPr>
          <p:nvPr>
            <p:ph idx="1"/>
          </p:nvPr>
        </p:nvPicPr>
        <p:blipFill>
          <a:blip r:embed="rId2"/>
          <a:stretch>
            <a:fillRect/>
          </a:stretch>
        </p:blipFill>
        <p:spPr>
          <a:xfrm>
            <a:off x="785786" y="1226058"/>
            <a:ext cx="3115735" cy="4680916"/>
          </a:xfrm>
        </p:spPr>
      </p:pic>
      <p:pic>
        <p:nvPicPr>
          <p:cNvPr id="5" name="4 Resim" descr="Men-Semi-Sherwani1.jpg"/>
          <p:cNvPicPr>
            <a:picLocks noChangeAspect="1"/>
          </p:cNvPicPr>
          <p:nvPr/>
        </p:nvPicPr>
        <p:blipFill>
          <a:blip r:embed="rId3"/>
          <a:stretch>
            <a:fillRect/>
          </a:stretch>
        </p:blipFill>
        <p:spPr>
          <a:xfrm>
            <a:off x="4286248" y="1928802"/>
            <a:ext cx="4545029" cy="3726924"/>
          </a:xfrm>
          <a:prstGeom prst="rect">
            <a:avLst/>
          </a:prstGeom>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928803"/>
            <a:ext cx="8229600" cy="4214842"/>
          </a:xfrm>
        </p:spPr>
        <p:txBody>
          <a:bodyPr>
            <a:normAutofit/>
          </a:bodyPr>
          <a:lstStyle/>
          <a:p>
            <a:r>
              <a:rPr lang="tr-TR" sz="3000" b="1" dirty="0">
                <a:solidFill>
                  <a:srgbClr val="7030A0"/>
                </a:solidFill>
                <a:latin typeface="Adobe Caslon Pro" pitchFamily="18" charset="-94"/>
              </a:rPr>
              <a:t>Sari (</a:t>
            </a:r>
            <a:r>
              <a:rPr lang="tr-TR" sz="3000" b="1" dirty="0" err="1">
                <a:solidFill>
                  <a:srgbClr val="7030A0"/>
                </a:solidFill>
                <a:latin typeface="Adobe Caslon Pro" pitchFamily="18" charset="-94"/>
              </a:rPr>
              <a:t>Saree</a:t>
            </a:r>
            <a:r>
              <a:rPr lang="tr-TR" sz="3000" b="1" dirty="0">
                <a:solidFill>
                  <a:srgbClr val="7030A0"/>
                </a:solidFill>
                <a:latin typeface="Adobe Caslon Pro" pitchFamily="18" charset="-94"/>
              </a:rPr>
              <a:t>) :</a:t>
            </a:r>
            <a:r>
              <a:rPr lang="tr-TR" sz="3000" b="1" dirty="0">
                <a:latin typeface="Adobe Caslon Pro" pitchFamily="18" charset="-94"/>
              </a:rPr>
              <a:t> Bayanların özel günlerde düğünlerde davetlerde giydikleri gösterişli kıyafettir. Bu kıyafet </a:t>
            </a:r>
            <a:r>
              <a:rPr lang="tr-TR" sz="3000" b="1" dirty="0" smtClean="0">
                <a:latin typeface="Adobe Caslon Pro" pitchFamily="18" charset="-94"/>
              </a:rPr>
              <a:t>b</a:t>
            </a:r>
            <a:r>
              <a:rPr lang="tr-TR" sz="3000" b="1" dirty="0" smtClean="0">
                <a:latin typeface="Adobe Caslon Pro" pitchFamily="18" charset="-94"/>
              </a:rPr>
              <a:t>edene </a:t>
            </a:r>
            <a:r>
              <a:rPr lang="tr-TR" sz="3000" b="1" dirty="0">
                <a:latin typeface="Adobe Caslon Pro" pitchFamily="18" charset="-94"/>
              </a:rPr>
              <a:t>oturan bir bluz ve 5 metre ila 9 metre arasında değişen uzunlukta uzun şerit şeklinde bir kumaştan meydana gelir. Bu uzun kumaş vücuda sarılarak kullanılır. Her renk ve işlemeli çeşitlerini bulmak mümkündür.</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designer-saree-m-63sa4016.jpg"/>
          <p:cNvPicPr>
            <a:picLocks noGrp="1" noChangeAspect="1"/>
          </p:cNvPicPr>
          <p:nvPr>
            <p:ph idx="1"/>
          </p:nvPr>
        </p:nvPicPr>
        <p:blipFill>
          <a:blip r:embed="rId2"/>
          <a:stretch>
            <a:fillRect/>
          </a:stretch>
        </p:blipFill>
        <p:spPr>
          <a:xfrm>
            <a:off x="1000100" y="1285860"/>
            <a:ext cx="3286148" cy="4929222"/>
          </a:xfrm>
        </p:spPr>
      </p:pic>
      <p:pic>
        <p:nvPicPr>
          <p:cNvPr id="7" name="6 Resim" descr="Elite-saree-SACVP2208-u.jpg"/>
          <p:cNvPicPr>
            <a:picLocks noChangeAspect="1"/>
          </p:cNvPicPr>
          <p:nvPr/>
        </p:nvPicPr>
        <p:blipFill>
          <a:blip r:embed="rId3"/>
          <a:stretch>
            <a:fillRect/>
          </a:stretch>
        </p:blipFill>
        <p:spPr>
          <a:xfrm>
            <a:off x="4903216" y="1285907"/>
            <a:ext cx="3584850" cy="4929169"/>
          </a:xfrm>
          <a:prstGeom prst="rect">
            <a:avLst/>
          </a:prstGeom>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714356"/>
            <a:ext cx="8229600" cy="1143008"/>
          </a:xfrm>
        </p:spPr>
        <p:txBody>
          <a:bodyPr/>
          <a:lstStyle/>
          <a:p>
            <a:r>
              <a:rPr lang="tr-TR" b="1" dirty="0">
                <a:solidFill>
                  <a:schemeClr val="accent1"/>
                </a:solidFill>
              </a:rPr>
              <a:t> </a:t>
            </a:r>
            <a:r>
              <a:rPr lang="tr-TR" sz="3000" b="1" dirty="0" err="1">
                <a:solidFill>
                  <a:srgbClr val="7030A0"/>
                </a:solidFill>
                <a:latin typeface="Adobe Caslon Pro" pitchFamily="18" charset="-94"/>
              </a:rPr>
              <a:t>Anarkali</a:t>
            </a:r>
            <a:r>
              <a:rPr lang="tr-TR" sz="3000" b="1" dirty="0">
                <a:solidFill>
                  <a:srgbClr val="7030A0"/>
                </a:solidFill>
                <a:latin typeface="Adobe Caslon Pro" pitchFamily="18" charset="-94"/>
              </a:rPr>
              <a:t> :</a:t>
            </a:r>
            <a:r>
              <a:rPr lang="tr-TR" sz="3000" b="1" dirty="0">
                <a:latin typeface="Adobe Caslon Pro" pitchFamily="18" charset="-94"/>
              </a:rPr>
              <a:t> Elbise tarzı bu kıyafeti genç bayanlar düğün ve eğlencelerde </a:t>
            </a:r>
            <a:r>
              <a:rPr lang="tr-TR" sz="3000" b="1" dirty="0" smtClean="0">
                <a:latin typeface="Adobe Caslon Pro" pitchFamily="18" charset="-94"/>
              </a:rPr>
              <a:t>giyiyorlar..</a:t>
            </a:r>
            <a:endParaRPr lang="tr-TR" sz="3000" b="1" dirty="0">
              <a:latin typeface="Adobe Caslon Pro" pitchFamily="18" charset="-94"/>
            </a:endParaRPr>
          </a:p>
        </p:txBody>
      </p:sp>
      <p:pic>
        <p:nvPicPr>
          <p:cNvPr id="5" name="4 Resim" descr="Pakistani-Anarkali-Suit2.jpg"/>
          <p:cNvPicPr>
            <a:picLocks noChangeAspect="1"/>
          </p:cNvPicPr>
          <p:nvPr/>
        </p:nvPicPr>
        <p:blipFill>
          <a:blip r:embed="rId2"/>
          <a:stretch>
            <a:fillRect/>
          </a:stretch>
        </p:blipFill>
        <p:spPr>
          <a:xfrm>
            <a:off x="1428728" y="2000240"/>
            <a:ext cx="1785950" cy="4339265"/>
          </a:xfrm>
          <a:prstGeom prst="rect">
            <a:avLst/>
          </a:prstGeom>
        </p:spPr>
      </p:pic>
      <p:pic>
        <p:nvPicPr>
          <p:cNvPr id="6" name="5 Resim" descr="Stylish-Churidar-Suit-SLJY040-u.jpg"/>
          <p:cNvPicPr>
            <a:picLocks noChangeAspect="1"/>
          </p:cNvPicPr>
          <p:nvPr/>
        </p:nvPicPr>
        <p:blipFill>
          <a:blip r:embed="rId3"/>
          <a:stretch>
            <a:fillRect/>
          </a:stretch>
        </p:blipFill>
        <p:spPr>
          <a:xfrm>
            <a:off x="4643438" y="1928802"/>
            <a:ext cx="3351074" cy="4607727"/>
          </a:xfrm>
          <a:prstGeom prst="rect">
            <a:avLst/>
          </a:prstGeom>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41</TotalTime>
  <Words>154</Words>
  <Application>Microsoft Office PowerPoint</Application>
  <PresentationFormat>Ekran Gösterisi (4:3)</PresentationFormat>
  <Paragraphs>10</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Şehir Hayatı</vt:lpstr>
      <vt:lpstr>PAKİSTAN GİYİM KÜLTÜRÜ </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Kına gecesi kıyafetleri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Pakistan'ın Geleneksel Kıyafetleri</dc:title>
  <dc:creator>Casper</dc:creator>
  <cp:lastModifiedBy>Casper</cp:lastModifiedBy>
  <cp:revision>5</cp:revision>
  <dcterms:created xsi:type="dcterms:W3CDTF">2017-04-04T20:09:57Z</dcterms:created>
  <dcterms:modified xsi:type="dcterms:W3CDTF">2017-04-04T20:51:35Z</dcterms:modified>
</cp:coreProperties>
</file>