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18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61FD6-D2B6-8A43-BE69-E611CE4B6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0A0EA4-171C-0143-887D-8EBF71E2DA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C7BAF-A689-4B48-94C1-A3533DBC8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CCBFD-0DE0-424D-B013-76AD03508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CA057-B4E2-B143-BD50-4FB639564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4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61659-AEBE-8B4A-93B0-E304239D0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2A0A03-A4E0-B147-9879-A28E545B8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61C97-1CB4-084B-BEA1-AD328AB3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FEFC5-DBB7-8845-B98E-64D0C77FF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AB574-B169-AC40-A5E7-9362C7C1F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8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96D5F0-52ED-CD4D-A996-0EA7DA51E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E190E6-3416-7C4C-807C-C9EC7431C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8C035-2530-5F4D-BDC1-889A3C4FF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02257-D4FE-5940-A190-07002060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13CDB-3D5A-8345-8884-0CDD2D1DF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2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2775-2656-FD45-8E07-AE59C5D0A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4F46C-578C-234C-8928-1D44A4589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79B05-05F4-1E48-A021-6DD227AB7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401-5CEA-6145-A41B-F63FAB320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2FFED-4C31-F249-9CA1-14FAF97C1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09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140C0-36DD-2A45-B8A6-1518CD76D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AF32D-21EE-5D46-B5F9-BD79F1364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6836F-9807-D94D-940A-CA5E4A462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5B87C-CED3-3343-826D-03541E04F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A5B86-E7F8-BB4C-B484-0F4DA0C3F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520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62BD1-E38F-F94B-BAFA-BFE4C4119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551D2-4EEC-7D47-B692-0BC3725B90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806377-A005-5443-BD68-B7D95CA5E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9D45E-FEF8-7F49-992C-C8AFB5FB1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08AD7-3688-D747-88FC-33F077D26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59F74-7377-8E49-A737-23C6D9C80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4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47E54-A52B-2A40-9DEB-5B94E9A7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9BFDA-3C71-FE4A-A58F-1D9B1B966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84BBD-717B-D34A-B35B-F825835B8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21FF08-89CA-1140-9FB7-21D5941D54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BA70E0-C70C-8F4C-887F-0D311603E4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ACBBC6-4A60-844D-9F6C-A9530A6DC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89B361-E586-E549-B1FA-68F106835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2D9C6D-61A6-E14B-AE9D-2A2DC2FE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26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0E126-CD9A-3342-84F8-E42BB9FFB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A37413-F68F-D64A-B06A-E6CC43433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A3BD5F-30FB-5E4C-B228-CCC140190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ED79E0-BCF7-6A40-932A-9AE6B82AE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28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9071F2-AD94-D54A-95CC-A9C6E7A6E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9C042C-239F-5144-AB9A-B9997A714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1CD2E3-FC16-FA4F-8BC9-66B93156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64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65EB0-1E23-EB46-AE15-30934A082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E718A-85AF-084E-A6CF-AF4064BD1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ADE9B-E4ED-A048-A33F-76D7930F7F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E7FF70-6776-CB44-9FE5-4B34E8434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CD40AD-DAB7-7845-9186-26482F842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1D7C2-6799-5A4D-8DDF-40BF08DFE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68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4837A-EDDA-4C46-9263-17BE09368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54E80B-513D-8448-B881-FE910780DD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3DDD71-6CB0-7947-B76A-DE8D27030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DA122A-8781-6842-862F-117D092E7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7D152-1243-4546-B749-F5E748C44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7BA710-BAD4-474C-BBC4-20B19FCF2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79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F06806-D312-E645-BA4D-5EC2F53E7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0A623-4EA9-544E-8A36-4E5CC295F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44FD3-EEFF-7641-AE91-ECBD4BDA37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35397-E002-A348-8099-664315B35C49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3C1EB-8F60-504B-B64E-2AEEFFE32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03CA5-823B-EA49-A350-F186DA8AF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51A80-B872-3543-8913-845308FC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88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&#287;itimbirligi.com/e&#287;itim-tar333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rgipark.gov.tr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8DC52-2407-4D42-83B7-671A68E3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Literatür</a:t>
            </a:r>
            <a:r>
              <a:rPr lang="en-US" dirty="0"/>
              <a:t> </a:t>
            </a:r>
            <a:r>
              <a:rPr lang="en-US" dirty="0" err="1"/>
              <a:t>Taraması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8609F-1701-4947-A6D7-B34394763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Arial" pitchFamily="34" charset="0"/>
                <a:cs typeface="Arial" pitchFamily="34" charset="0"/>
              </a:rPr>
              <a:t>Tarama yapılan alandaki temel meseleleri/konuları bilmek</a:t>
            </a:r>
          </a:p>
          <a:p>
            <a:pPr lvl="1"/>
            <a:r>
              <a:rPr lang="tr-TR" b="1" u="sng" dirty="0">
                <a:latin typeface="Arial" pitchFamily="34" charset="0"/>
                <a:cs typeface="Arial" pitchFamily="34" charset="0"/>
              </a:rPr>
              <a:t>Bilgi birikimli olarak gelişir</a:t>
            </a:r>
            <a:r>
              <a:rPr lang="tr-TR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Çalışma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önceki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çalışmalar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üzerine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inşa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edilir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lvl="1"/>
            <a:r>
              <a:rPr lang="en-US" dirty="0" err="1">
                <a:latin typeface="Arial" pitchFamily="34" charset="0"/>
                <a:cs typeface="Arial" pitchFamily="34" charset="0"/>
              </a:rPr>
              <a:t>Benzer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konularla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ilgili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yapılan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çalışmalar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araştırma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tasarımına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rehberlik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eder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Araştırma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sorunsalını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belirleme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ölçek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kullanma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geliştirme</a:t>
            </a:r>
            <a:r>
              <a:rPr lang="en-US" dirty="0">
                <a:latin typeface="Arial" pitchFamily="34" charset="0"/>
                <a:cs typeface="Arial" pitchFamily="34" charset="0"/>
              </a:rPr>
              <a:t>, vs.)</a:t>
            </a:r>
          </a:p>
          <a:p>
            <a:r>
              <a:rPr lang="tr-TR" dirty="0">
                <a:latin typeface="Arial" pitchFamily="34" charset="0"/>
                <a:cs typeface="Arial" pitchFamily="34" charset="0"/>
              </a:rPr>
              <a:t>Tarama, farklı sonuçları bir araya getirerek </a:t>
            </a:r>
            <a:r>
              <a:rPr lang="tr-TR" dirty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sentez</a:t>
            </a:r>
            <a:r>
              <a:rPr lang="tr-TR" dirty="0">
                <a:latin typeface="Arial" pitchFamily="34" charset="0"/>
                <a:cs typeface="Arial" pitchFamily="34" charset="0"/>
              </a:rPr>
              <a:t>lemektir. </a:t>
            </a:r>
          </a:p>
          <a:p>
            <a:pPr lvl="1"/>
            <a:r>
              <a:rPr lang="tr-TR" dirty="0">
                <a:latin typeface="Arial" pitchFamily="34" charset="0"/>
                <a:cs typeface="Arial" pitchFamily="34" charset="0"/>
              </a:rPr>
              <a:t>İyi bir tarama, önceki çalışmaların üzerinde </a:t>
            </a:r>
            <a:r>
              <a:rPr lang="tr-TR" dirty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birleştikleri</a:t>
            </a:r>
            <a:r>
              <a:rPr lang="tr-TR" dirty="0">
                <a:latin typeface="Arial" pitchFamily="34" charset="0"/>
                <a:cs typeface="Arial" pitchFamily="34" charset="0"/>
              </a:rPr>
              <a:t>, </a:t>
            </a:r>
            <a:r>
              <a:rPr lang="tr-TR" dirty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ayrıldıkları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noktalara</a:t>
            </a:r>
            <a:r>
              <a:rPr lang="tr-TR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dirty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aydınlanmayan sorular</a:t>
            </a:r>
            <a:r>
              <a:rPr lang="tr-TR" dirty="0">
                <a:latin typeface="Arial" pitchFamily="34" charset="0"/>
                <a:cs typeface="Arial" pitchFamily="34" charset="0"/>
              </a:rPr>
              <a:t>a işaret eder. </a:t>
            </a:r>
          </a:p>
          <a:p>
            <a:pPr lvl="1"/>
            <a:endParaRPr lang="tr-TR" dirty="0">
              <a:latin typeface="Arial" pitchFamily="34" charset="0"/>
              <a:cs typeface="Arial" pitchFamily="34" charset="0"/>
            </a:endParaRPr>
          </a:p>
          <a:p>
            <a:endParaRPr lang="tr-TR" b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307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gösterme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Okuduğumuz yazar başka birinden bilgi aldıysa biz o kişiyi okumuş gibi yapmak yerine şöyle yaparız: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b="1" dirty="0">
                <a:solidFill>
                  <a:srgbClr val="FF0000"/>
                </a:solidFill>
              </a:rPr>
              <a:t>….. (Marks’tan </a:t>
            </a:r>
            <a:r>
              <a:rPr lang="tr-TR" b="1" dirty="0" err="1">
                <a:solidFill>
                  <a:srgbClr val="FF0000"/>
                </a:solidFill>
              </a:rPr>
              <a:t>akt</a:t>
            </a:r>
            <a:r>
              <a:rPr lang="tr-TR" b="1" dirty="0">
                <a:solidFill>
                  <a:srgbClr val="FF0000"/>
                </a:solidFill>
              </a:rPr>
              <a:t>. Coşkun, 2013, s. 55).</a:t>
            </a:r>
          </a:p>
          <a:p>
            <a:pPr>
              <a:buNone/>
            </a:pPr>
            <a:r>
              <a:rPr lang="tr-TR" b="1" dirty="0">
                <a:solidFill>
                  <a:srgbClr val="FF0000"/>
                </a:solidFill>
              </a:rPr>
              <a:t>	</a:t>
            </a:r>
            <a:r>
              <a:rPr lang="tr-TR" b="1" dirty="0" err="1">
                <a:solidFill>
                  <a:srgbClr val="FF0000"/>
                </a:solidFill>
              </a:rPr>
              <a:t>Gramsci’ye</a:t>
            </a:r>
            <a:r>
              <a:rPr lang="tr-TR" b="1" dirty="0">
                <a:solidFill>
                  <a:srgbClr val="FF0000"/>
                </a:solidFill>
              </a:rPr>
              <a:t> (</a:t>
            </a:r>
            <a:r>
              <a:rPr lang="tr-TR" b="1" dirty="0" err="1">
                <a:solidFill>
                  <a:srgbClr val="FF0000"/>
                </a:solidFill>
              </a:rPr>
              <a:t>akt</a:t>
            </a:r>
            <a:r>
              <a:rPr lang="tr-TR" b="1" dirty="0">
                <a:solidFill>
                  <a:srgbClr val="FF0000"/>
                </a:solidFill>
              </a:rPr>
              <a:t>. Coşkun, 2013, s. 30) göre…</a:t>
            </a:r>
          </a:p>
          <a:p>
            <a:r>
              <a:rPr lang="tr-TR" dirty="0"/>
              <a:t>Bir düşünceyi birden fazla yazardan aldıysak: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Yaşlıların sosyal uyumunda ve hayata aktif katılımında en önemli etken toplumların yaşlılarına duyduğu saygıdır (Gönüllü </a:t>
            </a:r>
            <a:r>
              <a:rPr lang="tr-TR" dirty="0" err="1">
                <a:solidFill>
                  <a:srgbClr val="FF0000"/>
                </a:solidFill>
              </a:rPr>
              <a:t>Taşkesen</a:t>
            </a:r>
            <a:r>
              <a:rPr lang="tr-TR" dirty="0">
                <a:solidFill>
                  <a:srgbClr val="FF0000"/>
                </a:solidFill>
              </a:rPr>
              <a:t>, 2012, s. 11-13; Yapıcıoğlu, 2009, s. 8-9).</a:t>
            </a:r>
          </a:p>
        </p:txBody>
      </p:sp>
    </p:spTree>
    <p:extLst>
      <p:ext uri="{BB962C8B-B14F-4D97-AF65-F5344CB8AC3E}">
        <p14:creationId xmlns:p14="http://schemas.microsoft.com/office/powerpoint/2010/main" val="795575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gösterme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Eserin yazarı belli değilse (Kurum);</a:t>
            </a:r>
          </a:p>
          <a:p>
            <a:r>
              <a:rPr lang="tr-TR" dirty="0">
                <a:solidFill>
                  <a:srgbClr val="FF0000"/>
                </a:solidFill>
              </a:rPr>
              <a:t>Diğer bir kaynakta (Ankara Üniversitesi, 2008) belirtildiği gibi...</a:t>
            </a:r>
          </a:p>
          <a:p>
            <a:r>
              <a:rPr lang="tr-TR" dirty="0">
                <a:solidFill>
                  <a:srgbClr val="FF0000"/>
                </a:solidFill>
              </a:rPr>
              <a:t>Kadın Eğitim Rehberi’nde (KASAUM, 2003) belirtildiği gibi...</a:t>
            </a:r>
          </a:p>
          <a:p>
            <a:r>
              <a:rPr lang="tr-TR" dirty="0">
                <a:solidFill>
                  <a:srgbClr val="FF0000"/>
                </a:solidFill>
              </a:rPr>
              <a:t>Habere göre (Hürriyet, 2017) kadın cinayet…</a:t>
            </a:r>
          </a:p>
          <a:p>
            <a:r>
              <a:rPr lang="tr-TR" dirty="0">
                <a:solidFill>
                  <a:srgbClr val="FF0000"/>
                </a:solidFill>
              </a:rPr>
              <a:t>Eğitim tarihinin göz ardı edilen unsurları bulunmaktadır (Eğitim Birliği, 2007).</a:t>
            </a:r>
          </a:p>
          <a:p>
            <a:pPr marL="0" indent="0">
              <a:buNone/>
            </a:pPr>
            <a:r>
              <a:rPr lang="tr-TR" dirty="0"/>
              <a:t>Kaynakça:</a:t>
            </a:r>
          </a:p>
          <a:p>
            <a:r>
              <a:rPr lang="tr-TR" dirty="0">
                <a:solidFill>
                  <a:srgbClr val="FF0000"/>
                </a:solidFill>
              </a:rPr>
              <a:t>Ankara Üniversitesi (2008) Aile Eğitim Rehberi, Ankara: A.Ü. Yayınevi.</a:t>
            </a:r>
          </a:p>
          <a:p>
            <a:r>
              <a:rPr lang="tr-TR" dirty="0">
                <a:solidFill>
                  <a:srgbClr val="FF0000"/>
                </a:solidFill>
              </a:rPr>
              <a:t>KASAUM (2003) Kadın Eğitim Rehberi, Ankara: Kadın Sorunları Araştırma ve Uygulama Merkezi.</a:t>
            </a:r>
          </a:p>
          <a:p>
            <a:r>
              <a:rPr lang="tr-TR" dirty="0">
                <a:solidFill>
                  <a:srgbClr val="FF0000"/>
                </a:solidFill>
              </a:rPr>
              <a:t>Eğitim Birliği (2007). Eğitimin Tarihi, 12 Ocak 2008 tarihinde </a:t>
            </a:r>
            <a:r>
              <a:rPr lang="tr-TR" dirty="0">
                <a:solidFill>
                  <a:srgbClr val="FF0000"/>
                </a:solidFill>
                <a:hlinkClick r:id="rId2"/>
              </a:rPr>
              <a:t>http://www.eğitimbirligi.com/eğitim-tar333</a:t>
            </a:r>
            <a:r>
              <a:rPr lang="tr-TR" dirty="0">
                <a:solidFill>
                  <a:srgbClr val="FF0000"/>
                </a:solidFill>
              </a:rPr>
              <a:t> adresinden erişildi.</a:t>
            </a:r>
          </a:p>
        </p:txBody>
      </p:sp>
    </p:spTree>
    <p:extLst>
      <p:ext uri="{BB962C8B-B14F-4D97-AF65-F5344CB8AC3E}">
        <p14:creationId xmlns:p14="http://schemas.microsoft.com/office/powerpoint/2010/main" val="1688341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gösterme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Eserin yazarı belli değilse (Kurum);</a:t>
            </a:r>
          </a:p>
          <a:p>
            <a:r>
              <a:rPr lang="tr-TR" dirty="0"/>
              <a:t>Alıntı yaparken eserin adının ilk birkaç sözcüğü kullanılır. Bu tür bir yapıta gönderme yapılırken kitabın adı eğik (italik) olarak yazılır ve ardından tarih belirtilir: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Diğer bir kaynakta (Aile Eğitim Rehberi, 2008) belirtildiği gibi...</a:t>
            </a:r>
          </a:p>
          <a:p>
            <a:pPr marL="0" indent="0">
              <a:buNone/>
            </a:pPr>
            <a:r>
              <a:rPr lang="tr-TR" i="1" dirty="0">
                <a:solidFill>
                  <a:srgbClr val="FF0000"/>
                </a:solidFill>
              </a:rPr>
              <a:t>Aile Eğitim Rehberi</a:t>
            </a:r>
            <a:r>
              <a:rPr lang="tr-TR" dirty="0">
                <a:solidFill>
                  <a:srgbClr val="FF0000"/>
                </a:solidFill>
              </a:rPr>
              <a:t>’nde (2008) belirtildiği gibi...</a:t>
            </a:r>
          </a:p>
        </p:txBody>
      </p:sp>
    </p:spTree>
    <p:extLst>
      <p:ext uri="{BB962C8B-B14F-4D97-AF65-F5344CB8AC3E}">
        <p14:creationId xmlns:p14="http://schemas.microsoft.com/office/powerpoint/2010/main" val="1742706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gösterme</a:t>
            </a:r>
            <a:r>
              <a:rPr lang="en-US" dirty="0"/>
              <a:t> – </a:t>
            </a:r>
            <a:r>
              <a:rPr lang="en-US" dirty="0" err="1"/>
              <a:t>Gazete</a:t>
            </a:r>
            <a:r>
              <a:rPr lang="en-US" dirty="0"/>
              <a:t> </a:t>
            </a:r>
            <a:r>
              <a:rPr lang="en-US" dirty="0" err="1"/>
              <a:t>Haberi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Bilimsel bir kaynak olarak değil ancak bir gösterge olarak kullanılabilir.</a:t>
            </a:r>
          </a:p>
          <a:p>
            <a:r>
              <a:rPr lang="tr-TR" dirty="0"/>
              <a:t>Kaynakçada yıla ilaveten haber günü de yazılır.</a:t>
            </a:r>
          </a:p>
          <a:p>
            <a:r>
              <a:rPr lang="tr-TR" dirty="0"/>
              <a:t>Yazarı belli ise diğer atıf biçimlerinde olduğu gibi.</a:t>
            </a:r>
          </a:p>
          <a:p>
            <a:r>
              <a:rPr lang="tr-TR" dirty="0"/>
              <a:t>Yazarı belli değilse: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-Hürriyet Gazetesi’nin (2008) haberine göre erkek öğrencilerin…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-Erkek öğrencilerin şiddet gördüğü tespit edilmiştir (Hürriyet Gazetesi, 2008).</a:t>
            </a:r>
          </a:p>
        </p:txBody>
      </p:sp>
    </p:spTree>
    <p:extLst>
      <p:ext uri="{BB962C8B-B14F-4D97-AF65-F5344CB8AC3E}">
        <p14:creationId xmlns:p14="http://schemas.microsoft.com/office/powerpoint/2010/main" val="111388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gösterme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Walsh</a:t>
            </a:r>
            <a:r>
              <a:rPr lang="tr-TR" dirty="0">
                <a:solidFill>
                  <a:srgbClr val="FF0000"/>
                </a:solidFill>
              </a:rPr>
              <a:t> (1998, s. 108) aile yılmazlığını, ailenin başa çıkma ve fonksiyonel bir birliği olarak aktarmaktadır.</a:t>
            </a:r>
          </a:p>
          <a:p>
            <a:pPr marL="0" indent="0">
              <a:buNone/>
            </a:pPr>
            <a:r>
              <a:rPr lang="tr-TR" dirty="0"/>
              <a:t>Sınır koymak için…</a:t>
            </a:r>
          </a:p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Walsh</a:t>
            </a:r>
            <a:r>
              <a:rPr lang="tr-TR" dirty="0">
                <a:solidFill>
                  <a:srgbClr val="FF0000"/>
                </a:solidFill>
              </a:rPr>
              <a:t> (1998) aile yılmazlığını, ailenin başa çıkma ve fonksiyonel bir birliği olarak aktarmaktadır (s. 108).</a:t>
            </a:r>
          </a:p>
          <a:p>
            <a:pPr marL="0" indent="0">
              <a:buNone/>
            </a:pPr>
            <a:r>
              <a:rPr lang="tr-TR" dirty="0"/>
              <a:t>Birden fazla sayfa…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İlişki içerisinde özgünlük, dürüstlük, kişinin tam olarak kendisini açmasıdır (Lopez &amp; Rice, 2006, </a:t>
            </a:r>
            <a:r>
              <a:rPr lang="tr-TR" dirty="0" err="1">
                <a:solidFill>
                  <a:srgbClr val="FF0000"/>
                </a:solidFill>
              </a:rPr>
              <a:t>ss</a:t>
            </a:r>
            <a:r>
              <a:rPr lang="tr-TR" dirty="0">
                <a:solidFill>
                  <a:srgbClr val="FF0000"/>
                </a:solidFill>
              </a:rPr>
              <a:t>. 13-14).</a:t>
            </a:r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765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gösterme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Fenomenoloji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kesin olarak bildiğimiz şeylerin iç zihinsel izlenimlerimizden oluştuğunu </a:t>
            </a:r>
            <a:r>
              <a:rPr lang="tr-TR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(Gordon, 2015, s.674)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 anlamda da bilimsel bilginin öznel </a:t>
            </a:r>
            <a:r>
              <a:rPr lang="tr-TR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tr-TR" dirty="0" err="1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Dikeçligil</a:t>
            </a:r>
            <a:r>
              <a:rPr lang="tr-TR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2006, s.36)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olduğunu kabul eder. </a:t>
            </a:r>
            <a:r>
              <a:rPr lang="tr-TR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Kuhn’un</a:t>
            </a:r>
            <a:r>
              <a:rPr lang="tr-TR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paradigma modeli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“belirli bir alanda çalışan bilim adamları topluluğunun…belirli fikirleri paylaşan bir kültürel topluluk oluşturduklarını” varsayarak “bilimin toplumsal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doğası’na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…dikkati çek</a:t>
            </a:r>
            <a:r>
              <a:rPr lang="tr-TR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[er]”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(Gordon, 2015, s. 678-680). </a:t>
            </a:r>
            <a:r>
              <a:rPr lang="tr-TR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Feminist epistemolojiler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genel hatlarıyla toplumsal cinsiyetin bilgi araştırmasıyla ilişkili bir kategori olduğunu düşünür (Tanesini, 2012, s.53). 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326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Kaynakça</a:t>
            </a:r>
            <a:r>
              <a:rPr lang="en-US" dirty="0"/>
              <a:t> </a:t>
            </a:r>
            <a:r>
              <a:rPr lang="en-US" dirty="0" err="1"/>
              <a:t>Kuralları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Metin içinde atıf yaptığımız (</a:t>
            </a:r>
            <a:r>
              <a:rPr lang="tr-TR" dirty="0" err="1"/>
              <a:t>Soyad</a:t>
            </a:r>
            <a:r>
              <a:rPr lang="tr-TR" dirty="0"/>
              <a:t>, Yıl, s. XX) akademik çalışmaların eksiksiz bir listesidir.</a:t>
            </a:r>
          </a:p>
          <a:p>
            <a:r>
              <a:rPr lang="tr-TR" dirty="0">
                <a:solidFill>
                  <a:srgbClr val="FF0000"/>
                </a:solidFill>
              </a:rPr>
              <a:t>Kitaplar için (APA);</a:t>
            </a:r>
          </a:p>
          <a:p>
            <a:pPr marL="0" indent="0">
              <a:buNone/>
            </a:pPr>
            <a:r>
              <a:rPr lang="tr-TR" dirty="0" err="1"/>
              <a:t>Soyad</a:t>
            </a:r>
            <a:r>
              <a:rPr lang="tr-TR" dirty="0"/>
              <a:t>, A. (Yıl). </a:t>
            </a:r>
            <a:r>
              <a:rPr lang="tr-TR" i="1" dirty="0"/>
              <a:t>Kitap Adı. </a:t>
            </a:r>
            <a:r>
              <a:rPr lang="tr-TR" dirty="0"/>
              <a:t>(A. </a:t>
            </a:r>
            <a:r>
              <a:rPr lang="tr-TR" dirty="0" err="1"/>
              <a:t>Soyad</a:t>
            </a:r>
            <a:r>
              <a:rPr lang="tr-TR" dirty="0"/>
              <a:t>, Çev.) Şehir: Yayın evi.</a:t>
            </a:r>
          </a:p>
          <a:p>
            <a:pPr marL="0" indent="0">
              <a:buNone/>
            </a:pPr>
            <a:r>
              <a:rPr lang="tr-TR" dirty="0" err="1"/>
              <a:t>Soyad</a:t>
            </a:r>
            <a:r>
              <a:rPr lang="tr-TR" dirty="0"/>
              <a:t>, A. &amp; </a:t>
            </a:r>
            <a:r>
              <a:rPr lang="tr-TR" dirty="0" err="1"/>
              <a:t>Soyad</a:t>
            </a:r>
            <a:r>
              <a:rPr lang="tr-TR" dirty="0"/>
              <a:t>, A. (Yıl)……..</a:t>
            </a:r>
          </a:p>
          <a:p>
            <a:pPr marL="0" indent="0">
              <a:buNone/>
            </a:pPr>
            <a:r>
              <a:rPr lang="tr-TR" dirty="0" err="1"/>
              <a:t>Soyad</a:t>
            </a:r>
            <a:r>
              <a:rPr lang="tr-TR" dirty="0"/>
              <a:t>, A.; </a:t>
            </a:r>
            <a:r>
              <a:rPr lang="tr-TR" dirty="0" err="1"/>
              <a:t>Soyad</a:t>
            </a:r>
            <a:r>
              <a:rPr lang="tr-TR" dirty="0"/>
              <a:t>, A. &amp; </a:t>
            </a:r>
            <a:r>
              <a:rPr lang="tr-TR" dirty="0" err="1"/>
              <a:t>Soyad</a:t>
            </a:r>
            <a:r>
              <a:rPr lang="tr-TR" dirty="0"/>
              <a:t>, A. (Yıl)…….</a:t>
            </a:r>
          </a:p>
          <a:p>
            <a:pPr marL="0" indent="0">
              <a:buNone/>
            </a:pPr>
            <a:r>
              <a:rPr lang="tr-TR" u="sng" dirty="0"/>
              <a:t>Örnek: </a:t>
            </a:r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Çabuklu, Y. (2006). </a:t>
            </a:r>
            <a:r>
              <a:rPr lang="tr-TR" i="1" dirty="0">
                <a:solidFill>
                  <a:schemeClr val="tx2"/>
                </a:solidFill>
              </a:rPr>
              <a:t>Bedenin Farklı Halleri</a:t>
            </a:r>
            <a:r>
              <a:rPr lang="tr-TR" dirty="0">
                <a:solidFill>
                  <a:schemeClr val="tx2"/>
                </a:solidFill>
              </a:rPr>
              <a:t>. İstanbul: Kanat</a:t>
            </a:r>
          </a:p>
          <a:p>
            <a:pPr marL="0" indent="0">
              <a:buNone/>
            </a:pPr>
            <a:endParaRPr lang="tr-TR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tr-TR" dirty="0" err="1">
                <a:solidFill>
                  <a:schemeClr val="tx2"/>
                </a:solidFill>
              </a:rPr>
              <a:t>Powell</a:t>
            </a:r>
            <a:r>
              <a:rPr lang="tr-TR" dirty="0">
                <a:solidFill>
                  <a:schemeClr val="tx2"/>
                </a:solidFill>
              </a:rPr>
              <a:t>, C. &amp; </a:t>
            </a:r>
            <a:r>
              <a:rPr lang="tr-TR" dirty="0" err="1">
                <a:solidFill>
                  <a:schemeClr val="tx2"/>
                </a:solidFill>
              </a:rPr>
              <a:t>Depelteau</a:t>
            </a:r>
            <a:r>
              <a:rPr lang="tr-TR" dirty="0">
                <a:solidFill>
                  <a:schemeClr val="tx2"/>
                </a:solidFill>
              </a:rPr>
              <a:t>, F. (2015). </a:t>
            </a:r>
            <a:r>
              <a:rPr lang="tr-TR" i="1" dirty="0">
                <a:solidFill>
                  <a:schemeClr val="tx2"/>
                </a:solidFill>
              </a:rPr>
              <a:t>İlişkisel Sosyoloji Ontolojik ve Teorik Yönelimler</a:t>
            </a:r>
            <a:r>
              <a:rPr lang="tr-TR" dirty="0">
                <a:solidFill>
                  <a:schemeClr val="tx2"/>
                </a:solidFill>
              </a:rPr>
              <a:t> (Ö. Akkaya, Çev.). Ankara: Phoenix.</a:t>
            </a:r>
            <a:endParaRPr lang="en-US" i="1" dirty="0">
              <a:solidFill>
                <a:schemeClr val="tx2"/>
              </a:solidFill>
            </a:endParaRPr>
          </a:p>
          <a:p>
            <a:pPr lvl="1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944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Kaynakça</a:t>
            </a:r>
            <a:r>
              <a:rPr lang="en-US" dirty="0"/>
              <a:t> </a:t>
            </a:r>
            <a:r>
              <a:rPr lang="en-US" dirty="0" err="1"/>
              <a:t>Kuralları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Kitap bölümleri için (APA);</a:t>
            </a:r>
          </a:p>
          <a:p>
            <a:pPr marL="0" lvl="0" indent="0">
              <a:buNone/>
            </a:pPr>
            <a:r>
              <a:rPr lang="tr-TR" dirty="0" err="1"/>
              <a:t>Soyad</a:t>
            </a:r>
            <a:r>
              <a:rPr lang="tr-TR" dirty="0"/>
              <a:t>, A. </a:t>
            </a:r>
            <a:r>
              <a:rPr lang="en-US" dirty="0"/>
              <a:t>(Y</a:t>
            </a:r>
            <a:r>
              <a:rPr lang="tr-TR" dirty="0" err="1"/>
              <a:t>ıl</a:t>
            </a:r>
            <a:r>
              <a:rPr lang="en-US" dirty="0"/>
              <a:t>). </a:t>
            </a:r>
            <a:r>
              <a:rPr lang="tr-TR" dirty="0"/>
              <a:t>Yazının Başlığı. A. </a:t>
            </a:r>
            <a:r>
              <a:rPr lang="tr-TR" dirty="0" err="1"/>
              <a:t>Soyad</a:t>
            </a:r>
            <a:r>
              <a:rPr lang="tr-TR" dirty="0"/>
              <a:t> (ed.) </a:t>
            </a:r>
            <a:r>
              <a:rPr lang="tr-TR" i="1" dirty="0"/>
              <a:t>Kitabın Adı </a:t>
            </a:r>
            <a:r>
              <a:rPr lang="tr-TR" dirty="0"/>
              <a:t>içinde (</a:t>
            </a:r>
            <a:r>
              <a:rPr lang="tr-TR" dirty="0" err="1"/>
              <a:t>ss</a:t>
            </a:r>
            <a:r>
              <a:rPr lang="tr-TR" dirty="0"/>
              <a:t>. 8-40).</a:t>
            </a:r>
            <a:r>
              <a:rPr lang="tr-TR" i="1" dirty="0"/>
              <a:t> </a:t>
            </a:r>
            <a:r>
              <a:rPr lang="tr-TR" dirty="0">
                <a:solidFill>
                  <a:prstClr val="black"/>
                </a:solidFill>
              </a:rPr>
              <a:t>Şehir: Yayın evi</a:t>
            </a:r>
          </a:p>
          <a:p>
            <a:pPr marL="0" lvl="0" indent="0">
              <a:buNone/>
            </a:pPr>
            <a:r>
              <a:rPr lang="tr-TR" u="sng" dirty="0">
                <a:solidFill>
                  <a:prstClr val="black"/>
                </a:solidFill>
              </a:rPr>
              <a:t>Örnek:</a:t>
            </a:r>
            <a:r>
              <a:rPr lang="tr-TR" dirty="0">
                <a:solidFill>
                  <a:prstClr val="black"/>
                </a:solidFill>
              </a:rPr>
              <a:t>  </a:t>
            </a:r>
            <a:r>
              <a:rPr lang="tr-TR" dirty="0" err="1">
                <a:solidFill>
                  <a:schemeClr val="tx2"/>
                </a:solidFill>
              </a:rPr>
              <a:t>Ardor</a:t>
            </a:r>
            <a:r>
              <a:rPr lang="tr-TR" dirty="0">
                <a:solidFill>
                  <a:schemeClr val="tx2"/>
                </a:solidFill>
              </a:rPr>
              <a:t>, H. (2008). Terör ve Ekonomi. H. Çakmak (ed.) </a:t>
            </a:r>
            <a:r>
              <a:rPr lang="tr-TR" i="1" dirty="0">
                <a:solidFill>
                  <a:schemeClr val="tx2"/>
                </a:solidFill>
              </a:rPr>
              <a:t>Terörizm</a:t>
            </a:r>
            <a:r>
              <a:rPr lang="tr-TR" dirty="0">
                <a:solidFill>
                  <a:schemeClr val="tx2"/>
                </a:solidFill>
              </a:rPr>
              <a:t> içinde (ss.99-126). Ankara: Platin.</a:t>
            </a:r>
          </a:p>
        </p:txBody>
      </p:sp>
    </p:spTree>
    <p:extLst>
      <p:ext uri="{BB962C8B-B14F-4D97-AF65-F5344CB8AC3E}">
        <p14:creationId xmlns:p14="http://schemas.microsoft.com/office/powerpoint/2010/main" val="9858012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Kaynakça</a:t>
            </a:r>
            <a:r>
              <a:rPr lang="en-US" dirty="0"/>
              <a:t> </a:t>
            </a:r>
            <a:r>
              <a:rPr lang="en-US" dirty="0" err="1"/>
              <a:t>Kuralları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Makaleler için;</a:t>
            </a:r>
          </a:p>
          <a:p>
            <a:pPr marL="0" indent="0">
              <a:buNone/>
            </a:pPr>
            <a:r>
              <a:rPr lang="tr-TR" dirty="0" err="1"/>
              <a:t>Soyad</a:t>
            </a:r>
            <a:r>
              <a:rPr lang="tr-TR" dirty="0"/>
              <a:t>, A. </a:t>
            </a:r>
            <a:r>
              <a:rPr lang="en-US" dirty="0"/>
              <a:t>(Y</a:t>
            </a:r>
            <a:r>
              <a:rPr lang="tr-TR" dirty="0" err="1"/>
              <a:t>ıl</a:t>
            </a:r>
            <a:r>
              <a:rPr lang="en-US" dirty="0"/>
              <a:t>). </a:t>
            </a:r>
            <a:r>
              <a:rPr lang="tr-TR" dirty="0"/>
              <a:t>Yazının Başlığı. </a:t>
            </a:r>
            <a:r>
              <a:rPr lang="tr-TR" i="1" dirty="0"/>
              <a:t>Derginin Adı Sayısı, sayfa numaraları vb.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u="sng" dirty="0"/>
              <a:t>Örnek:</a:t>
            </a:r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Uçak, N. Ö. (2000). Sosyal bilimlerde nitel araştırma. </a:t>
            </a:r>
            <a:r>
              <a:rPr lang="tr-TR" i="1" dirty="0">
                <a:solidFill>
                  <a:schemeClr val="tx2"/>
                </a:solidFill>
              </a:rPr>
              <a:t>Bilgi Dünyası, 13/2, </a:t>
            </a:r>
            <a:r>
              <a:rPr lang="tr-TR" dirty="0">
                <a:solidFill>
                  <a:schemeClr val="tx2"/>
                </a:solidFill>
              </a:rPr>
              <a:t>255-279.</a:t>
            </a:r>
          </a:p>
          <a:p>
            <a:pPr marL="0" indent="0">
              <a:buNone/>
            </a:pPr>
            <a:endParaRPr lang="tr-TR" sz="1600" dirty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tr-TR" dirty="0">
                <a:solidFill>
                  <a:srgbClr val="1F497D"/>
                </a:solidFill>
              </a:rPr>
              <a:t>Uçak, N. Ö. (2000). Sosyal bilimlerde nitel araştırma. </a:t>
            </a:r>
            <a:r>
              <a:rPr lang="tr-TR" i="1" dirty="0">
                <a:solidFill>
                  <a:srgbClr val="1F497D"/>
                </a:solidFill>
              </a:rPr>
              <a:t>Bilgi Dünyası, </a:t>
            </a:r>
            <a:r>
              <a:rPr lang="tr-TR" dirty="0">
                <a:solidFill>
                  <a:srgbClr val="1F497D"/>
                </a:solidFill>
              </a:rPr>
              <a:t>13/2, 255-279. 13.04.2016 tarihinde </a:t>
            </a:r>
            <a:r>
              <a:rPr lang="tr-TR" dirty="0" err="1">
                <a:solidFill>
                  <a:srgbClr val="1F497D"/>
                </a:solidFill>
              </a:rPr>
              <a:t>www.bilgid.com</a:t>
            </a:r>
            <a:r>
              <a:rPr lang="tr-TR" dirty="0">
                <a:solidFill>
                  <a:srgbClr val="1F497D"/>
                </a:solidFill>
              </a:rPr>
              <a:t>/sosyal-bilimler-yöntem adresinden erişildi.</a:t>
            </a:r>
            <a:endParaRPr lang="en-US" i="1" dirty="0">
              <a:solidFill>
                <a:srgbClr val="1F497D"/>
              </a:solidFill>
            </a:endParaRPr>
          </a:p>
          <a:p>
            <a:endParaRPr lang="tr-TR" dirty="0">
              <a:solidFill>
                <a:srgbClr val="1F497D"/>
              </a:solidFill>
            </a:endParaRPr>
          </a:p>
          <a:p>
            <a:pPr lvl="1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4560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Kaynakça</a:t>
            </a:r>
            <a:r>
              <a:rPr lang="en-US" dirty="0"/>
              <a:t> </a:t>
            </a:r>
            <a:r>
              <a:rPr lang="en-US" dirty="0" err="1"/>
              <a:t>Kuralları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Yazarı belli olmayan Kurumsal Bilgi ve Raporlar</a:t>
            </a:r>
          </a:p>
          <a:p>
            <a:pPr marL="0" indent="0">
              <a:buNone/>
            </a:pPr>
            <a:r>
              <a:rPr lang="tr-TR" dirty="0"/>
              <a:t>Kurum ismi kısaltması (Yıl). </a:t>
            </a:r>
            <a:r>
              <a:rPr lang="tr-TR" i="1" dirty="0"/>
              <a:t>Rapor adı. </a:t>
            </a:r>
            <a:r>
              <a:rPr lang="tr-TR" dirty="0"/>
              <a:t>Şehir: Kurum ismi</a:t>
            </a:r>
          </a:p>
          <a:p>
            <a:pPr marL="0" indent="0">
              <a:buNone/>
            </a:pPr>
            <a:r>
              <a:rPr lang="tr-TR" dirty="0"/>
              <a:t>Kurum ismi veya kısaltması (Yıl) Çalışmanın adı/başlığı. Erişim tarihi ve erişilen internet adresi.</a:t>
            </a:r>
          </a:p>
          <a:p>
            <a:pPr marL="0" indent="0">
              <a:buNone/>
            </a:pPr>
            <a:endParaRPr lang="tr-TR" dirty="0"/>
          </a:p>
          <a:p>
            <a:pPr marL="0" lvl="0" indent="0">
              <a:buNone/>
            </a:pPr>
            <a:r>
              <a:rPr lang="tr-TR" u="sng" dirty="0">
                <a:solidFill>
                  <a:prstClr val="black"/>
                </a:solidFill>
              </a:rPr>
              <a:t>Örnek:</a:t>
            </a:r>
          </a:p>
          <a:p>
            <a:pPr marL="0" lvl="0" indent="0">
              <a:buNone/>
            </a:pPr>
            <a:r>
              <a:rPr lang="tr-TR" dirty="0">
                <a:solidFill>
                  <a:schemeClr val="tx2"/>
                </a:solidFill>
              </a:rPr>
              <a:t>TÜİK (2006). Nüfus Göstergeleri. 20.15.2007 tarihinde </a:t>
            </a:r>
            <a:r>
              <a:rPr lang="tr-TR" dirty="0" err="1">
                <a:solidFill>
                  <a:schemeClr val="tx2"/>
                </a:solidFill>
              </a:rPr>
              <a:t>www.tuik.gov.tr</a:t>
            </a:r>
            <a:r>
              <a:rPr lang="tr-TR" dirty="0">
                <a:solidFill>
                  <a:schemeClr val="tx2"/>
                </a:solidFill>
              </a:rPr>
              <a:t>/nufus2007/gostergeler5578 adresinden erişilmiştir.  </a:t>
            </a:r>
            <a:endParaRPr lang="en-US" i="1" dirty="0"/>
          </a:p>
          <a:p>
            <a:endParaRPr lang="tr-TR" dirty="0">
              <a:solidFill>
                <a:srgbClr val="1F497D"/>
              </a:solidFill>
            </a:endParaRPr>
          </a:p>
          <a:p>
            <a:pPr lvl="1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048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3210F-8CB8-3F48-9663-D037ADC5C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Literatür</a:t>
            </a:r>
            <a:r>
              <a:rPr lang="en-US" dirty="0"/>
              <a:t> </a:t>
            </a:r>
            <a:r>
              <a:rPr lang="en-US" dirty="0" err="1"/>
              <a:t>Taraması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raporlaştırılır</a:t>
            </a:r>
            <a:r>
              <a:rPr lang="en-US" dirty="0"/>
              <a:t>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AC8ECA-4407-584F-B459-17E93F286F7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tr-TR" b="1" dirty="0">
                <a:latin typeface="Arial" charset="0"/>
                <a:cs typeface="Arial" charset="0"/>
              </a:rPr>
              <a:t>Önce </a:t>
            </a:r>
            <a:r>
              <a:rPr lang="tr-TR" b="1" dirty="0">
                <a:solidFill>
                  <a:srgbClr val="0066FF"/>
                </a:solidFill>
                <a:latin typeface="Arial" charset="0"/>
                <a:cs typeface="Arial" charset="0"/>
              </a:rPr>
              <a:t>ortak noktalar</a:t>
            </a:r>
            <a:r>
              <a:rPr lang="tr-TR" b="1" dirty="0">
                <a:latin typeface="Arial" charset="0"/>
                <a:cs typeface="Arial" charset="0"/>
              </a:rPr>
              <a:t>/</a:t>
            </a:r>
            <a:r>
              <a:rPr lang="tr-TR" b="1" dirty="0">
                <a:solidFill>
                  <a:srgbClr val="0066FF"/>
                </a:solidFill>
                <a:latin typeface="Arial" charset="0"/>
                <a:cs typeface="Arial" charset="0"/>
              </a:rPr>
              <a:t>tartışmalar</a:t>
            </a:r>
            <a:r>
              <a:rPr lang="tr-TR" b="1" dirty="0">
                <a:latin typeface="Arial" charset="0"/>
                <a:cs typeface="Arial" charset="0"/>
              </a:rPr>
              <a:t> verilir. (</a:t>
            </a:r>
            <a:r>
              <a:rPr lang="tr-TR" b="1" dirty="0" err="1">
                <a:latin typeface="Arial" charset="0"/>
                <a:cs typeface="Arial" charset="0"/>
              </a:rPr>
              <a:t>Örn</a:t>
            </a:r>
            <a:r>
              <a:rPr lang="tr-TR" b="1" dirty="0">
                <a:latin typeface="Arial" charset="0"/>
                <a:cs typeface="Arial" charset="0"/>
              </a:rPr>
              <a:t>. Kuramsal ayrışmalar)</a:t>
            </a:r>
          </a:p>
          <a:p>
            <a:pPr>
              <a:spcAft>
                <a:spcPts val="1200"/>
              </a:spcAft>
            </a:pPr>
            <a:r>
              <a:rPr lang="tr-TR" b="1" dirty="0">
                <a:solidFill>
                  <a:srgbClr val="0066FF"/>
                </a:solidFill>
                <a:latin typeface="Arial" charset="0"/>
                <a:cs typeface="Arial" charset="0"/>
              </a:rPr>
              <a:t>Farklılık</a:t>
            </a:r>
            <a:r>
              <a:rPr lang="tr-TR" b="1" dirty="0">
                <a:latin typeface="Arial" charset="0"/>
                <a:cs typeface="Arial" charset="0"/>
              </a:rPr>
              <a:t>/</a:t>
            </a:r>
            <a:r>
              <a:rPr lang="tr-TR" b="1" dirty="0">
                <a:solidFill>
                  <a:srgbClr val="0066FF"/>
                </a:solidFill>
                <a:latin typeface="Arial" charset="0"/>
                <a:cs typeface="Arial" charset="0"/>
              </a:rPr>
              <a:t>çelişki</a:t>
            </a:r>
            <a:r>
              <a:rPr lang="tr-TR" b="1" dirty="0">
                <a:latin typeface="Arial" charset="0"/>
                <a:cs typeface="Arial" charset="0"/>
              </a:rPr>
              <a:t>/</a:t>
            </a:r>
            <a:r>
              <a:rPr lang="tr-TR" b="1" dirty="0">
                <a:solidFill>
                  <a:srgbClr val="0066FF"/>
                </a:solidFill>
                <a:latin typeface="Arial" charset="0"/>
                <a:cs typeface="Arial" charset="0"/>
              </a:rPr>
              <a:t>zayıf yönler</a:t>
            </a:r>
            <a:r>
              <a:rPr lang="tr-TR" b="1" dirty="0">
                <a:latin typeface="Arial" charset="0"/>
                <a:cs typeface="Arial" charset="0"/>
              </a:rPr>
              <a:t> sonra verilir;</a:t>
            </a:r>
          </a:p>
          <a:p>
            <a:pPr>
              <a:spcAft>
                <a:spcPts val="1200"/>
              </a:spcAft>
            </a:pPr>
            <a:r>
              <a:rPr lang="tr-TR" b="1" dirty="0">
                <a:solidFill>
                  <a:srgbClr val="0066FF"/>
                </a:solidFill>
                <a:latin typeface="Arial" charset="0"/>
                <a:cs typeface="Arial" charset="0"/>
              </a:rPr>
              <a:t>Temel bulgular </a:t>
            </a:r>
            <a:r>
              <a:rPr lang="tr-TR" b="1" dirty="0">
                <a:latin typeface="Arial" charset="0"/>
                <a:cs typeface="Arial" charset="0"/>
              </a:rPr>
              <a:t>özetlenir.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12567A-381B-0341-A08D-3B32AD208A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BİZ NE YAPACAĞIZ?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6BA739-15C0-B644-8E54-1EC6131290E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Arial" charset="0"/>
                <a:cs typeface="Arial" charset="0"/>
              </a:rPr>
              <a:t>Seçtiğimiz konu hakkında;</a:t>
            </a:r>
          </a:p>
          <a:p>
            <a:pPr lvl="1"/>
            <a:r>
              <a:rPr lang="tr-TR" dirty="0">
                <a:latin typeface="Arial" charset="0"/>
                <a:cs typeface="Arial" charset="0"/>
              </a:rPr>
              <a:t>Literatür taraması: İnternet ve kütüphanede.</a:t>
            </a:r>
          </a:p>
          <a:p>
            <a:pPr lvl="1"/>
            <a:r>
              <a:rPr lang="tr-TR" dirty="0" err="1">
                <a:latin typeface="Arial" charset="0"/>
                <a:cs typeface="Arial" charset="0"/>
              </a:rPr>
              <a:t>Raporlaştırma</a:t>
            </a:r>
            <a:r>
              <a:rPr lang="tr-TR" dirty="0">
                <a:latin typeface="Arial" charset="0"/>
                <a:cs typeface="Arial" charset="0"/>
              </a:rPr>
              <a:t>: genelden özele doğru</a:t>
            </a:r>
          </a:p>
          <a:p>
            <a:pPr lvl="2"/>
            <a:r>
              <a:rPr lang="tr-TR" dirty="0">
                <a:latin typeface="Arial" charset="0"/>
                <a:cs typeface="Arial" charset="0"/>
              </a:rPr>
              <a:t>Örneğin; </a:t>
            </a:r>
            <a:r>
              <a:rPr lang="tr-TR" dirty="0" err="1">
                <a:latin typeface="Arial" charset="0"/>
                <a:cs typeface="Arial" charset="0"/>
              </a:rPr>
              <a:t>sosyo</a:t>
            </a:r>
            <a:r>
              <a:rPr lang="tr-TR" dirty="0">
                <a:latin typeface="Arial" charset="0"/>
                <a:cs typeface="Arial" charset="0"/>
              </a:rPr>
              <a:t>-ekonomik statü farklılaşması için;</a:t>
            </a:r>
          </a:p>
          <a:p>
            <a:pPr lvl="2"/>
            <a:r>
              <a:rPr lang="tr-TR" dirty="0">
                <a:latin typeface="Arial" charset="0"/>
                <a:cs typeface="Arial" charset="0"/>
              </a:rPr>
              <a:t>Sınıf tartışmaları:  (</a:t>
            </a:r>
            <a:r>
              <a:rPr lang="tr-TR" dirty="0" err="1">
                <a:latin typeface="Arial" charset="0"/>
                <a:cs typeface="Arial" charset="0"/>
              </a:rPr>
              <a:t>neo</a:t>
            </a:r>
            <a:r>
              <a:rPr lang="tr-TR" dirty="0">
                <a:latin typeface="Arial" charset="0"/>
                <a:cs typeface="Arial" charset="0"/>
              </a:rPr>
              <a:t>)Marksist/(</a:t>
            </a:r>
            <a:r>
              <a:rPr lang="tr-TR" dirty="0" err="1">
                <a:latin typeface="Arial" charset="0"/>
                <a:cs typeface="Arial" charset="0"/>
              </a:rPr>
              <a:t>neo</a:t>
            </a:r>
            <a:r>
              <a:rPr lang="tr-TR" dirty="0">
                <a:latin typeface="Arial" charset="0"/>
                <a:cs typeface="Arial" charset="0"/>
              </a:rPr>
              <a:t>)</a:t>
            </a:r>
            <a:r>
              <a:rPr lang="tr-TR" dirty="0" err="1">
                <a:latin typeface="Arial" charset="0"/>
                <a:cs typeface="Arial" charset="0"/>
              </a:rPr>
              <a:t>Weberci</a:t>
            </a:r>
            <a:r>
              <a:rPr lang="tr-TR" dirty="0">
                <a:latin typeface="Arial" charset="0"/>
                <a:cs typeface="Arial" charset="0"/>
              </a:rPr>
              <a:t> anlayışların karşılaştırması</a:t>
            </a:r>
          </a:p>
          <a:p>
            <a:pPr lvl="2"/>
            <a:r>
              <a:rPr lang="tr-TR" dirty="0">
                <a:latin typeface="Arial" charset="0"/>
                <a:cs typeface="Arial" charset="0"/>
              </a:rPr>
              <a:t>İncelenen diğer </a:t>
            </a:r>
            <a:r>
              <a:rPr lang="tr-TR" b="1" dirty="0">
                <a:latin typeface="Arial" charset="0"/>
                <a:cs typeface="Arial" charset="0"/>
              </a:rPr>
              <a:t>kavramlarla ilişkisi</a:t>
            </a:r>
          </a:p>
        </p:txBody>
      </p:sp>
    </p:spTree>
    <p:extLst>
      <p:ext uri="{BB962C8B-B14F-4D97-AF65-F5344CB8AC3E}">
        <p14:creationId xmlns:p14="http://schemas.microsoft.com/office/powerpoint/2010/main" val="7964236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Kaynakça</a:t>
            </a:r>
            <a:r>
              <a:rPr lang="en-US" dirty="0"/>
              <a:t> </a:t>
            </a:r>
            <a:r>
              <a:rPr lang="en-US" dirty="0" err="1"/>
              <a:t>Kuralları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Lisansüstü Tezleri</a:t>
            </a:r>
          </a:p>
          <a:p>
            <a:pPr marL="0" indent="0">
              <a:buNone/>
            </a:pPr>
            <a:r>
              <a:rPr lang="tr-TR" dirty="0" err="1"/>
              <a:t>Soyad</a:t>
            </a:r>
            <a:r>
              <a:rPr lang="tr-TR" dirty="0"/>
              <a:t>, A. (Yıl). </a:t>
            </a:r>
            <a:r>
              <a:rPr lang="tr-TR" i="1" dirty="0"/>
              <a:t>Tez adı. </a:t>
            </a:r>
            <a:r>
              <a:rPr lang="tr-TR" dirty="0"/>
              <a:t>Üniversite, Şehir.</a:t>
            </a:r>
          </a:p>
          <a:p>
            <a:pPr marL="0" indent="0">
              <a:buNone/>
            </a:pPr>
            <a:r>
              <a:rPr lang="tr-TR" dirty="0"/>
              <a:t>Link verilebilir.</a:t>
            </a:r>
          </a:p>
          <a:p>
            <a:pPr marL="0" indent="0">
              <a:buNone/>
            </a:pPr>
            <a:endParaRPr lang="tr-TR" dirty="0"/>
          </a:p>
          <a:p>
            <a:pPr marL="0" lvl="0" indent="0">
              <a:buNone/>
            </a:pPr>
            <a:r>
              <a:rPr lang="tr-TR" u="sng" dirty="0">
                <a:solidFill>
                  <a:prstClr val="black"/>
                </a:solidFill>
              </a:rPr>
              <a:t>Örnek:</a:t>
            </a:r>
          </a:p>
          <a:p>
            <a:pPr marL="0" lvl="0" indent="0">
              <a:buNone/>
            </a:pPr>
            <a:r>
              <a:rPr lang="tr-TR" dirty="0">
                <a:solidFill>
                  <a:schemeClr val="tx2"/>
                </a:solidFill>
              </a:rPr>
              <a:t>Köprülü, D. (1994). </a:t>
            </a:r>
            <a:r>
              <a:rPr lang="tr-TR" i="1" dirty="0">
                <a:solidFill>
                  <a:schemeClr val="tx2"/>
                </a:solidFill>
              </a:rPr>
              <a:t>Üniversite kütüphanelerinde kitap koleksiyonunun kullanımı üzerine bir araştırma. </a:t>
            </a:r>
            <a:r>
              <a:rPr lang="tr-TR" dirty="0">
                <a:solidFill>
                  <a:schemeClr val="tx2"/>
                </a:solidFill>
              </a:rPr>
              <a:t>Yayımlanmamış doktora tezi, Hacettepe Üniversitesi, Ankara.</a:t>
            </a:r>
            <a:endParaRPr lang="en-US" i="1" dirty="0"/>
          </a:p>
          <a:p>
            <a:endParaRPr lang="tr-TR" dirty="0">
              <a:solidFill>
                <a:srgbClr val="1F497D"/>
              </a:solidFill>
            </a:endParaRPr>
          </a:p>
          <a:p>
            <a:pPr lvl="1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926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Kaynakça</a:t>
            </a:r>
            <a:r>
              <a:rPr lang="en-US" dirty="0"/>
              <a:t> </a:t>
            </a:r>
            <a:r>
              <a:rPr lang="en-US" dirty="0" err="1"/>
              <a:t>Kuralları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Yazarın aynı yıl yazılmış birden fazla eserini kullandıysak</a:t>
            </a:r>
          </a:p>
          <a:p>
            <a:pPr marL="0" lvl="0" indent="0">
              <a:buNone/>
            </a:pPr>
            <a:r>
              <a:rPr lang="tr-TR" dirty="0" err="1">
                <a:solidFill>
                  <a:schemeClr val="tx2"/>
                </a:solidFill>
              </a:rPr>
              <a:t>Binbaşıoğlu</a:t>
            </a:r>
            <a:r>
              <a:rPr lang="tr-TR" dirty="0">
                <a:solidFill>
                  <a:schemeClr val="tx2"/>
                </a:solidFill>
              </a:rPr>
              <a:t>, C. (1988a). </a:t>
            </a:r>
            <a:r>
              <a:rPr lang="tr-TR" i="1" dirty="0">
                <a:solidFill>
                  <a:schemeClr val="tx2"/>
                </a:solidFill>
              </a:rPr>
              <a:t>Genel öğretim yöntemleri. </a:t>
            </a:r>
            <a:r>
              <a:rPr lang="tr-TR" dirty="0">
                <a:solidFill>
                  <a:schemeClr val="tx2"/>
                </a:solidFill>
              </a:rPr>
              <a:t>Ankara: İletişim.</a:t>
            </a:r>
          </a:p>
          <a:p>
            <a:pPr marL="0" lvl="0" indent="0">
              <a:buNone/>
            </a:pPr>
            <a:r>
              <a:rPr lang="tr-TR" dirty="0" err="1">
                <a:solidFill>
                  <a:schemeClr val="tx2"/>
                </a:solidFill>
              </a:rPr>
              <a:t>Binbaşıoğlu</a:t>
            </a:r>
            <a:r>
              <a:rPr lang="tr-TR" dirty="0">
                <a:solidFill>
                  <a:schemeClr val="tx2"/>
                </a:solidFill>
              </a:rPr>
              <a:t>, C. (1988b). Ödevlerin öğrenmeye etkisi. </a:t>
            </a:r>
            <a:r>
              <a:rPr lang="tr-TR" i="1" dirty="0">
                <a:solidFill>
                  <a:schemeClr val="tx2"/>
                </a:solidFill>
              </a:rPr>
              <a:t>Eğitim Dergisi </a:t>
            </a:r>
            <a:r>
              <a:rPr lang="tr-TR" dirty="0">
                <a:solidFill>
                  <a:schemeClr val="tx2"/>
                </a:solidFill>
              </a:rPr>
              <a:t>65(2), 362-369.</a:t>
            </a:r>
          </a:p>
          <a:p>
            <a:pPr marL="0" lvl="0" indent="0">
              <a:buNone/>
            </a:pPr>
            <a:endParaRPr lang="tr-TR" i="1" dirty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en-US" dirty="0">
                <a:solidFill>
                  <a:schemeClr val="tx2"/>
                </a:solidFill>
              </a:rPr>
              <a:t>Bourdieu, P. (2013a). </a:t>
            </a:r>
            <a:r>
              <a:rPr lang="en-US" i="1" dirty="0" err="1">
                <a:solidFill>
                  <a:schemeClr val="tx2"/>
                </a:solidFill>
              </a:rPr>
              <a:t>Bilimin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Toplumsal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Kullanımları</a:t>
            </a:r>
            <a:r>
              <a:rPr lang="tr-TR" i="1" dirty="0">
                <a:solidFill>
                  <a:schemeClr val="tx2"/>
                </a:solidFill>
              </a:rPr>
              <a:t>.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(</a:t>
            </a:r>
            <a:r>
              <a:rPr lang="en-US" dirty="0" err="1">
                <a:solidFill>
                  <a:schemeClr val="tx2"/>
                </a:solidFill>
              </a:rPr>
              <a:t>Çev</a:t>
            </a:r>
            <a:r>
              <a:rPr lang="tr-TR" dirty="0">
                <a:solidFill>
                  <a:schemeClr val="tx2"/>
                </a:solidFill>
              </a:rPr>
              <a:t>.)</a:t>
            </a:r>
            <a:r>
              <a:rPr lang="en-US" dirty="0">
                <a:solidFill>
                  <a:schemeClr val="tx2"/>
                </a:solidFill>
              </a:rPr>
              <a:t> L. </a:t>
            </a:r>
            <a:r>
              <a:rPr lang="en-US" dirty="0" err="1">
                <a:solidFill>
                  <a:schemeClr val="tx2"/>
                </a:solidFill>
              </a:rPr>
              <a:t>Ünsaldı</a:t>
            </a:r>
            <a:r>
              <a:rPr lang="en-US" dirty="0">
                <a:solidFill>
                  <a:schemeClr val="tx2"/>
                </a:solidFill>
              </a:rPr>
              <a:t>. Ankara</a:t>
            </a:r>
            <a:r>
              <a:rPr lang="tr-TR" dirty="0">
                <a:solidFill>
                  <a:schemeClr val="tx2"/>
                </a:solidFill>
              </a:rPr>
              <a:t>: </a:t>
            </a:r>
            <a:r>
              <a:rPr lang="en-US" dirty="0" err="1">
                <a:solidFill>
                  <a:schemeClr val="tx2"/>
                </a:solidFill>
              </a:rPr>
              <a:t>Heretik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dirty="0">
                <a:solidFill>
                  <a:schemeClr val="tx2"/>
                </a:solidFill>
              </a:rPr>
              <a:t>Bourdieu, P. (2013b). </a:t>
            </a:r>
            <a:r>
              <a:rPr lang="en-US" i="1" dirty="0" err="1">
                <a:solidFill>
                  <a:schemeClr val="tx2"/>
                </a:solidFill>
              </a:rPr>
              <a:t>Seçilmiş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i="1" dirty="0" err="1">
                <a:solidFill>
                  <a:schemeClr val="tx2"/>
                </a:solidFill>
              </a:rPr>
              <a:t>Metinler</a:t>
            </a:r>
            <a:r>
              <a:rPr lang="tr-TR" i="1" dirty="0">
                <a:solidFill>
                  <a:schemeClr val="tx2"/>
                </a:solidFill>
              </a:rPr>
              <a:t>.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(</a:t>
            </a:r>
            <a:r>
              <a:rPr lang="en-US" dirty="0" err="1">
                <a:solidFill>
                  <a:schemeClr val="tx2"/>
                </a:solidFill>
              </a:rPr>
              <a:t>Çev</a:t>
            </a:r>
            <a:r>
              <a:rPr lang="tr-TR" dirty="0">
                <a:solidFill>
                  <a:schemeClr val="tx2"/>
                </a:solidFill>
              </a:rPr>
              <a:t>.)</a:t>
            </a:r>
            <a:r>
              <a:rPr lang="en-US" dirty="0">
                <a:solidFill>
                  <a:schemeClr val="tx2"/>
                </a:solidFill>
              </a:rPr>
              <a:t> L. </a:t>
            </a:r>
            <a:r>
              <a:rPr lang="en-US" dirty="0" err="1">
                <a:solidFill>
                  <a:schemeClr val="tx2"/>
                </a:solidFill>
              </a:rPr>
              <a:t>Ünsaldı</a:t>
            </a:r>
            <a:r>
              <a:rPr lang="en-US" dirty="0">
                <a:solidFill>
                  <a:schemeClr val="tx2"/>
                </a:solidFill>
              </a:rPr>
              <a:t>. Ankara</a:t>
            </a:r>
            <a:r>
              <a:rPr lang="tr-TR" dirty="0">
                <a:solidFill>
                  <a:schemeClr val="tx2"/>
                </a:solidFill>
              </a:rPr>
              <a:t>: </a:t>
            </a:r>
            <a:r>
              <a:rPr lang="en-US" dirty="0" err="1">
                <a:solidFill>
                  <a:schemeClr val="tx2"/>
                </a:solidFill>
              </a:rPr>
              <a:t>Heretik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endParaRPr lang="tr-TR" dirty="0">
              <a:solidFill>
                <a:srgbClr val="1F497D"/>
              </a:solidFill>
            </a:endParaRPr>
          </a:p>
          <a:p>
            <a:pPr lvl="1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148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Kaynakça</a:t>
            </a:r>
            <a:r>
              <a:rPr lang="en-US" dirty="0"/>
              <a:t> </a:t>
            </a:r>
            <a:r>
              <a:rPr lang="en-US" dirty="0" err="1"/>
              <a:t>Kuralları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Sosyal bilimsel çalışmalarda bu kuralların birebir uygulanmadığını görürüz,</a:t>
            </a:r>
          </a:p>
          <a:p>
            <a:r>
              <a:rPr lang="tr-TR" dirty="0"/>
              <a:t>Ancak temel hatları ile kullanılması şarttır.</a:t>
            </a:r>
          </a:p>
          <a:p>
            <a:r>
              <a:rPr lang="tr-TR" dirty="0"/>
              <a:t>Sizler de hem ödev ve tezlerinizde hem de çalışma hayatınızda hazırladığınız kaynak metinlerde bu atıf kurallarını asgari düzeyde yerine getirmelisiniz.</a:t>
            </a:r>
          </a:p>
          <a:p>
            <a:r>
              <a:rPr lang="tr-TR" dirty="0"/>
              <a:t>Atıf yapmak ve kaynakça hazırlamak çeşitli dijital araçlar da mevcuttur. </a:t>
            </a:r>
          </a:p>
          <a:p>
            <a:pPr lvl="1"/>
            <a:r>
              <a:rPr lang="tr-TR" dirty="0"/>
              <a:t>Google </a:t>
            </a:r>
            <a:r>
              <a:rPr lang="tr-TR" dirty="0" err="1"/>
              <a:t>Scholar</a:t>
            </a:r>
            <a:endParaRPr lang="tr-TR" dirty="0"/>
          </a:p>
          <a:p>
            <a:pPr lvl="1"/>
            <a:r>
              <a:rPr lang="tr-TR" dirty="0" err="1"/>
              <a:t>Mendeley</a:t>
            </a:r>
            <a:r>
              <a:rPr lang="tr-TR" dirty="0"/>
              <a:t>, </a:t>
            </a:r>
            <a:r>
              <a:rPr lang="tr-TR" dirty="0" err="1"/>
              <a:t>Endnote</a:t>
            </a:r>
            <a:r>
              <a:rPr lang="tr-TR" dirty="0"/>
              <a:t>, </a:t>
            </a:r>
            <a:r>
              <a:rPr lang="tr-TR"/>
              <a:t>Zotero</a:t>
            </a:r>
            <a:endParaRPr lang="tr-TR" dirty="0"/>
          </a:p>
          <a:p>
            <a:endParaRPr lang="tr-TR" dirty="0">
              <a:solidFill>
                <a:srgbClr val="1F497D"/>
              </a:solidFill>
            </a:endParaRPr>
          </a:p>
          <a:p>
            <a:pPr lvl="1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619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8DC52-2407-4D42-83B7-671A68E3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Kaynaklara</a:t>
            </a:r>
            <a:r>
              <a:rPr lang="en-US" dirty="0"/>
              <a:t> </a:t>
            </a:r>
            <a:r>
              <a:rPr lang="en-US" dirty="0" err="1"/>
              <a:t>Ulaşma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8609F-1701-4947-A6D7-B34394763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tr-TR" b="1" dirty="0">
                <a:latin typeface="Arial" charset="0"/>
                <a:cs typeface="Arial" charset="0"/>
              </a:rPr>
              <a:t>Akademik dergiler </a:t>
            </a:r>
            <a:r>
              <a:rPr lang="tr-TR" dirty="0">
                <a:latin typeface="Arial" charset="0"/>
                <a:cs typeface="Arial" charset="0"/>
              </a:rPr>
              <a:t>(Sosyoloji Araştırmaları Dergisi, Toplum ve Bilim, </a:t>
            </a:r>
            <a:r>
              <a:rPr lang="tr-TR" dirty="0" err="1">
                <a:latin typeface="Arial" charset="0"/>
                <a:cs typeface="Arial" charset="0"/>
              </a:rPr>
              <a:t>İdealkent</a:t>
            </a:r>
            <a:r>
              <a:rPr lang="tr-TR" dirty="0">
                <a:latin typeface="Arial" charset="0"/>
                <a:cs typeface="Arial" charset="0"/>
              </a:rPr>
              <a:t>, DTCF Dergisi, İletişim: Araştırmaları Dergisi, Kültür ve İletişim, vs.)</a:t>
            </a:r>
          </a:p>
          <a:p>
            <a:pPr lvl="1">
              <a:spcAft>
                <a:spcPts val="1200"/>
              </a:spcAft>
            </a:pPr>
            <a:r>
              <a:rPr lang="tr-TR" dirty="0" err="1">
                <a:latin typeface="Arial" charset="0"/>
                <a:cs typeface="Arial" charset="0"/>
              </a:rPr>
              <a:t>Dergipark</a:t>
            </a:r>
            <a:r>
              <a:rPr lang="tr-TR" dirty="0">
                <a:latin typeface="Arial" charset="0"/>
                <a:cs typeface="Arial" charset="0"/>
              </a:rPr>
              <a:t>: </a:t>
            </a:r>
            <a:r>
              <a:rPr lang="tr-TR" dirty="0">
                <a:latin typeface="Arial" charset="0"/>
                <a:cs typeface="Arial" charset="0"/>
                <a:hlinkClick r:id="rId2"/>
              </a:rPr>
              <a:t>www.dergipark.gov.tr</a:t>
            </a:r>
            <a:r>
              <a:rPr lang="tr-TR" dirty="0">
                <a:latin typeface="Arial" charset="0"/>
                <a:cs typeface="Arial" charset="0"/>
              </a:rPr>
              <a:t> </a:t>
            </a:r>
          </a:p>
          <a:p>
            <a:pPr lvl="1">
              <a:spcAft>
                <a:spcPts val="1200"/>
              </a:spcAft>
            </a:pPr>
            <a:r>
              <a:rPr lang="tr-TR" dirty="0" err="1">
                <a:latin typeface="Arial" charset="0"/>
                <a:cs typeface="Arial" charset="0"/>
              </a:rPr>
              <a:t>Dergiler.ankara.edu.tr</a:t>
            </a:r>
            <a:endParaRPr lang="tr-TR" dirty="0">
              <a:latin typeface="Arial" charset="0"/>
              <a:cs typeface="Arial" charset="0"/>
            </a:endParaRPr>
          </a:p>
          <a:p>
            <a:pPr>
              <a:spcAft>
                <a:spcPts val="1200"/>
              </a:spcAft>
            </a:pPr>
            <a:r>
              <a:rPr lang="tr-TR" b="1" dirty="0">
                <a:latin typeface="Arial" charset="0"/>
                <a:cs typeface="Arial" charset="0"/>
              </a:rPr>
              <a:t>Kitaplar</a:t>
            </a:r>
          </a:p>
          <a:p>
            <a:pPr>
              <a:spcAft>
                <a:spcPts val="1200"/>
              </a:spcAft>
            </a:pPr>
            <a:r>
              <a:rPr lang="tr-TR" b="1" dirty="0">
                <a:latin typeface="Arial" charset="0"/>
                <a:cs typeface="Arial" charset="0"/>
              </a:rPr>
              <a:t>Tezler (Ulusal Tez Merkezi – </a:t>
            </a:r>
            <a:r>
              <a:rPr lang="tr-TR" b="1" dirty="0" err="1">
                <a:latin typeface="Arial" charset="0"/>
                <a:cs typeface="Arial" charset="0"/>
              </a:rPr>
              <a:t>tez.yok.gov.tr</a:t>
            </a:r>
            <a:r>
              <a:rPr lang="tr-TR" b="1" dirty="0">
                <a:latin typeface="Arial" charset="0"/>
                <a:cs typeface="Arial" charset="0"/>
              </a:rPr>
              <a:t>)</a:t>
            </a:r>
          </a:p>
          <a:p>
            <a:pPr>
              <a:spcAft>
                <a:spcPts val="1200"/>
              </a:spcAft>
            </a:pPr>
            <a:r>
              <a:rPr lang="tr-TR" b="1" dirty="0">
                <a:latin typeface="Arial" charset="0"/>
                <a:cs typeface="Arial" charset="0"/>
              </a:rPr>
              <a:t>Dokümanlar/raporlar (TÜİK, STK raporları)</a:t>
            </a:r>
          </a:p>
          <a:p>
            <a:pPr>
              <a:spcAft>
                <a:spcPts val="1200"/>
              </a:spcAft>
            </a:pPr>
            <a:r>
              <a:rPr lang="tr-TR" b="1" dirty="0">
                <a:latin typeface="Arial" charset="0"/>
                <a:cs typeface="Arial" charset="0"/>
              </a:rPr>
              <a:t>Google </a:t>
            </a:r>
            <a:r>
              <a:rPr lang="tr-TR" b="1" dirty="0" err="1">
                <a:latin typeface="Arial" charset="0"/>
                <a:cs typeface="Arial" charset="0"/>
              </a:rPr>
              <a:t>Scholar</a:t>
            </a:r>
            <a:endParaRPr lang="tr-TR" b="1" dirty="0">
              <a:latin typeface="Arial" charset="0"/>
              <a:cs typeface="Arial" charset="0"/>
            </a:endParaRPr>
          </a:p>
          <a:p>
            <a:pPr lvl="1"/>
            <a:endParaRPr lang="tr-TR" dirty="0">
              <a:latin typeface="Arial" pitchFamily="34" charset="0"/>
              <a:cs typeface="Arial" pitchFamily="34" charset="0"/>
            </a:endParaRPr>
          </a:p>
          <a:p>
            <a:endParaRPr lang="tr-TR" b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760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9FD86-BB8A-6644-B80E-15CB9E7D71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Atıf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Kaynakça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397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Atıf</a:t>
            </a:r>
            <a:r>
              <a:rPr lang="en-US" dirty="0"/>
              <a:t> </a:t>
            </a:r>
            <a:r>
              <a:rPr lang="en-US" dirty="0" err="1"/>
              <a:t>Standartları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Çeşitli alanlarda kullanılan atıf sistemleri. MLA, Harvard, Chicago ve APA</a:t>
            </a:r>
          </a:p>
          <a:p>
            <a:pPr lvl="1"/>
            <a:r>
              <a:rPr lang="tr-TR" dirty="0"/>
              <a:t>Sosyal bilimlerde en yaygın atıf verme sistemleri: APA ve Chicago.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3083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gösterme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Bilgiyi edindiğimiz yazarın soyadı ve yayının yılı: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b="1" dirty="0">
                <a:solidFill>
                  <a:srgbClr val="FF0000"/>
                </a:solidFill>
              </a:rPr>
              <a:t>….. (Kaya, 2010).</a:t>
            </a:r>
          </a:p>
          <a:p>
            <a:r>
              <a:rPr lang="tr-TR" dirty="0"/>
              <a:t>Bilgiyi belli bir sayfadan ya da sayfa aralığından aldıysak: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b="1" dirty="0">
                <a:solidFill>
                  <a:srgbClr val="FF0000"/>
                </a:solidFill>
              </a:rPr>
              <a:t>….. (Kaya, 2010, s. 25).</a:t>
            </a:r>
          </a:p>
          <a:p>
            <a:pPr>
              <a:buNone/>
            </a:pPr>
            <a:r>
              <a:rPr lang="tr-TR" b="1" dirty="0">
                <a:solidFill>
                  <a:srgbClr val="FF0000"/>
                </a:solidFill>
              </a:rPr>
              <a:t>	</a:t>
            </a:r>
            <a:r>
              <a:rPr lang="tr-TR" dirty="0"/>
              <a:t>Yayın iki yazarlıysa: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b="1" dirty="0">
                <a:solidFill>
                  <a:srgbClr val="FF0000"/>
                </a:solidFill>
              </a:rPr>
              <a:t>….. (Altıparmak &amp; Soylu, 2011, s. 75).</a:t>
            </a:r>
          </a:p>
          <a:p>
            <a:r>
              <a:rPr lang="tr-TR" dirty="0"/>
              <a:t>Yazar sayısı 3-5 ise ilk seferde tüm </a:t>
            </a:r>
            <a:r>
              <a:rPr lang="tr-TR" dirty="0" err="1"/>
              <a:t>soyadlar</a:t>
            </a:r>
            <a:r>
              <a:rPr lang="tr-TR" dirty="0"/>
              <a:t> kullanılır, sonra kısaca ilk isim vd. denir. 6 ve üzerinde ise direk vd.:</a:t>
            </a:r>
          </a:p>
          <a:p>
            <a:pPr marL="0" indent="0">
              <a:buNone/>
            </a:pPr>
            <a:r>
              <a:rPr lang="tr-TR" dirty="0"/>
              <a:t>   </a:t>
            </a:r>
            <a:r>
              <a:rPr lang="tr-TR" b="1" dirty="0">
                <a:solidFill>
                  <a:srgbClr val="FF0000"/>
                </a:solidFill>
              </a:rPr>
              <a:t>….. (Gökçe vd., 2008).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7526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gösterme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Yazarın adını metinde geçirmek istiyorsak: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b="1" dirty="0">
                <a:solidFill>
                  <a:srgbClr val="FF0000"/>
                </a:solidFill>
              </a:rPr>
              <a:t>Gökçe’ye (2008) göre…</a:t>
            </a:r>
          </a:p>
          <a:p>
            <a:pPr>
              <a:buNone/>
            </a:pPr>
            <a:r>
              <a:rPr lang="tr-TR" b="1" dirty="0">
                <a:solidFill>
                  <a:srgbClr val="FF0000"/>
                </a:solidFill>
              </a:rPr>
              <a:t>	Erbaş ve </a:t>
            </a:r>
            <a:r>
              <a:rPr lang="tr-TR" b="1" dirty="0" err="1">
                <a:solidFill>
                  <a:srgbClr val="FF0000"/>
                </a:solidFill>
              </a:rPr>
              <a:t>Soydemir’in</a:t>
            </a:r>
            <a:r>
              <a:rPr lang="tr-TR" b="1" dirty="0">
                <a:solidFill>
                  <a:srgbClr val="FF0000"/>
                </a:solidFill>
              </a:rPr>
              <a:t> (2010, s. 35) de belirttiği gibi…</a:t>
            </a:r>
          </a:p>
          <a:p>
            <a:r>
              <a:rPr lang="tr-TR" dirty="0"/>
              <a:t>Yazarı olmayan yayınlarda kurum ismi kullanılabilir:</a:t>
            </a:r>
          </a:p>
          <a:p>
            <a:pPr>
              <a:buNone/>
            </a:pPr>
            <a:r>
              <a:rPr lang="tr-TR" dirty="0">
                <a:solidFill>
                  <a:srgbClr val="FF0000"/>
                </a:solidFill>
              </a:rPr>
              <a:t>	</a:t>
            </a:r>
            <a:r>
              <a:rPr lang="tr-TR" b="1" dirty="0">
                <a:solidFill>
                  <a:srgbClr val="FF0000"/>
                </a:solidFill>
              </a:rPr>
              <a:t>….. (TÜİK, 2010).</a:t>
            </a:r>
          </a:p>
          <a:p>
            <a:r>
              <a:rPr lang="tr-TR" dirty="0"/>
              <a:t>Cümlenin sadece bir kısmı için bir yazardan yararlandıysak: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b="1" dirty="0">
                <a:solidFill>
                  <a:srgbClr val="FF0000"/>
                </a:solidFill>
              </a:rPr>
              <a:t>Yaşlı ihmalindeki artışın (Koçak, 2009) yanında bakım evlerinin kalitesi de düşmektedir (Ergin, 2010, s. 55). </a:t>
            </a:r>
          </a:p>
          <a:p>
            <a:r>
              <a:rPr lang="tr-TR" dirty="0"/>
              <a:t>Yazarın aynı yıla ait iki yayınını kullanıyorsak:</a:t>
            </a:r>
          </a:p>
          <a:p>
            <a:pPr>
              <a:buNone/>
            </a:pPr>
            <a:r>
              <a:rPr lang="tr-TR" b="1" dirty="0"/>
              <a:t>	</a:t>
            </a:r>
            <a:r>
              <a:rPr lang="tr-TR" b="1" dirty="0">
                <a:solidFill>
                  <a:srgbClr val="FF0000"/>
                </a:solidFill>
              </a:rPr>
              <a:t>(Kurtuluş, 2003a) (Kurtuluş, 2003b)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720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gösterme</a:t>
            </a:r>
            <a:endParaRPr lang="en-US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A65437EF-D177-6842-B89D-89CCEDD99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Bazen bilgiden esinlenmek yerine direk yazarın cümlesini almayı uygun görürüz. </a:t>
            </a:r>
          </a:p>
          <a:p>
            <a:pPr lvl="0">
              <a:buNone/>
            </a:pPr>
            <a:r>
              <a:rPr lang="tr-TR" dirty="0"/>
              <a:t>1) Alıntı üç satır ve altındaysa “tırnak içinde” ve paragrafın içinde sunulur:</a:t>
            </a:r>
          </a:p>
          <a:p>
            <a:pPr lvl="0">
              <a:buNone/>
            </a:pPr>
            <a:r>
              <a:rPr lang="tr-TR" sz="2400" dirty="0"/>
              <a:t>	</a:t>
            </a:r>
            <a:r>
              <a:rPr lang="tr-TR" sz="2400" dirty="0">
                <a:solidFill>
                  <a:srgbClr val="FF0000"/>
                </a:solidFill>
              </a:rPr>
              <a:t>Güçlü Program “bütün bilim insanları düşüncelerinin bütün yönleri içinde yer aldıkları kültürel atmosferin hâkimiyetinde” olduğunu ileri sürer (Gordon, 2015, s.684). </a:t>
            </a:r>
          </a:p>
          <a:p>
            <a:pPr lvl="0">
              <a:buNone/>
            </a:pPr>
            <a:r>
              <a:rPr lang="tr-TR" dirty="0"/>
              <a:t>2) Alıntı üç satırdan fazlaysa </a:t>
            </a:r>
            <a:r>
              <a:rPr lang="tr-TR" i="1" dirty="0"/>
              <a:t>italik olarak </a:t>
            </a:r>
            <a:r>
              <a:rPr lang="tr-TR" dirty="0"/>
              <a:t>ya da farklı bir punto ile paragrafın altında ve iki cm içeride yer alır.</a:t>
            </a:r>
          </a:p>
        </p:txBody>
      </p:sp>
    </p:spTree>
    <p:extLst>
      <p:ext uri="{BB962C8B-B14F-4D97-AF65-F5344CB8AC3E}">
        <p14:creationId xmlns:p14="http://schemas.microsoft.com/office/powerpoint/2010/main" val="426749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5F20-0073-964D-AC47-3383803BE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118" y="44047"/>
            <a:ext cx="10515600" cy="1325563"/>
          </a:xfrm>
        </p:spPr>
        <p:txBody>
          <a:bodyPr/>
          <a:lstStyle/>
          <a:p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gösterme</a:t>
            </a:r>
            <a:endParaRPr lang="en-US" dirty="0"/>
          </a:p>
        </p:txBody>
      </p:sp>
      <p:pic>
        <p:nvPicPr>
          <p:cNvPr id="6" name="Resim 4">
            <a:extLst>
              <a:ext uri="{FF2B5EF4-FFF2-40B4-BE49-F238E27FC236}">
                <a16:creationId xmlns:a16="http://schemas.microsoft.com/office/drawing/2014/main" id="{C5EBEA18-672B-3E4C-8D30-116599F04C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282" y="1040998"/>
            <a:ext cx="8846029" cy="2732871"/>
          </a:xfrm>
          <a:prstGeom prst="rect">
            <a:avLst/>
          </a:prstGeom>
        </p:spPr>
      </p:pic>
      <p:cxnSp>
        <p:nvCxnSpPr>
          <p:cNvPr id="7" name="Düz Bağlayıcı 12">
            <a:extLst>
              <a:ext uri="{FF2B5EF4-FFF2-40B4-BE49-F238E27FC236}">
                <a16:creationId xmlns:a16="http://schemas.microsoft.com/office/drawing/2014/main" id="{8275C5AA-9F5C-4D4B-92F0-BFD46BA894C0}"/>
              </a:ext>
            </a:extLst>
          </p:cNvPr>
          <p:cNvCxnSpPr/>
          <p:nvPr/>
        </p:nvCxnSpPr>
        <p:spPr>
          <a:xfrm>
            <a:off x="545118" y="3773869"/>
            <a:ext cx="1067255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İçerik Yer Tutucusu 10">
            <a:extLst>
              <a:ext uri="{FF2B5EF4-FFF2-40B4-BE49-F238E27FC236}">
                <a16:creationId xmlns:a16="http://schemas.microsoft.com/office/drawing/2014/main" id="{C3CE5C4B-4497-6D49-B5A3-8AEA98F793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31282" y="3895779"/>
            <a:ext cx="8846029" cy="291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454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1270</Words>
  <Application>Microsoft Macintosh PowerPoint</Application>
  <PresentationFormat>Widescreen</PresentationFormat>
  <Paragraphs>140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Theme</vt:lpstr>
      <vt:lpstr>Literatür Taraması neden yapılır?</vt:lpstr>
      <vt:lpstr>Literatür Taraması nasıl raporlaştırılır?</vt:lpstr>
      <vt:lpstr>Kaynaklara Ulaşma</vt:lpstr>
      <vt:lpstr>Atıf ve Kaynakça</vt:lpstr>
      <vt:lpstr>Atıf Standartları</vt:lpstr>
      <vt:lpstr>Metin içi kaynak gösterme</vt:lpstr>
      <vt:lpstr>Metin içi kaynak gösterme</vt:lpstr>
      <vt:lpstr>Metin içi kaynak gösterme</vt:lpstr>
      <vt:lpstr>Metin içi kaynak gösterme</vt:lpstr>
      <vt:lpstr>Metin içi kaynak gösterme</vt:lpstr>
      <vt:lpstr>Metin içi kaynak gösterme</vt:lpstr>
      <vt:lpstr>Metin içi kaynak gösterme</vt:lpstr>
      <vt:lpstr>Metin içi kaynak gösterme – Gazete Haberi</vt:lpstr>
      <vt:lpstr>Metin içi kaynak gösterme</vt:lpstr>
      <vt:lpstr>Metin içi kaynak gösterme</vt:lpstr>
      <vt:lpstr>Kaynakça Kuralları</vt:lpstr>
      <vt:lpstr>Kaynakça Kuralları</vt:lpstr>
      <vt:lpstr>Kaynakça Kuralları</vt:lpstr>
      <vt:lpstr>Kaynakça Kuralları</vt:lpstr>
      <vt:lpstr>Kaynakça Kuralları</vt:lpstr>
      <vt:lpstr>Kaynakça Kuralları</vt:lpstr>
      <vt:lpstr>Kaynakça Kuralları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Literatür Taraması neden yapılır?</dc:title>
  <dc:creator>Haktan.Ural</dc:creator>
  <cp:lastModifiedBy>Haktan.Ural</cp:lastModifiedBy>
  <cp:revision>4</cp:revision>
  <dcterms:created xsi:type="dcterms:W3CDTF">2019-04-07T17:49:31Z</dcterms:created>
  <dcterms:modified xsi:type="dcterms:W3CDTF">2019-04-07T18:28:50Z</dcterms:modified>
</cp:coreProperties>
</file>