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7" r:id="rId5"/>
    <p:sldId id="268" r:id="rId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711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8913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5622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2892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685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923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3902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1191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3637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684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0891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836CE-FAA0-43DA-88D6-6EBE7B728B64}" type="datetimeFigureOut">
              <a:rPr lang="tr-TR" smtClean="0"/>
              <a:t>25.07.2024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B85E0-E8FB-4C7A-BF86-9D6B314CFC6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451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8000" b="1" u="sng" dirty="0">
                <a:solidFill>
                  <a:schemeClr val="bg1"/>
                </a:solidFill>
              </a:rPr>
              <a:t>Political Geography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3804445"/>
            <a:ext cx="9144000" cy="1655762"/>
          </a:xfrm>
        </p:spPr>
        <p:txBody>
          <a:bodyPr/>
          <a:lstStyle/>
          <a:p>
            <a:r>
              <a:rPr lang="tr-TR" b="1" dirty="0">
                <a:solidFill>
                  <a:schemeClr val="bg1"/>
                </a:solidFill>
              </a:rPr>
              <a:t>Asst. Prof. Merve ALTUNDAL ÖNCÜ</a:t>
            </a:r>
          </a:p>
        </p:txBody>
      </p:sp>
    </p:spTree>
    <p:extLst>
      <p:ext uri="{BB962C8B-B14F-4D97-AF65-F5344CB8AC3E}">
        <p14:creationId xmlns:p14="http://schemas.microsoft.com/office/powerpoint/2010/main" val="3419550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224" y="194437"/>
            <a:ext cx="10515600" cy="476123"/>
          </a:xfrm>
        </p:spPr>
        <p:txBody>
          <a:bodyPr>
            <a:normAutofit fontScale="90000"/>
          </a:bodyPr>
          <a:lstStyle/>
          <a:p>
            <a:r>
              <a:rPr lang="tr-TR" dirty="0"/>
              <a:t>Criteria for Boundaries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70688" y="999744"/>
            <a:ext cx="5751576" cy="569366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tr-TR" b="1" u="sng" dirty="0"/>
              <a:t>1. </a:t>
            </a:r>
            <a:r>
              <a:rPr lang="en-US" b="1" u="sng" dirty="0"/>
              <a:t>Ethnic</a:t>
            </a:r>
            <a:r>
              <a:rPr lang="tr-TR" b="1" u="sng" dirty="0"/>
              <a:t>:</a:t>
            </a:r>
          </a:p>
          <a:p>
            <a:r>
              <a:rPr lang="en-US" dirty="0"/>
              <a:t>Some political geographers have felt that ethnic criteria may be the most appropriate for the definition of international boundaries</a:t>
            </a:r>
            <a:r>
              <a:rPr lang="tr-TR" dirty="0"/>
              <a:t>.</a:t>
            </a:r>
          </a:p>
          <a:p>
            <a:r>
              <a:rPr lang="en-US" dirty="0"/>
              <a:t>In other words, boundaries should be drawn so as to separate peoples who are culturally uniform so that a minimum of stress will be placed on them. </a:t>
            </a:r>
            <a:endParaRPr lang="tr-TR" dirty="0"/>
          </a:p>
          <a:p>
            <a:r>
              <a:rPr lang="en-US" dirty="0"/>
              <a:t>The nation state aims to establish boundaries that include, within the territory of each, all people of corresponding nation, and, conversely, to exclude all others.</a:t>
            </a:r>
            <a:endParaRPr lang="tr-TR" dirty="0"/>
          </a:p>
          <a:p>
            <a:r>
              <a:rPr lang="en-US" dirty="0"/>
              <a:t>E.g. the states of India, Pakistan and Burma were established on the bases that may loosely be called “ethnic”.</a:t>
            </a:r>
            <a:endParaRPr lang="tr-TR" dirty="0"/>
          </a:p>
          <a:p>
            <a:r>
              <a:rPr lang="en-US" dirty="0"/>
              <a:t>Rather than risk losing valuable industrial and other resources through a change of boundary, governments have expelled the minority people from their territory.</a:t>
            </a:r>
            <a:endParaRPr lang="tr-T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22264" y="560832"/>
            <a:ext cx="6007099" cy="576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105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336" y="341376"/>
            <a:ext cx="5617464" cy="6096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tr-TR" b="1" u="sng" dirty="0"/>
              <a:t>2. Language:</a:t>
            </a:r>
          </a:p>
          <a:p>
            <a:r>
              <a:rPr lang="en-US" dirty="0"/>
              <a:t>It might also be proposed as a basis for boundary definition.</a:t>
            </a:r>
            <a:endParaRPr lang="tr-TR" dirty="0"/>
          </a:p>
          <a:p>
            <a:r>
              <a:rPr lang="en-US" dirty="0"/>
              <a:t>But the map of the world’s languages shows a patchwork of great complexity that would immeasurably compound the boundary framework existing today.</a:t>
            </a:r>
            <a:endParaRPr lang="tr-TR" dirty="0"/>
          </a:p>
          <a:p>
            <a:r>
              <a:rPr lang="en-US" dirty="0"/>
              <a:t>Many states are multilingual and would be fragmented in such effort. In this case then a boundary will inevitably be a barrier between adjacent states.</a:t>
            </a:r>
            <a:endParaRPr lang="tr-TR" dirty="0"/>
          </a:p>
          <a:p>
            <a:r>
              <a:rPr lang="en-US" dirty="0"/>
              <a:t>If a boundary separates peoples who speak different languages, they are not likely to understand each other well, with the result that relations may remain hostile across their international boundary.</a:t>
            </a:r>
            <a:endParaRPr lang="tr-TR" dirty="0"/>
          </a:p>
          <a:p>
            <a:r>
              <a:rPr lang="en-US" dirty="0"/>
              <a:t>On the other hand, a boundary running through a region of linguistic homogeneity would ensure that people on either side would at least have a language in common, and as a result could communicate more easily.</a:t>
            </a:r>
            <a:endParaRPr lang="tr-TR" dirty="0"/>
          </a:p>
          <a:p>
            <a:r>
              <a:rPr lang="en-US" dirty="0"/>
              <a:t>This common language across the border would then act as a bond between the two states involved.</a:t>
            </a:r>
            <a:endParaRPr lang="tr-T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19800" y="1552716"/>
            <a:ext cx="6048574" cy="39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79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336" y="341376"/>
            <a:ext cx="5617464" cy="635203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tr-TR" b="1" u="sng" dirty="0"/>
              <a:t>3. Religion:</a:t>
            </a:r>
          </a:p>
          <a:p>
            <a:r>
              <a:rPr lang="en-US" dirty="0"/>
              <a:t>Like language, it is important component of ethnicity an even nationhood.</a:t>
            </a:r>
            <a:endParaRPr lang="tr-TR" dirty="0"/>
          </a:p>
          <a:p>
            <a:r>
              <a:rPr lang="en-US" dirty="0"/>
              <a:t>Peoples of widely varied races and tongues have accepted the same faith, and peoples speaking the same language have adopted different religions.</a:t>
            </a:r>
            <a:endParaRPr lang="tr-TR" dirty="0"/>
          </a:p>
          <a:p>
            <a:r>
              <a:rPr lang="en-US" dirty="0"/>
              <a:t>Nevertheless, in areas where religion has been a strong source of internal friction, it has been a major basis for boundary definition.</a:t>
            </a:r>
            <a:endParaRPr lang="tr-TR" dirty="0"/>
          </a:p>
          <a:p>
            <a:r>
              <a:rPr lang="en-US" dirty="0"/>
              <a:t>A good example is the partition of the Indian subcontinent into (mainly Hindu) India and (mainly Muslim) Pakistan.</a:t>
            </a:r>
            <a:endParaRPr lang="tr-TR" dirty="0"/>
          </a:p>
          <a:p>
            <a:r>
              <a:rPr lang="en-US" dirty="0"/>
              <a:t>The latter, as a result, became a fragmented state and has demonstrated the weakness of religion as a centripetal force.</a:t>
            </a:r>
            <a:endParaRPr lang="tr-T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7880" y="341376"/>
            <a:ext cx="6197453" cy="620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56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336" y="341376"/>
            <a:ext cx="5617464" cy="63520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b="1" u="sng" dirty="0"/>
              <a:t>4. Physical features:</a:t>
            </a:r>
          </a:p>
          <a:p>
            <a:r>
              <a:rPr lang="en-US" dirty="0"/>
              <a:t>Many political boundaries of the world lie along prominent physical features in the landscape.</a:t>
            </a:r>
            <a:endParaRPr lang="tr-TR" dirty="0"/>
          </a:p>
          <a:p>
            <a:r>
              <a:rPr lang="en-US" dirty="0"/>
              <a:t>Such boundaries have become known as “physiographic political boundaries,” a term not to be confused with the physiographic boundary used in physical geography.</a:t>
            </a:r>
            <a:endParaRPr lang="tr-TR" dirty="0"/>
          </a:p>
          <a:p>
            <a:r>
              <a:rPr lang="en-US" dirty="0"/>
              <a:t>In political geography a physiographic boundary refers to any prominent physical feature paralleled by a political boundary: a river, mountain range, or escarpment. </a:t>
            </a:r>
            <a:endParaRPr lang="tr-TR" dirty="0"/>
          </a:p>
          <a:p>
            <a:r>
              <a:rPr lang="en-US" dirty="0"/>
              <a:t>These would seem to be especially acceptable criteria, since pronounced physical features often also separate culturally different areas</a:t>
            </a:r>
            <a:r>
              <a:rPr lang="tr-TR" dirty="0"/>
              <a:t>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97880" y="341376"/>
            <a:ext cx="6197453" cy="620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978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507</Words>
  <Application>Microsoft Office PowerPoint</Application>
  <PresentationFormat>Geniş ekran</PresentationFormat>
  <Paragraphs>27</Paragraphs>
  <Slides>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Political Geography</vt:lpstr>
      <vt:lpstr>Criteria for Boundaries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Political Geography</dc:title>
  <dc:creator>Microsoft account</dc:creator>
  <cp:lastModifiedBy>merve altundal öncü</cp:lastModifiedBy>
  <cp:revision>39</cp:revision>
  <dcterms:created xsi:type="dcterms:W3CDTF">2024-02-05T10:55:55Z</dcterms:created>
  <dcterms:modified xsi:type="dcterms:W3CDTF">2024-07-24T21:21:02Z</dcterms:modified>
</cp:coreProperties>
</file>