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257" r:id="rId3"/>
    <p:sldId id="258" r:id="rId4"/>
    <p:sldId id="264" r:id="rId5"/>
    <p:sldId id="266" r:id="rId6"/>
    <p:sldId id="267" r:id="rId7"/>
    <p:sldId id="268" r:id="rId8"/>
    <p:sldId id="269" r:id="rId9"/>
    <p:sldId id="296" r:id="rId10"/>
    <p:sldId id="313" r:id="rId11"/>
    <p:sldId id="323" r:id="rId12"/>
    <p:sldId id="324" r:id="rId13"/>
    <p:sldId id="325" r:id="rId14"/>
    <p:sldId id="326" r:id="rId15"/>
    <p:sldId id="327" r:id="rId16"/>
    <p:sldId id="328" r:id="rId17"/>
    <p:sldId id="329" r:id="rId18"/>
    <p:sldId id="330" r:id="rId19"/>
    <p:sldId id="331" r:id="rId20"/>
    <p:sldId id="336" r:id="rId21"/>
    <p:sldId id="338" r:id="rId22"/>
    <p:sldId id="339" r:id="rId23"/>
    <p:sldId id="340" r:id="rId24"/>
    <p:sldId id="341" r:id="rId25"/>
    <p:sldId id="342" r:id="rId26"/>
    <p:sldId id="345"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A91BC7-049A-4527-8419-BDDF159D35DB}" type="datetimeFigureOut">
              <a:rPr lang="tr-TR" smtClean="0"/>
              <a:pPr/>
              <a:t>30.01.2017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C0F97B-6657-4083-A50F-1E70D8B54941}" type="slidenum">
              <a:rPr lang="tr-TR" smtClean="0"/>
              <a:pPr/>
              <a:t>‹#›</a:t>
            </a:fld>
            <a:endParaRPr lang="tr-TR"/>
          </a:p>
        </p:txBody>
      </p:sp>
    </p:spTree>
    <p:extLst>
      <p:ext uri="{BB962C8B-B14F-4D97-AF65-F5344CB8AC3E}">
        <p14:creationId xmlns:p14="http://schemas.microsoft.com/office/powerpoint/2010/main" val="175946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28D84342-8543-4A53-AA2B-1DC3B49EEE90}"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2A60D0-2969-42D3-A8B5-4569EA3630B6}" type="datetimeFigureOut">
              <a:rPr lang="tr-TR" smtClean="0"/>
              <a:pPr/>
              <a:t>30.01.2017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D84342-8543-4A53-AA2B-1DC3B49EEE90}"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http://csh.dergisi.org/images/figure_CSH_279_3.jpg"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b="1" dirty="0" smtClean="0"/>
              <a:t>ÇOCUK SAĞLIĞININ DEĞERLENDİRİLMESİ</a:t>
            </a:r>
            <a:endParaRPr lang="tr-TR" b="1" dirty="0"/>
          </a:p>
        </p:txBody>
      </p:sp>
      <p:sp>
        <p:nvSpPr>
          <p:cNvPr id="3" name="Alt Başlık 2"/>
          <p:cNvSpPr>
            <a:spLocks noGrp="1"/>
          </p:cNvSpPr>
          <p:nvPr>
            <p:ph type="subTitle" idx="1"/>
          </p:nvPr>
        </p:nvSpPr>
        <p:spPr/>
        <p:txBody>
          <a:bodyPr>
            <a:normAutofit/>
          </a:bodyPr>
          <a:lstStyle/>
          <a:p>
            <a:endParaRPr lang="tr-TR" dirty="0" smtClean="0"/>
          </a:p>
          <a:p>
            <a:endParaRPr lang="tr-TR" dirty="0"/>
          </a:p>
          <a:p>
            <a:pPr algn="ctr"/>
            <a:r>
              <a:rPr lang="tr-TR" sz="2600" b="1" smtClean="0"/>
              <a:t>Doç</a:t>
            </a:r>
            <a:r>
              <a:rPr lang="tr-TR" sz="2600" b="1" dirty="0" smtClean="0"/>
              <a:t>. Dr. Ender DURUALP</a:t>
            </a:r>
            <a:endParaRPr lang="tr-TR" sz="2600" b="1" dirty="0"/>
          </a:p>
        </p:txBody>
      </p:sp>
    </p:spTree>
    <p:extLst>
      <p:ext uri="{BB962C8B-B14F-4D97-AF65-F5344CB8AC3E}">
        <p14:creationId xmlns:p14="http://schemas.microsoft.com/office/powerpoint/2010/main" val="1532858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x-none" b="1"/>
              <a:t>ANTROPOMETRİK </a:t>
            </a:r>
            <a:r>
              <a:rPr lang="x-none" b="1" smtClean="0"/>
              <a:t>ÖLÇÜMLER</a:t>
            </a:r>
            <a:endParaRPr lang="tr-TR" dirty="0"/>
          </a:p>
        </p:txBody>
      </p:sp>
      <p:sp>
        <p:nvSpPr>
          <p:cNvPr id="3" name="İçerik Yer Tutucusu 2"/>
          <p:cNvSpPr>
            <a:spLocks noGrp="1"/>
          </p:cNvSpPr>
          <p:nvPr>
            <p:ph idx="1"/>
          </p:nvPr>
        </p:nvSpPr>
        <p:spPr>
          <a:xfrm>
            <a:off x="539552" y="1807361"/>
            <a:ext cx="7992888" cy="4051437"/>
          </a:xfrm>
        </p:spPr>
        <p:txBody>
          <a:bodyPr>
            <a:normAutofit/>
          </a:bodyPr>
          <a:lstStyle/>
          <a:p>
            <a:pPr marL="0" indent="0">
              <a:buNone/>
            </a:pPr>
            <a:r>
              <a:rPr lang="tr-TR" sz="3200" dirty="0"/>
              <a:t>Çocukların temel sağlık göstergelerinin başında büyüme gelmektedir. Büyümenin değerlendirilmesinde yaşa ve cinsiyete göre </a:t>
            </a:r>
            <a:r>
              <a:rPr lang="tr-TR" sz="3200" b="1" i="1" dirty="0">
                <a:solidFill>
                  <a:srgbClr val="FF0000"/>
                </a:solidFill>
              </a:rPr>
              <a:t>ağırlık, boy ve baş çevresi </a:t>
            </a:r>
            <a:r>
              <a:rPr lang="tr-TR" sz="3200" dirty="0"/>
              <a:t>ölçümleri, en sık kullanılan </a:t>
            </a:r>
            <a:r>
              <a:rPr lang="tr-TR" sz="3200" dirty="0" err="1"/>
              <a:t>antropometrik</a:t>
            </a:r>
            <a:r>
              <a:rPr lang="tr-TR" sz="3200" dirty="0"/>
              <a:t> ölçümlerdir. </a:t>
            </a:r>
          </a:p>
        </p:txBody>
      </p:sp>
    </p:spTree>
    <p:extLst>
      <p:ext uri="{BB962C8B-B14F-4D97-AF65-F5344CB8AC3E}">
        <p14:creationId xmlns:p14="http://schemas.microsoft.com/office/powerpoint/2010/main" val="1868508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x-none" b="1">
                <a:solidFill>
                  <a:srgbClr val="0070C0"/>
                </a:solidFill>
              </a:rPr>
              <a:t>Boy</a:t>
            </a:r>
            <a:r>
              <a:rPr lang="tr-TR" b="1" dirty="0">
                <a:solidFill>
                  <a:srgbClr val="0070C0"/>
                </a:solidFill>
              </a:rPr>
              <a:t/>
            </a:r>
            <a:br>
              <a:rPr lang="tr-TR" b="1" dirty="0">
                <a:solidFill>
                  <a:srgbClr val="0070C0"/>
                </a:solidFill>
              </a:rPr>
            </a:br>
            <a:endParaRPr lang="tr-TR" b="1" dirty="0">
              <a:solidFill>
                <a:srgbClr val="0070C0"/>
              </a:solidFill>
            </a:endParaRPr>
          </a:p>
        </p:txBody>
      </p:sp>
      <p:sp>
        <p:nvSpPr>
          <p:cNvPr id="3" name="İçerik Yer Tutucusu 2"/>
          <p:cNvSpPr>
            <a:spLocks noGrp="1"/>
          </p:cNvSpPr>
          <p:nvPr>
            <p:ph idx="1"/>
          </p:nvPr>
        </p:nvSpPr>
        <p:spPr/>
        <p:txBody>
          <a:bodyPr>
            <a:normAutofit/>
          </a:bodyPr>
          <a:lstStyle/>
          <a:p>
            <a:r>
              <a:rPr lang="tr-TR" sz="3200" dirty="0"/>
              <a:t>Boy ve vücut ağırlığının birlikte değerlendirilmesi gereklidir. Her ikisinin de benzer </a:t>
            </a:r>
            <a:r>
              <a:rPr lang="tr-TR" sz="3200" dirty="0" err="1"/>
              <a:t>persantillerde</a:t>
            </a:r>
            <a:r>
              <a:rPr lang="tr-TR" sz="3200" dirty="0"/>
              <a:t> olmaları beklenir</a:t>
            </a:r>
            <a:r>
              <a:rPr lang="tr-TR" sz="3200" dirty="0" smtClean="0"/>
              <a:t>.</a:t>
            </a:r>
            <a:endParaRPr lang="tr-TR" sz="3200" dirty="0"/>
          </a:p>
        </p:txBody>
      </p:sp>
    </p:spTree>
    <p:extLst>
      <p:ext uri="{BB962C8B-B14F-4D97-AF65-F5344CB8AC3E}">
        <p14:creationId xmlns:p14="http://schemas.microsoft.com/office/powerpoint/2010/main" val="2099270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260648"/>
            <a:ext cx="8640960" cy="6336703"/>
          </a:xfrm>
        </p:spPr>
        <p:txBody>
          <a:bodyPr>
            <a:normAutofit/>
          </a:bodyPr>
          <a:lstStyle/>
          <a:p>
            <a:pPr marL="0" indent="0">
              <a:buNone/>
            </a:pPr>
            <a:r>
              <a:rPr lang="tr-TR" sz="2800" b="1" i="1" dirty="0">
                <a:solidFill>
                  <a:srgbClr val="0070C0"/>
                </a:solidFill>
              </a:rPr>
              <a:t>Bebekler:</a:t>
            </a:r>
          </a:p>
          <a:p>
            <a:pPr lvl="0"/>
            <a:r>
              <a:rPr lang="tr-TR" sz="2800" dirty="0"/>
              <a:t>Bebeklerin boyu, güvenli bir şekilde ayakta durana kadar (yaklaşık 2 yaş) bebek yatar pozisyonda iken boy ölçüm aleti ile ölçülür. Baş tahtası sabit, ayak tahtası hareketli olan bu aletin yan tarafına mezura yerleştirilmiştir.</a:t>
            </a:r>
          </a:p>
          <a:p>
            <a:pPr lvl="0"/>
            <a:r>
              <a:rPr lang="tr-TR" sz="2800" dirty="0"/>
              <a:t>Boy ölçümü sert, yatay bir zemin üzerinde, bebek başlıksız ve </a:t>
            </a:r>
            <a:r>
              <a:rPr lang="tr-TR" sz="2800" dirty="0" err="1"/>
              <a:t>patiksiz</a:t>
            </a:r>
            <a:r>
              <a:rPr lang="tr-TR" sz="2800" dirty="0"/>
              <a:t> iken yapılır. </a:t>
            </a:r>
          </a:p>
        </p:txBody>
      </p:sp>
    </p:spTree>
    <p:extLst>
      <p:ext uri="{BB962C8B-B14F-4D97-AF65-F5344CB8AC3E}">
        <p14:creationId xmlns:p14="http://schemas.microsoft.com/office/powerpoint/2010/main" val="1039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09443" y="1340768"/>
            <a:ext cx="7125112" cy="4752527"/>
          </a:xfrm>
        </p:spPr>
        <p:txBody>
          <a:bodyPr>
            <a:noAutofit/>
          </a:bodyPr>
          <a:lstStyle/>
          <a:p>
            <a:pPr lvl="0"/>
            <a:r>
              <a:rPr lang="tr-TR" sz="2800" dirty="0"/>
              <a:t>Başın </a:t>
            </a:r>
            <a:r>
              <a:rPr lang="tr-TR" sz="2800" dirty="0" err="1"/>
              <a:t>verteksi</a:t>
            </a:r>
            <a:r>
              <a:rPr lang="tr-TR" sz="2800" dirty="0"/>
              <a:t> ölçüm aletinin baş tahtasına sıkıca temas ettirilir, başın arka kısmı, sırt, kalça, bacaklar ve topuklar zemin ile tam temas halinde, topuklar dikey sert yüzey ile 90 derece açı yapacak şekilde ve dizler hafifçe bastırılarak ölçüm </a:t>
            </a:r>
            <a:r>
              <a:rPr lang="tr-TR" sz="2800" dirty="0" smtClean="0"/>
              <a:t>yapılır.</a:t>
            </a:r>
          </a:p>
          <a:p>
            <a:pPr lvl="0"/>
            <a:r>
              <a:rPr lang="tr-TR" sz="2800" dirty="0" smtClean="0"/>
              <a:t>Ölçüm </a:t>
            </a:r>
            <a:r>
              <a:rPr lang="tr-TR" sz="2800" dirty="0"/>
              <a:t>büyüme çizelgesinin üzerine işaretlenir</a:t>
            </a:r>
            <a:r>
              <a:rPr lang="tr-TR" sz="2800" dirty="0" smtClean="0"/>
              <a:t>.</a:t>
            </a:r>
            <a:endParaRPr lang="tr-TR" sz="2800" dirty="0"/>
          </a:p>
        </p:txBody>
      </p:sp>
    </p:spTree>
    <p:extLst>
      <p:ext uri="{BB962C8B-B14F-4D97-AF65-F5344CB8AC3E}">
        <p14:creationId xmlns:p14="http://schemas.microsoft.com/office/powerpoint/2010/main" val="1917349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908720"/>
            <a:ext cx="8568952" cy="5256583"/>
          </a:xfrm>
        </p:spPr>
        <p:txBody>
          <a:bodyPr>
            <a:noAutofit/>
          </a:bodyPr>
          <a:lstStyle/>
          <a:p>
            <a:pPr marL="0" indent="0">
              <a:buNone/>
            </a:pPr>
            <a:r>
              <a:rPr lang="tr-TR" sz="2800" b="1" i="1" dirty="0">
                <a:solidFill>
                  <a:srgbClr val="0070C0"/>
                </a:solidFill>
              </a:rPr>
              <a:t>Büyük Çocuklar:</a:t>
            </a:r>
          </a:p>
          <a:p>
            <a:pPr lvl="0"/>
            <a:r>
              <a:rPr lang="tr-TR" sz="2800" dirty="0"/>
              <a:t>2 yaşından büyük çocukların boyu, çocuk ayakta iken ölçülür.</a:t>
            </a:r>
          </a:p>
          <a:p>
            <a:pPr lvl="0"/>
            <a:r>
              <a:rPr lang="tr-TR" sz="2800" dirty="0"/>
              <a:t>Ölçüm için boy ölçeği olan bir ölçüm aleti kullanılır.</a:t>
            </a:r>
          </a:p>
          <a:p>
            <a:pPr lvl="0"/>
            <a:r>
              <a:rPr lang="tr-TR" sz="2800" dirty="0"/>
              <a:t>Çocuğun ayakkabılarını çıkarması sağlanır. </a:t>
            </a:r>
          </a:p>
          <a:p>
            <a:pPr lvl="0"/>
            <a:r>
              <a:rPr lang="tr-TR" sz="2800" dirty="0"/>
              <a:t>Başında başlık varsa çıkarılır.</a:t>
            </a:r>
          </a:p>
          <a:p>
            <a:pPr lvl="0"/>
            <a:r>
              <a:rPr lang="tr-TR" sz="2800" dirty="0"/>
              <a:t>Çocuk, sırtı ölçüm aletine dönük olacak şekilde dik durur.  </a:t>
            </a:r>
            <a:r>
              <a:rPr lang="tr-TR" sz="2800" dirty="0" err="1"/>
              <a:t>Oksiput</a:t>
            </a:r>
            <a:r>
              <a:rPr lang="tr-TR" sz="2800" dirty="0"/>
              <a:t>, omuzlar, kalça ve topuklar ölçüm aletiyle tam temas etmelidir</a:t>
            </a:r>
            <a:r>
              <a:rPr lang="tr-TR" sz="2800" dirty="0" smtClean="0"/>
              <a:t>.</a:t>
            </a:r>
            <a:endParaRPr lang="tr-TR" sz="2800" dirty="0"/>
          </a:p>
        </p:txBody>
      </p:sp>
    </p:spTree>
    <p:extLst>
      <p:ext uri="{BB962C8B-B14F-4D97-AF65-F5344CB8AC3E}">
        <p14:creationId xmlns:p14="http://schemas.microsoft.com/office/powerpoint/2010/main" val="87512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3" name="İçerik Yer Tutucusu 2"/>
          <p:cNvSpPr>
            <a:spLocks noGrp="1"/>
          </p:cNvSpPr>
          <p:nvPr>
            <p:ph sz="half" idx="1"/>
          </p:nvPr>
        </p:nvSpPr>
        <p:spPr>
          <a:xfrm>
            <a:off x="179512" y="332656"/>
            <a:ext cx="4968552" cy="6192687"/>
          </a:xfrm>
        </p:spPr>
        <p:txBody>
          <a:bodyPr>
            <a:normAutofit/>
          </a:bodyPr>
          <a:lstStyle/>
          <a:p>
            <a:pPr lvl="0"/>
            <a:r>
              <a:rPr lang="tr-TR" sz="2800" dirty="0"/>
              <a:t>Çocuğun kolları aşağıya doğru sarkık, ayaklar birleşik, baş tam karşıya bakacak şekilde olmalıdır.</a:t>
            </a:r>
          </a:p>
          <a:p>
            <a:r>
              <a:rPr lang="tr-TR" sz="2800" dirty="0"/>
              <a:t>Ölçüm aletinin ayar yeri çocuğun başının üst kısmına temas ettirilerek ve bu nokta arkadaki ölçekten okunarak boy ölçüm işlemi </a:t>
            </a:r>
            <a:r>
              <a:rPr lang="tr-TR" sz="2800" dirty="0" smtClean="0"/>
              <a:t>tamamlanır.</a:t>
            </a:r>
            <a:endParaRPr lang="tr-TR" sz="2800"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640108" y="548680"/>
            <a:ext cx="3477849" cy="6033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1885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normAutofit fontScale="90000"/>
          </a:bodyPr>
          <a:lstStyle/>
          <a:p>
            <a:pPr algn="ctr"/>
            <a:r>
              <a:rPr lang="x-none" b="1">
                <a:solidFill>
                  <a:srgbClr val="FF0000"/>
                </a:solidFill>
              </a:rPr>
              <a:t>Vücut Ağırlığı</a:t>
            </a:r>
            <a:r>
              <a:rPr lang="tr-TR" b="1" dirty="0"/>
              <a:t/>
            </a:r>
            <a:br>
              <a:rPr lang="tr-TR" b="1" dirty="0"/>
            </a:br>
            <a:endParaRPr lang="tr-TR" dirty="0"/>
          </a:p>
        </p:txBody>
      </p:sp>
      <p:sp>
        <p:nvSpPr>
          <p:cNvPr id="6" name="İçerik Yer Tutucusu 5"/>
          <p:cNvSpPr>
            <a:spLocks noGrp="1"/>
          </p:cNvSpPr>
          <p:nvPr>
            <p:ph idx="1"/>
          </p:nvPr>
        </p:nvSpPr>
        <p:spPr>
          <a:xfrm>
            <a:off x="539552" y="1807361"/>
            <a:ext cx="8064896" cy="4051437"/>
          </a:xfrm>
        </p:spPr>
        <p:txBody>
          <a:bodyPr>
            <a:noAutofit/>
          </a:bodyPr>
          <a:lstStyle/>
          <a:p>
            <a:pPr marL="0" indent="0">
              <a:buNone/>
            </a:pPr>
            <a:r>
              <a:rPr lang="x-none" sz="2800" b="1"/>
              <a:t> </a:t>
            </a:r>
            <a:endParaRPr lang="tr-TR" sz="2800" b="1" dirty="0"/>
          </a:p>
          <a:p>
            <a:r>
              <a:rPr lang="tr-TR" sz="2800" dirty="0" smtClean="0"/>
              <a:t>Bebekler </a:t>
            </a:r>
            <a:r>
              <a:rPr lang="tr-TR" sz="2800" dirty="0"/>
              <a:t>ayakta durana dek en az 20 grama duyarlı bebek baskülünde tartılırlar. Tartı işleminden önce tartı aleti ayarlanmalıdır. Ölçüm sırasında bebek çıplak olmalıdır. Kuru alt bezi bırakıldıysa, bezin ağırlığı daha sonra vücut ağırlığından düşülmelidir. 7-8 aylıktan büyük bebekler tartı aleti üzerinde oturtularak tartılabilirler. </a:t>
            </a:r>
          </a:p>
        </p:txBody>
      </p:sp>
    </p:spTree>
    <p:extLst>
      <p:ext uri="{BB962C8B-B14F-4D97-AF65-F5344CB8AC3E}">
        <p14:creationId xmlns:p14="http://schemas.microsoft.com/office/powerpoint/2010/main" val="3158144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İçerik Yer Tutucusu 4"/>
          <p:cNvSpPr>
            <a:spLocks noGrp="1"/>
          </p:cNvSpPr>
          <p:nvPr>
            <p:ph sz="half" idx="1"/>
          </p:nvPr>
        </p:nvSpPr>
        <p:spPr>
          <a:xfrm>
            <a:off x="251520" y="1700809"/>
            <a:ext cx="8784976" cy="4896544"/>
          </a:xfrm>
        </p:spPr>
        <p:txBody>
          <a:bodyPr>
            <a:noAutofit/>
          </a:bodyPr>
          <a:lstStyle/>
          <a:p>
            <a:r>
              <a:rPr lang="tr-TR" sz="2800" dirty="0"/>
              <a:t>Bebek tartının üzerindeyken bebeğe dokunulmamalı, ancak düşmelere karşı mutlaka koruyucu önlemler </a:t>
            </a:r>
            <a:r>
              <a:rPr lang="tr-TR" sz="2800" dirty="0" smtClean="0"/>
              <a:t>alınmalıdır. Yalnızca </a:t>
            </a:r>
            <a:r>
              <a:rPr lang="tr-TR" sz="2800" dirty="0"/>
              <a:t>bebeği tartan kişinin eli, bebeğin vücuduna dokunmadan, vücudunun üzerinde olmalıdır. Ölçüm sırasında bebeğin hareketlerini en aza indirmek için dikkatini bir nesneye (oyuncak vb.) çekmek gerekebilir. Bir bebekten diğer bebeğe enfeksiyon geçişini önlemek için her tartıdan önce tartı üzerindeki örtü değiştirilmelidir. </a:t>
            </a:r>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804248" y="188640"/>
            <a:ext cx="2161905" cy="1438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050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endParaRPr lang="tr-TR"/>
          </a:p>
        </p:txBody>
      </p:sp>
      <p:sp>
        <p:nvSpPr>
          <p:cNvPr id="6" name="İçerik Yer Tutucusu 5"/>
          <p:cNvSpPr>
            <a:spLocks noGrp="1"/>
          </p:cNvSpPr>
          <p:nvPr>
            <p:ph idx="1"/>
          </p:nvPr>
        </p:nvSpPr>
        <p:spPr/>
        <p:txBody>
          <a:bodyPr>
            <a:normAutofit/>
          </a:bodyPr>
          <a:lstStyle/>
          <a:p>
            <a:r>
              <a:rPr lang="tr-TR" sz="2800" dirty="0"/>
              <a:t>2 yaşından büyük çocuklar erişkinler için kullanılan basküllerde, yalnızca iç çamaşırları bırakılarak tartılmalıdır. Eğer çocuğun her gün tartılması gerekiyorsa, aynı kıyafetle ve aynı zamanda tartılmasına özen gösterilmelidir. Zaman olarak kahvaltı öncesi tercih edilmelidir.     </a:t>
            </a:r>
          </a:p>
        </p:txBody>
      </p:sp>
    </p:spTree>
    <p:extLst>
      <p:ext uri="{BB962C8B-B14F-4D97-AF65-F5344CB8AC3E}">
        <p14:creationId xmlns:p14="http://schemas.microsoft.com/office/powerpoint/2010/main" val="3359216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x-none" b="1">
                <a:solidFill>
                  <a:srgbClr val="00B0F0"/>
                </a:solidFill>
              </a:rPr>
              <a:t>Baş Çevresi</a:t>
            </a:r>
            <a:r>
              <a:rPr lang="tr-TR" b="1" dirty="0"/>
              <a:t/>
            </a:r>
            <a:br>
              <a:rPr lang="tr-TR" b="1" dirty="0"/>
            </a:br>
            <a:endParaRPr lang="tr-TR" dirty="0"/>
          </a:p>
        </p:txBody>
      </p:sp>
      <p:sp>
        <p:nvSpPr>
          <p:cNvPr id="3" name="İçerik Yer Tutucusu 2"/>
          <p:cNvSpPr>
            <a:spLocks noGrp="1"/>
          </p:cNvSpPr>
          <p:nvPr>
            <p:ph idx="1"/>
          </p:nvPr>
        </p:nvSpPr>
        <p:spPr>
          <a:xfrm>
            <a:off x="323528" y="1484784"/>
            <a:ext cx="8424936" cy="4843525"/>
          </a:xfrm>
        </p:spPr>
        <p:txBody>
          <a:bodyPr>
            <a:noAutofit/>
          </a:bodyPr>
          <a:lstStyle/>
          <a:p>
            <a:pPr hangingPunct="0"/>
            <a:r>
              <a:rPr lang="en-US" sz="2800" dirty="0" err="1" smtClean="0"/>
              <a:t>Baş</a:t>
            </a:r>
            <a:r>
              <a:rPr lang="en-US" sz="2800" dirty="0" smtClean="0"/>
              <a:t> </a:t>
            </a:r>
            <a:r>
              <a:rPr lang="en-US" sz="2800" dirty="0" err="1"/>
              <a:t>çevresi</a:t>
            </a:r>
            <a:r>
              <a:rPr lang="en-US" sz="2800" dirty="0"/>
              <a:t> </a:t>
            </a:r>
            <a:r>
              <a:rPr lang="en-US" sz="2800" dirty="0" err="1"/>
              <a:t>doğumdan</a:t>
            </a:r>
            <a:r>
              <a:rPr lang="en-US" sz="2800" dirty="0"/>
              <a:t> </a:t>
            </a:r>
            <a:r>
              <a:rPr lang="en-US" sz="2800" dirty="0" err="1"/>
              <a:t>başlayarak</a:t>
            </a:r>
            <a:r>
              <a:rPr lang="en-US" sz="2800" dirty="0"/>
              <a:t> 3 </a:t>
            </a:r>
            <a:r>
              <a:rPr lang="en-US" sz="2800" dirty="0" err="1"/>
              <a:t>yaşına</a:t>
            </a:r>
            <a:r>
              <a:rPr lang="en-US" sz="2800" dirty="0"/>
              <a:t> </a:t>
            </a:r>
            <a:r>
              <a:rPr lang="en-US" sz="2800" dirty="0" err="1"/>
              <a:t>kadar</a:t>
            </a:r>
            <a:r>
              <a:rPr lang="en-US" sz="2800" dirty="0"/>
              <a:t> </a:t>
            </a:r>
            <a:r>
              <a:rPr lang="en-US" sz="2800" dirty="0" err="1"/>
              <a:t>rutin</a:t>
            </a:r>
            <a:r>
              <a:rPr lang="en-US" sz="2800" dirty="0"/>
              <a:t> </a:t>
            </a:r>
            <a:r>
              <a:rPr lang="en-US" sz="2800" dirty="0" err="1"/>
              <a:t>olarak</a:t>
            </a:r>
            <a:r>
              <a:rPr lang="en-US" sz="2800" dirty="0"/>
              <a:t> </a:t>
            </a:r>
            <a:r>
              <a:rPr lang="en-US" sz="2800" dirty="0" err="1"/>
              <a:t>ölçülür</a:t>
            </a:r>
            <a:r>
              <a:rPr lang="en-US" sz="2800" dirty="0"/>
              <a:t>. </a:t>
            </a:r>
            <a:r>
              <a:rPr lang="en-US" sz="2800" dirty="0" err="1"/>
              <a:t>Beyin</a:t>
            </a:r>
            <a:r>
              <a:rPr lang="en-US" sz="2800" dirty="0"/>
              <a:t> </a:t>
            </a:r>
            <a:r>
              <a:rPr lang="en-US" sz="2800" dirty="0" err="1"/>
              <a:t>doğumdan</a:t>
            </a:r>
            <a:r>
              <a:rPr lang="en-US" sz="2800" dirty="0"/>
              <a:t> </a:t>
            </a:r>
            <a:r>
              <a:rPr lang="en-US" sz="2800" dirty="0" err="1"/>
              <a:t>sonra</a:t>
            </a:r>
            <a:r>
              <a:rPr lang="en-US" sz="2800" dirty="0"/>
              <a:t> da </a:t>
            </a:r>
            <a:r>
              <a:rPr lang="en-US" sz="2800" dirty="0" err="1"/>
              <a:t>büyümeye</a:t>
            </a:r>
            <a:r>
              <a:rPr lang="en-US" sz="2800" dirty="0"/>
              <a:t> </a:t>
            </a:r>
            <a:r>
              <a:rPr lang="en-US" sz="2800" dirty="0" err="1"/>
              <a:t>devam</a:t>
            </a:r>
            <a:r>
              <a:rPr lang="en-US" sz="2800" dirty="0"/>
              <a:t> </a:t>
            </a:r>
            <a:r>
              <a:rPr lang="en-US" sz="2800" dirty="0" err="1"/>
              <a:t>ettiğinden</a:t>
            </a:r>
            <a:r>
              <a:rPr lang="en-US" sz="2800" dirty="0"/>
              <a:t> </a:t>
            </a:r>
            <a:r>
              <a:rPr lang="en-US" sz="2800" dirty="0" err="1"/>
              <a:t>baş</a:t>
            </a:r>
            <a:r>
              <a:rPr lang="en-US" sz="2800" dirty="0"/>
              <a:t> </a:t>
            </a:r>
            <a:r>
              <a:rPr lang="en-US" sz="2800" dirty="0" err="1"/>
              <a:t>çevresi</a:t>
            </a:r>
            <a:r>
              <a:rPr lang="en-US" sz="2800" dirty="0"/>
              <a:t> de </a:t>
            </a:r>
            <a:r>
              <a:rPr lang="en-US" sz="2800" dirty="0" err="1"/>
              <a:t>artış</a:t>
            </a:r>
            <a:r>
              <a:rPr lang="en-US" sz="2800" dirty="0"/>
              <a:t> </a:t>
            </a:r>
            <a:r>
              <a:rPr lang="en-US" sz="2800" dirty="0" err="1"/>
              <a:t>gösterir</a:t>
            </a:r>
            <a:r>
              <a:rPr lang="en-US" sz="2800" dirty="0"/>
              <a:t>. </a:t>
            </a:r>
            <a:r>
              <a:rPr lang="en-US" sz="2800" dirty="0" err="1"/>
              <a:t>Baş</a:t>
            </a:r>
            <a:r>
              <a:rPr lang="en-US" sz="2800" dirty="0"/>
              <a:t> </a:t>
            </a:r>
            <a:r>
              <a:rPr lang="en-US" sz="2800" dirty="0" err="1"/>
              <a:t>çevresi</a:t>
            </a:r>
            <a:r>
              <a:rPr lang="en-US" sz="2800" dirty="0"/>
              <a:t> </a:t>
            </a:r>
            <a:r>
              <a:rPr lang="en-US" sz="2800" dirty="0" err="1"/>
              <a:t>bir</a:t>
            </a:r>
            <a:r>
              <a:rPr lang="en-US" sz="2800" dirty="0"/>
              <a:t> </a:t>
            </a:r>
            <a:r>
              <a:rPr lang="en-US" sz="2800" dirty="0" err="1"/>
              <a:t>mezura</a:t>
            </a:r>
            <a:r>
              <a:rPr lang="en-US" sz="2800" dirty="0"/>
              <a:t> </a:t>
            </a:r>
            <a:r>
              <a:rPr lang="en-US" sz="2800" dirty="0" err="1"/>
              <a:t>ile</a:t>
            </a:r>
            <a:r>
              <a:rPr lang="en-US" sz="2800" dirty="0"/>
              <a:t> </a:t>
            </a:r>
            <a:r>
              <a:rPr lang="en-US" sz="2800" dirty="0" err="1"/>
              <a:t>arkada</a:t>
            </a:r>
            <a:r>
              <a:rPr lang="en-US" sz="2800" dirty="0"/>
              <a:t> </a:t>
            </a:r>
            <a:r>
              <a:rPr lang="en-US" sz="2800" dirty="0" err="1"/>
              <a:t>oksiput</a:t>
            </a:r>
            <a:r>
              <a:rPr lang="en-US" sz="2800" dirty="0"/>
              <a:t> </a:t>
            </a:r>
            <a:r>
              <a:rPr lang="en-US" sz="2800" dirty="0" err="1"/>
              <a:t>kemiğinin</a:t>
            </a:r>
            <a:r>
              <a:rPr lang="en-US" sz="2800" dirty="0"/>
              <a:t> en </a:t>
            </a:r>
            <a:r>
              <a:rPr lang="en-US" sz="2800" dirty="0" err="1"/>
              <a:t>çıkıntılı</a:t>
            </a:r>
            <a:r>
              <a:rPr lang="en-US" sz="2800" dirty="0"/>
              <a:t> </a:t>
            </a:r>
            <a:r>
              <a:rPr lang="en-US" sz="2800" dirty="0" err="1"/>
              <a:t>noktası</a:t>
            </a:r>
            <a:r>
              <a:rPr lang="en-US" sz="2800" dirty="0"/>
              <a:t>, </a:t>
            </a:r>
            <a:r>
              <a:rPr lang="en-US" sz="2800" dirty="0" err="1"/>
              <a:t>önde</a:t>
            </a:r>
            <a:r>
              <a:rPr lang="en-US" sz="2800" dirty="0"/>
              <a:t> </a:t>
            </a:r>
            <a:r>
              <a:rPr lang="en-US" sz="2800" dirty="0" err="1"/>
              <a:t>kaşların</a:t>
            </a:r>
            <a:r>
              <a:rPr lang="en-US" sz="2800" dirty="0"/>
              <a:t> </a:t>
            </a:r>
            <a:r>
              <a:rPr lang="en-US" sz="2800" dirty="0" err="1"/>
              <a:t>üzerinden</a:t>
            </a:r>
            <a:r>
              <a:rPr lang="en-US" sz="2800" dirty="0"/>
              <a:t> (glabella) </a:t>
            </a:r>
            <a:r>
              <a:rPr lang="en-US" sz="2800" dirty="0" err="1"/>
              <a:t>geçirilerek</a:t>
            </a:r>
            <a:r>
              <a:rPr lang="en-US" sz="2800" dirty="0"/>
              <a:t> </a:t>
            </a:r>
            <a:r>
              <a:rPr lang="en-US" sz="2800" dirty="0" err="1"/>
              <a:t>ölçülür</a:t>
            </a:r>
            <a:r>
              <a:rPr lang="en-US" sz="2800" dirty="0"/>
              <a:t>. </a:t>
            </a:r>
            <a:r>
              <a:rPr lang="en-US" sz="2800" dirty="0" err="1"/>
              <a:t>Çocuğun</a:t>
            </a:r>
            <a:r>
              <a:rPr lang="en-US" sz="2800" dirty="0"/>
              <a:t> </a:t>
            </a:r>
            <a:r>
              <a:rPr lang="en-US" sz="2800" dirty="0" err="1"/>
              <a:t>boyu</a:t>
            </a:r>
            <a:r>
              <a:rPr lang="en-US" sz="2800" dirty="0"/>
              <a:t> </a:t>
            </a:r>
            <a:r>
              <a:rPr lang="en-US" sz="2800" dirty="0" err="1"/>
              <a:t>ile</a:t>
            </a:r>
            <a:r>
              <a:rPr lang="en-US" sz="2800" dirty="0"/>
              <a:t> </a:t>
            </a:r>
            <a:r>
              <a:rPr lang="en-US" sz="2800" dirty="0" err="1"/>
              <a:t>baş</a:t>
            </a:r>
            <a:r>
              <a:rPr lang="en-US" sz="2800" dirty="0"/>
              <a:t> </a:t>
            </a:r>
            <a:r>
              <a:rPr lang="en-US" sz="2800" dirty="0" err="1"/>
              <a:t>çevresinin</a:t>
            </a:r>
            <a:r>
              <a:rPr lang="en-US" sz="2800" dirty="0"/>
              <a:t> </a:t>
            </a:r>
            <a:r>
              <a:rPr lang="en-US" sz="2800" dirty="0" err="1"/>
              <a:t>uyumu</a:t>
            </a:r>
            <a:r>
              <a:rPr lang="en-US" sz="2800" dirty="0"/>
              <a:t> </a:t>
            </a:r>
            <a:r>
              <a:rPr lang="en-US" sz="2800" dirty="0" err="1"/>
              <a:t>önemlidir</a:t>
            </a:r>
            <a:r>
              <a:rPr lang="en-US" sz="2800" dirty="0"/>
              <a:t>. </a:t>
            </a:r>
            <a:r>
              <a:rPr lang="en-US" sz="2800" dirty="0" err="1"/>
              <a:t>Örneğin</a:t>
            </a:r>
            <a:r>
              <a:rPr lang="en-US" sz="2800" dirty="0"/>
              <a:t> boy </a:t>
            </a:r>
            <a:r>
              <a:rPr lang="en-US" sz="2800" dirty="0" err="1"/>
              <a:t>yaklaşık</a:t>
            </a:r>
            <a:r>
              <a:rPr lang="en-US" sz="2800" dirty="0"/>
              <a:t> 40. </a:t>
            </a:r>
            <a:r>
              <a:rPr lang="en-US" sz="2800" dirty="0" err="1"/>
              <a:t>persantilde</a:t>
            </a:r>
            <a:r>
              <a:rPr lang="en-US" sz="2800" dirty="0"/>
              <a:t> </a:t>
            </a:r>
            <a:r>
              <a:rPr lang="en-US" sz="2800" dirty="0" err="1"/>
              <a:t>ise</a:t>
            </a:r>
            <a:r>
              <a:rPr lang="en-US" sz="2800" dirty="0"/>
              <a:t> </a:t>
            </a:r>
            <a:r>
              <a:rPr lang="en-US" sz="2800" dirty="0" err="1"/>
              <a:t>baş</a:t>
            </a:r>
            <a:r>
              <a:rPr lang="en-US" sz="2800" dirty="0"/>
              <a:t> </a:t>
            </a:r>
            <a:r>
              <a:rPr lang="en-US" sz="2800" dirty="0" err="1"/>
              <a:t>çevresinin</a:t>
            </a:r>
            <a:r>
              <a:rPr lang="en-US" sz="2800" dirty="0"/>
              <a:t> de </a:t>
            </a:r>
            <a:r>
              <a:rPr lang="en-US" sz="2800" dirty="0" err="1"/>
              <a:t>benzer</a:t>
            </a:r>
            <a:r>
              <a:rPr lang="en-US" sz="2800" dirty="0"/>
              <a:t> </a:t>
            </a:r>
            <a:r>
              <a:rPr lang="en-US" sz="2800" dirty="0" err="1"/>
              <a:t>olması</a:t>
            </a:r>
            <a:r>
              <a:rPr lang="en-US" sz="2800" dirty="0"/>
              <a:t> </a:t>
            </a:r>
            <a:r>
              <a:rPr lang="en-US" sz="2800" dirty="0" err="1"/>
              <a:t>beklenir</a:t>
            </a:r>
            <a:r>
              <a:rPr lang="en-US" sz="2800" dirty="0"/>
              <a:t>. </a:t>
            </a:r>
            <a:endParaRPr lang="tr-TR" sz="2800" dirty="0"/>
          </a:p>
        </p:txBody>
      </p:sp>
    </p:spTree>
    <p:extLst>
      <p:ext uri="{BB962C8B-B14F-4D97-AF65-F5344CB8AC3E}">
        <p14:creationId xmlns:p14="http://schemas.microsoft.com/office/powerpoint/2010/main" val="3379193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539552" y="476672"/>
            <a:ext cx="8064896" cy="5976664"/>
          </a:xfrm>
        </p:spPr>
        <p:txBody>
          <a:bodyPr>
            <a:noAutofit/>
          </a:bodyPr>
          <a:lstStyle/>
          <a:p>
            <a:pPr>
              <a:lnSpc>
                <a:spcPct val="150000"/>
              </a:lnSpc>
            </a:pPr>
            <a:r>
              <a:rPr lang="tr-TR" sz="2800" dirty="0" smtClean="0"/>
              <a:t>Tanılama, sağlıklı bireylerden öykü alınarak, muayene edilerek ve testler yapılarak henüz tanı konulmamış, bilinmeyen hastalıkların varlığına ilişkin ipuçları elde etmek amaçlı uygulamalardır. </a:t>
            </a:r>
          </a:p>
          <a:p>
            <a:pPr>
              <a:lnSpc>
                <a:spcPct val="150000"/>
              </a:lnSpc>
            </a:pPr>
            <a:r>
              <a:rPr lang="tr-TR" sz="2800" dirty="0" smtClean="0"/>
              <a:t>Tanılama, çocukla iletişim, öykü alma ve sağlık durumunun değerlendirilmesini içermektedir.</a:t>
            </a:r>
            <a:endParaRPr lang="tr-TR" sz="2800" dirty="0"/>
          </a:p>
        </p:txBody>
      </p:sp>
    </p:spTree>
    <p:extLst>
      <p:ext uri="{BB962C8B-B14F-4D97-AF65-F5344CB8AC3E}">
        <p14:creationId xmlns:p14="http://schemas.microsoft.com/office/powerpoint/2010/main" val="1616777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5"/>
          <p:cNvSpPr>
            <a:spLocks noGrp="1" noChangeArrowheads="1"/>
          </p:cNvSpPr>
          <p:nvPr>
            <p:ph type="title"/>
          </p:nvPr>
        </p:nvSpPr>
        <p:spPr>
          <a:xfrm>
            <a:off x="468313" y="5373688"/>
            <a:ext cx="8229600" cy="1139825"/>
          </a:xfrm>
        </p:spPr>
        <p:txBody>
          <a:bodyPr/>
          <a:lstStyle/>
          <a:p>
            <a:r>
              <a:rPr lang="tr-TR" sz="3200" b="1">
                <a:effectLst/>
              </a:rPr>
              <a:t>Baş-Göğüs ve karın çevresi ölçümü</a:t>
            </a:r>
          </a:p>
        </p:txBody>
      </p:sp>
      <p:pic>
        <p:nvPicPr>
          <p:cNvPr id="51204"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4000" cy="559911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4226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2656"/>
            <a:ext cx="8424936" cy="1267543"/>
          </a:xfrm>
        </p:spPr>
        <p:txBody>
          <a:bodyPr>
            <a:normAutofit fontScale="90000"/>
          </a:bodyPr>
          <a:lstStyle/>
          <a:p>
            <a:pPr algn="ctr"/>
            <a:r>
              <a:rPr lang="x-none" b="1"/>
              <a:t>Çocukların Büyüme Eğrilerinin Değerlendirilmesi</a:t>
            </a:r>
            <a:r>
              <a:rPr lang="tr-TR" b="1" dirty="0"/>
              <a:t/>
            </a:r>
            <a:br>
              <a:rPr lang="tr-TR" b="1" dirty="0"/>
            </a:br>
            <a:endParaRPr lang="tr-TR" dirty="0"/>
          </a:p>
        </p:txBody>
      </p:sp>
      <p:sp>
        <p:nvSpPr>
          <p:cNvPr id="3" name="İçerik Yer Tutucusu 2"/>
          <p:cNvSpPr>
            <a:spLocks noGrp="1"/>
          </p:cNvSpPr>
          <p:nvPr>
            <p:ph idx="1"/>
          </p:nvPr>
        </p:nvSpPr>
        <p:spPr>
          <a:xfrm>
            <a:off x="251520" y="1556793"/>
            <a:ext cx="8568952" cy="5112568"/>
          </a:xfrm>
        </p:spPr>
        <p:txBody>
          <a:bodyPr>
            <a:noAutofit/>
          </a:bodyPr>
          <a:lstStyle/>
          <a:p>
            <a:r>
              <a:rPr lang="tr-TR" sz="2800" dirty="0" smtClean="0"/>
              <a:t>Standart </a:t>
            </a:r>
            <a:r>
              <a:rPr lang="tr-TR" sz="2800" dirty="0"/>
              <a:t>büyüme eğrileri, büyümenin izlenmesinde yaygın olarak kullanılmaktadır. Büyüme eğrilerinin her toplumun kendi standartlarına uygun olması en idealidir. Bir çocuğun büyümesinin sağlıklı olup olmadığına, ancak normal çocukların büyümeleri ile karşılaştırılarak karar verilebilir. Bu da ölçüm değerlerinin sağlıklı çocuklardan elde edilen standart büyüme eğrileri üzerine doğru işaretlenmesi ve doğru yorumlanması ile </a:t>
            </a:r>
            <a:r>
              <a:rPr lang="tr-TR" sz="2800" dirty="0" smtClean="0"/>
              <a:t>mümkündür. </a:t>
            </a:r>
            <a:endParaRPr lang="tr-TR" sz="2800" dirty="0"/>
          </a:p>
        </p:txBody>
      </p:sp>
    </p:spTree>
    <p:extLst>
      <p:ext uri="{BB962C8B-B14F-4D97-AF65-F5344CB8AC3E}">
        <p14:creationId xmlns:p14="http://schemas.microsoft.com/office/powerpoint/2010/main" val="2551695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476672"/>
            <a:ext cx="8784976" cy="6192687"/>
          </a:xfrm>
        </p:spPr>
        <p:txBody>
          <a:bodyPr>
            <a:normAutofit/>
          </a:bodyPr>
          <a:lstStyle/>
          <a:p>
            <a:r>
              <a:rPr lang="tr-TR" sz="2800" dirty="0"/>
              <a:t>Vücut ağırlığı, boy ve baş çevresi için ayrı ayrı grafikler bulunmaktadır. Büyüme izlem grafiğinin yatay eksenine yaş, dikey eksenine ise ölçüm değerleri yerleştirilmiştir. Kronolojik yaşın saptanmasından sonra, cinsiyete uygun büyüme izlem grafiğinin yatay ekseninden çocuğun yaşı bulunarak bu noktadan dikey bir çizgi çizilir. Dikey eksenden ise çocuğun ölçüm değeri bulunarak bu noktadan yatay bir çizgi çizilir. Bu iki çizginin kesiştiği nokta işaretlenerek çocuğun hangi </a:t>
            </a:r>
            <a:r>
              <a:rPr lang="tr-TR" sz="2800" dirty="0" err="1"/>
              <a:t>persantilde</a:t>
            </a:r>
            <a:r>
              <a:rPr lang="tr-TR" sz="2800" dirty="0"/>
              <a:t> olduğu bulunur. 3. ve 97. </a:t>
            </a:r>
            <a:r>
              <a:rPr lang="tr-TR" sz="2800" dirty="0" err="1"/>
              <a:t>persantil</a:t>
            </a:r>
            <a:r>
              <a:rPr lang="tr-TR" sz="2800" dirty="0"/>
              <a:t> değerleri normalin alt ve üst sınırları olarak tanımlanır. </a:t>
            </a:r>
          </a:p>
        </p:txBody>
      </p:sp>
    </p:spTree>
    <p:extLst>
      <p:ext uri="{BB962C8B-B14F-4D97-AF65-F5344CB8AC3E}">
        <p14:creationId xmlns:p14="http://schemas.microsoft.com/office/powerpoint/2010/main" val="3892006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Resim 2" descr="http://csh.dergisi.org/images/figure_CSH_279_3.jpg"/>
          <p:cNvPicPr>
            <a:picLocks noChangeAspect="1" noChangeArrowheads="1"/>
          </p:cNvPicPr>
          <p:nvPr/>
        </p:nvPicPr>
        <p:blipFill>
          <a:blip r:embed="rId2" r:link="rId3">
            <a:extLst>
              <a:ext uri="{28A0092B-C50C-407E-A947-70E740481C1C}">
                <a14:useLocalDpi xmlns:a14="http://schemas.microsoft.com/office/drawing/2010/main" val="0"/>
              </a:ext>
            </a:extLst>
          </a:blip>
          <a:srcRect b="49927"/>
          <a:stretch>
            <a:fillRect/>
          </a:stretch>
        </p:blipFill>
        <p:spPr bwMode="auto">
          <a:xfrm>
            <a:off x="0" y="4197"/>
            <a:ext cx="9144000" cy="6853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774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p:txBody>
          <a:bodyPr/>
          <a:lstStyle/>
          <a:p>
            <a:endParaRPr lang="tr-TR"/>
          </a:p>
        </p:txBody>
      </p:sp>
      <p:pic>
        <p:nvPicPr>
          <p:cNvPr id="72710" name="Picture 6" descr="gelisimTablosuErkek"/>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17650" y="0"/>
            <a:ext cx="5419725"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51712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title"/>
          </p:nvPr>
        </p:nvSpPr>
        <p:spPr/>
        <p:txBody>
          <a:bodyPr/>
          <a:lstStyle/>
          <a:p>
            <a:endParaRPr lang="tr-TR"/>
          </a:p>
        </p:txBody>
      </p:sp>
      <p:pic>
        <p:nvPicPr>
          <p:cNvPr id="74758" name="Picture 6" descr="gelisimTablosuKiz"/>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17650" y="0"/>
            <a:ext cx="5419725"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409606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Kaynaklar </a:t>
            </a:r>
            <a:endParaRPr lang="tr-TR"/>
          </a:p>
        </p:txBody>
      </p:sp>
      <p:sp>
        <p:nvSpPr>
          <p:cNvPr id="3" name="İçerik Yer Tutucusu 2"/>
          <p:cNvSpPr>
            <a:spLocks noGrp="1"/>
          </p:cNvSpPr>
          <p:nvPr>
            <p:ph idx="1"/>
          </p:nvPr>
        </p:nvSpPr>
        <p:spPr/>
        <p:txBody>
          <a:bodyPr>
            <a:normAutofit fontScale="92500"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2523260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3200" dirty="0"/>
              <a:t>Öykü alma, çocuk ve aile ile iletişim kurulmasını gerektirir. Çocukla iletişimde sözel iletişim tekniklerinin yanı sıra, sözel olmayan iletişim teknikleri de (beden dilinin kullanılması)  çok önem taşır.  İletişim, çocuğun yaşına ve gelişim düzeyine uygun </a:t>
            </a:r>
            <a:r>
              <a:rPr lang="tr-TR" sz="3200" dirty="0" smtClean="0"/>
              <a:t>olmalıdır.</a:t>
            </a:r>
            <a:endParaRPr lang="tr-TR" sz="3200" dirty="0"/>
          </a:p>
        </p:txBody>
      </p:sp>
    </p:spTree>
    <p:extLst>
      <p:ext uri="{BB962C8B-B14F-4D97-AF65-F5344CB8AC3E}">
        <p14:creationId xmlns:p14="http://schemas.microsoft.com/office/powerpoint/2010/main" val="3398775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1807361"/>
            <a:ext cx="7848872" cy="4051437"/>
          </a:xfrm>
        </p:spPr>
        <p:txBody>
          <a:bodyPr>
            <a:noAutofit/>
          </a:bodyPr>
          <a:lstStyle/>
          <a:p>
            <a:r>
              <a:rPr lang="tr-TR" sz="3200" dirty="0"/>
              <a:t>Tanılama sürecinde çocuk ve aile ile iletişimde bazı güçlükler yaşanabilir. Eğitim, kültür ve daha önceki deneyimler nedeniyle iletişim, çocuklar ve aileler arasında farklılık gösterebilir. Bazen aile ve çocuk, </a:t>
            </a:r>
            <a:r>
              <a:rPr lang="tr-TR" sz="3200" dirty="0" smtClean="0"/>
              <a:t>neyin sorulmak istendiğini </a:t>
            </a:r>
            <a:r>
              <a:rPr lang="tr-TR" sz="3200" dirty="0"/>
              <a:t>veya </a:t>
            </a:r>
            <a:r>
              <a:rPr lang="tr-TR" sz="3200" dirty="0" smtClean="0"/>
              <a:t>söylendiğini </a:t>
            </a:r>
            <a:r>
              <a:rPr lang="tr-TR" sz="3200" dirty="0"/>
              <a:t>anlayamayabilir ya da tam tersi olabilir.</a:t>
            </a:r>
          </a:p>
        </p:txBody>
      </p:sp>
    </p:spTree>
    <p:extLst>
      <p:ext uri="{BB962C8B-B14F-4D97-AF65-F5344CB8AC3E}">
        <p14:creationId xmlns:p14="http://schemas.microsoft.com/office/powerpoint/2010/main" val="328518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16632"/>
            <a:ext cx="8856984" cy="1152127"/>
          </a:xfrm>
        </p:spPr>
        <p:txBody>
          <a:bodyPr>
            <a:normAutofit fontScale="90000"/>
          </a:bodyPr>
          <a:lstStyle/>
          <a:p>
            <a:pPr algn="ctr"/>
            <a:r>
              <a:rPr lang="x-none" b="1"/>
              <a:t>Çocuk ve Aile </a:t>
            </a:r>
            <a:r>
              <a:rPr lang="tr-TR" b="1" dirty="0" smtClean="0"/>
              <a:t>i</a:t>
            </a:r>
            <a:r>
              <a:rPr lang="x-none" b="1" smtClean="0"/>
              <a:t>le </a:t>
            </a:r>
            <a:r>
              <a:rPr lang="x-none" b="1"/>
              <a:t>Görüşürken Dikkat Edilmesi Gereken </a:t>
            </a:r>
            <a:r>
              <a:rPr lang="x-none" b="1" smtClean="0"/>
              <a:t>Durumlar</a:t>
            </a:r>
            <a:endParaRPr lang="tr-TR" dirty="0"/>
          </a:p>
        </p:txBody>
      </p:sp>
      <p:sp>
        <p:nvSpPr>
          <p:cNvPr id="3" name="İçerik Yer Tutucusu 2"/>
          <p:cNvSpPr>
            <a:spLocks noGrp="1"/>
          </p:cNvSpPr>
          <p:nvPr>
            <p:ph idx="1"/>
          </p:nvPr>
        </p:nvSpPr>
        <p:spPr>
          <a:xfrm>
            <a:off x="179512" y="1268760"/>
            <a:ext cx="8856984" cy="5589239"/>
          </a:xfrm>
        </p:spPr>
        <p:txBody>
          <a:bodyPr>
            <a:noAutofit/>
          </a:bodyPr>
          <a:lstStyle/>
          <a:p>
            <a:pPr lvl="0"/>
            <a:r>
              <a:rPr lang="tr-TR" sz="2600" dirty="0" smtClean="0"/>
              <a:t>Çocuk gelişimci </a:t>
            </a:r>
            <a:r>
              <a:rPr lang="tr-TR" sz="2600" dirty="0"/>
              <a:t>kendini </a:t>
            </a:r>
            <a:r>
              <a:rPr lang="tr-TR" sz="2600" dirty="0" smtClean="0"/>
              <a:t>tanıtır.</a:t>
            </a:r>
            <a:endParaRPr lang="tr-TR" sz="2600" dirty="0"/>
          </a:p>
          <a:p>
            <a:pPr lvl="0"/>
            <a:r>
              <a:rPr lang="tr-TR" sz="2600" dirty="0"/>
              <a:t>Görüşmenin ve tanılamanın amacı </a:t>
            </a:r>
            <a:r>
              <a:rPr lang="tr-TR" sz="2600" dirty="0" smtClean="0"/>
              <a:t>açıklanır.</a:t>
            </a:r>
          </a:p>
          <a:p>
            <a:pPr lvl="0"/>
            <a:r>
              <a:rPr lang="tr-TR" sz="2600" dirty="0" smtClean="0"/>
              <a:t>Görüşme </a:t>
            </a:r>
            <a:r>
              <a:rPr lang="tr-TR" sz="2600" dirty="0"/>
              <a:t>ve tanılama sırasında mahremiyete ve bireyselliğe dikkat edilerek, görüşmenin bölünmesini engelleyecek önlemler alınır.</a:t>
            </a:r>
          </a:p>
          <a:p>
            <a:pPr lvl="0"/>
            <a:r>
              <a:rPr lang="tr-TR" sz="2600" dirty="0"/>
              <a:t>Görüşmede açık uçlu sorular sorulmasına özen gösterilir.</a:t>
            </a:r>
          </a:p>
          <a:p>
            <a:pPr lvl="0"/>
            <a:r>
              <a:rPr lang="tr-TR" sz="2600" dirty="0"/>
              <a:t>Karışıklığı engellemek için her seferinde bir soru sorulmasına özen gösterilir</a:t>
            </a:r>
            <a:r>
              <a:rPr lang="tr-TR" sz="2600" dirty="0" smtClean="0"/>
              <a:t>.</a:t>
            </a:r>
            <a:endParaRPr lang="tr-TR" sz="2600" dirty="0"/>
          </a:p>
        </p:txBody>
      </p:sp>
    </p:spTree>
    <p:extLst>
      <p:ext uri="{BB962C8B-B14F-4D97-AF65-F5344CB8AC3E}">
        <p14:creationId xmlns:p14="http://schemas.microsoft.com/office/powerpoint/2010/main" val="712400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88640"/>
            <a:ext cx="8784976" cy="6048671"/>
          </a:xfrm>
        </p:spPr>
        <p:txBody>
          <a:bodyPr>
            <a:noAutofit/>
          </a:bodyPr>
          <a:lstStyle/>
          <a:p>
            <a:pPr lvl="0"/>
            <a:endParaRPr lang="tr-TR" sz="2800" dirty="0" smtClean="0"/>
          </a:p>
          <a:p>
            <a:r>
              <a:rPr lang="tr-TR" sz="2800" dirty="0"/>
              <a:t>Sözlü iletişimin yanı sıra sözsüz iletişimi (gülümseme, göz teması </a:t>
            </a:r>
            <a:r>
              <a:rPr lang="tr-TR" sz="2800" dirty="0" smtClean="0"/>
              <a:t>vb.) </a:t>
            </a:r>
            <a:r>
              <a:rPr lang="tr-TR" sz="2800" dirty="0"/>
              <a:t>de iyi kullanmak gerekir.</a:t>
            </a:r>
          </a:p>
          <a:p>
            <a:pPr lvl="0"/>
            <a:r>
              <a:rPr lang="tr-TR" sz="2800" dirty="0" smtClean="0"/>
              <a:t>Görüşme </a:t>
            </a:r>
            <a:r>
              <a:rPr lang="tr-TR" sz="2800" dirty="0"/>
              <a:t>sırasında aile ve çocuğun iletişimleri gözlenir. </a:t>
            </a:r>
          </a:p>
          <a:p>
            <a:pPr lvl="0"/>
            <a:r>
              <a:rPr lang="tr-TR" sz="2800" dirty="0"/>
              <a:t>Dürüst olmak önemlidir.</a:t>
            </a:r>
          </a:p>
          <a:p>
            <a:pPr lvl="0"/>
            <a:r>
              <a:rPr lang="tr-TR" sz="2800" dirty="0"/>
              <a:t>Aile ve çocukla görüşürken kullanılan dilin onların anlayabileceği bir düzeyde olmasına dikkat edilir.</a:t>
            </a:r>
          </a:p>
          <a:p>
            <a:pPr lvl="0"/>
            <a:r>
              <a:rPr lang="tr-TR" sz="2800" dirty="0"/>
              <a:t> Ailenin kullandığı ana dile hâkim olunmadığında bir tercüman kullanılmalıdır. </a:t>
            </a:r>
          </a:p>
        </p:txBody>
      </p:sp>
    </p:spTree>
    <p:extLst>
      <p:ext uri="{BB962C8B-B14F-4D97-AF65-F5344CB8AC3E}">
        <p14:creationId xmlns:p14="http://schemas.microsoft.com/office/powerpoint/2010/main" val="1461935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467544" y="1807361"/>
            <a:ext cx="8136904" cy="4051437"/>
          </a:xfrm>
        </p:spPr>
        <p:txBody>
          <a:bodyPr>
            <a:normAutofit/>
          </a:bodyPr>
          <a:lstStyle/>
          <a:p>
            <a:r>
              <a:rPr lang="tr-TR" sz="2800" dirty="0"/>
              <a:t>Ç</a:t>
            </a:r>
            <a:r>
              <a:rPr lang="tr-TR" sz="2800" dirty="0" smtClean="0"/>
              <a:t>ocuk </a:t>
            </a:r>
            <a:r>
              <a:rPr lang="tr-TR" sz="2800" dirty="0"/>
              <a:t>ve hastalığı ile ilgili bilgi, çoğu kez anneden ya da bakım veren kişiden elde edilir. 6 yaşından büyük çocuklardan da bazı tanımlayıcı bilgiler alınabilir. </a:t>
            </a:r>
            <a:endParaRPr lang="tr-TR" sz="2800" dirty="0" smtClean="0"/>
          </a:p>
          <a:p>
            <a:r>
              <a:rPr lang="tr-TR" sz="2800" dirty="0" err="1" smtClean="0"/>
              <a:t>Puberte</a:t>
            </a:r>
            <a:r>
              <a:rPr lang="tr-TR" sz="2800" dirty="0" smtClean="0"/>
              <a:t> </a:t>
            </a:r>
            <a:r>
              <a:rPr lang="tr-TR" sz="2800" dirty="0"/>
              <a:t>döneminde çocuklar yakınmalarını ailelerinin yanında söylemek istemeyebilirler. Bu durumda çocuk ve aile ile ayrı ayrı görüşülmelidir. </a:t>
            </a:r>
          </a:p>
        </p:txBody>
      </p:sp>
    </p:spTree>
    <p:extLst>
      <p:ext uri="{BB962C8B-B14F-4D97-AF65-F5344CB8AC3E}">
        <p14:creationId xmlns:p14="http://schemas.microsoft.com/office/powerpoint/2010/main" val="532581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x-none" b="1"/>
              <a:t>Veri Toplama</a:t>
            </a:r>
            <a:r>
              <a:rPr lang="tr-TR" b="1" dirty="0"/>
              <a:t/>
            </a:r>
            <a:br>
              <a:rPr lang="tr-TR" b="1" dirty="0"/>
            </a:br>
            <a:endParaRPr lang="tr-TR" dirty="0"/>
          </a:p>
        </p:txBody>
      </p:sp>
      <p:sp>
        <p:nvSpPr>
          <p:cNvPr id="3" name="İçerik Yer Tutucusu 2"/>
          <p:cNvSpPr>
            <a:spLocks noGrp="1"/>
          </p:cNvSpPr>
          <p:nvPr>
            <p:ph idx="1"/>
          </p:nvPr>
        </p:nvSpPr>
        <p:spPr/>
        <p:txBody>
          <a:bodyPr>
            <a:noAutofit/>
          </a:bodyPr>
          <a:lstStyle/>
          <a:p>
            <a:pPr hangingPunct="0"/>
            <a:r>
              <a:rPr lang="en-US" sz="2800" dirty="0" err="1" smtClean="0"/>
              <a:t>Çocuğun</a:t>
            </a:r>
            <a:r>
              <a:rPr lang="en-US" sz="2800" dirty="0" smtClean="0"/>
              <a:t> </a:t>
            </a:r>
            <a:r>
              <a:rPr lang="en-US" sz="2800" dirty="0" err="1"/>
              <a:t>sağlık</a:t>
            </a:r>
            <a:r>
              <a:rPr lang="en-US" sz="2800" dirty="0"/>
              <a:t>, </a:t>
            </a:r>
            <a:r>
              <a:rPr lang="en-US" sz="2800" dirty="0" err="1"/>
              <a:t>hastalık</a:t>
            </a:r>
            <a:r>
              <a:rPr lang="en-US" sz="2800" dirty="0"/>
              <a:t> </a:t>
            </a:r>
            <a:r>
              <a:rPr lang="en-US" sz="2800" dirty="0" err="1"/>
              <a:t>ve</a:t>
            </a:r>
            <a:r>
              <a:rPr lang="en-US" sz="2800" dirty="0"/>
              <a:t> </a:t>
            </a:r>
            <a:r>
              <a:rPr lang="en-US" sz="2800" dirty="0" err="1"/>
              <a:t>kişisel-sosyal</a:t>
            </a:r>
            <a:r>
              <a:rPr lang="en-US" sz="2800" dirty="0"/>
              <a:t> </a:t>
            </a:r>
            <a:r>
              <a:rPr lang="en-US" sz="2800" dirty="0" err="1"/>
              <a:t>öyküsüne</a:t>
            </a:r>
            <a:r>
              <a:rPr lang="en-US" sz="2800" dirty="0"/>
              <a:t> </a:t>
            </a:r>
            <a:r>
              <a:rPr lang="en-US" sz="2800" dirty="0" err="1"/>
              <a:t>ilişkin</a:t>
            </a:r>
            <a:r>
              <a:rPr lang="en-US" sz="2800" dirty="0"/>
              <a:t> </a:t>
            </a:r>
            <a:r>
              <a:rPr lang="en-US" sz="2800" dirty="0" err="1"/>
              <a:t>veri</a:t>
            </a:r>
            <a:r>
              <a:rPr lang="en-US" sz="2800" dirty="0"/>
              <a:t>  </a:t>
            </a:r>
            <a:r>
              <a:rPr lang="en-US" sz="2800" dirty="0" err="1"/>
              <a:t>toplanır</a:t>
            </a:r>
            <a:r>
              <a:rPr lang="en-US" sz="2800" dirty="0"/>
              <a:t> </a:t>
            </a:r>
            <a:r>
              <a:rPr lang="en-US" sz="2800" dirty="0" err="1"/>
              <a:t>ve</a:t>
            </a:r>
            <a:r>
              <a:rPr lang="en-US" sz="2800" dirty="0"/>
              <a:t> </a:t>
            </a:r>
            <a:r>
              <a:rPr lang="en-US" sz="2800" dirty="0" err="1"/>
              <a:t>çocuğun</a:t>
            </a:r>
            <a:r>
              <a:rPr lang="en-US" sz="2800" dirty="0"/>
              <a:t> </a:t>
            </a:r>
            <a:r>
              <a:rPr lang="en-US" sz="2800" dirty="0" err="1"/>
              <a:t>hemşirelik</a:t>
            </a:r>
            <a:r>
              <a:rPr lang="en-US" sz="2800" dirty="0"/>
              <a:t> </a:t>
            </a:r>
            <a:r>
              <a:rPr lang="en-US" sz="2800" dirty="0" err="1"/>
              <a:t>bakım</a:t>
            </a:r>
            <a:r>
              <a:rPr lang="en-US" sz="2800" dirty="0"/>
              <a:t> </a:t>
            </a:r>
            <a:r>
              <a:rPr lang="en-US" sz="2800" dirty="0" err="1"/>
              <a:t>planı</a:t>
            </a:r>
            <a:r>
              <a:rPr lang="en-US" sz="2800" dirty="0"/>
              <a:t> </a:t>
            </a:r>
            <a:r>
              <a:rPr lang="en-US" sz="2800" dirty="0" err="1"/>
              <a:t>için</a:t>
            </a:r>
            <a:r>
              <a:rPr lang="en-US" sz="2800" dirty="0"/>
              <a:t> organize </a:t>
            </a:r>
            <a:r>
              <a:rPr lang="en-US" sz="2800" dirty="0" err="1"/>
              <a:t>edilir</a:t>
            </a:r>
            <a:r>
              <a:rPr lang="en-US" sz="2800" dirty="0"/>
              <a:t>. </a:t>
            </a:r>
            <a:r>
              <a:rPr lang="en-US" sz="2800" dirty="0" err="1"/>
              <a:t>Veri</a:t>
            </a:r>
            <a:r>
              <a:rPr lang="en-US" sz="2800" dirty="0"/>
              <a:t>, </a:t>
            </a:r>
            <a:r>
              <a:rPr lang="en-US" sz="2800" dirty="0" err="1"/>
              <a:t>üç</a:t>
            </a:r>
            <a:r>
              <a:rPr lang="en-US" sz="2800" dirty="0"/>
              <a:t> </a:t>
            </a:r>
            <a:r>
              <a:rPr lang="en-US" sz="2800" dirty="0" err="1"/>
              <a:t>grupta</a:t>
            </a:r>
            <a:r>
              <a:rPr lang="en-US" sz="2800" dirty="0"/>
              <a:t> </a:t>
            </a:r>
            <a:r>
              <a:rPr lang="en-US" sz="2800" dirty="0" err="1"/>
              <a:t>toplanır</a:t>
            </a:r>
            <a:r>
              <a:rPr lang="en-US" sz="2800" dirty="0"/>
              <a:t>: </a:t>
            </a:r>
            <a:endParaRPr lang="tr-TR" sz="2800" dirty="0"/>
          </a:p>
          <a:p>
            <a:pPr lvl="1"/>
            <a:r>
              <a:rPr lang="tr-TR" sz="2600" dirty="0">
                <a:solidFill>
                  <a:srgbClr val="FF0000"/>
                </a:solidFill>
              </a:rPr>
              <a:t>Tanımlayıcı-Fiziksel veriler</a:t>
            </a:r>
          </a:p>
          <a:p>
            <a:pPr lvl="1"/>
            <a:r>
              <a:rPr lang="tr-TR" sz="2600" dirty="0" err="1">
                <a:solidFill>
                  <a:srgbClr val="7030A0"/>
                </a:solidFill>
              </a:rPr>
              <a:t>Psiko</a:t>
            </a:r>
            <a:r>
              <a:rPr lang="tr-TR" sz="2600" dirty="0">
                <a:solidFill>
                  <a:srgbClr val="7030A0"/>
                </a:solidFill>
              </a:rPr>
              <a:t>-sosyal veriler</a:t>
            </a:r>
          </a:p>
          <a:p>
            <a:pPr lvl="1"/>
            <a:r>
              <a:rPr lang="tr-TR" sz="2600" dirty="0">
                <a:solidFill>
                  <a:srgbClr val="0070C0"/>
                </a:solidFill>
              </a:rPr>
              <a:t>Gelişimsel veriler</a:t>
            </a:r>
          </a:p>
          <a:p>
            <a:endParaRPr lang="tr-TR" sz="2800" dirty="0"/>
          </a:p>
        </p:txBody>
      </p:sp>
    </p:spTree>
    <p:extLst>
      <p:ext uri="{BB962C8B-B14F-4D97-AF65-F5344CB8AC3E}">
        <p14:creationId xmlns:p14="http://schemas.microsoft.com/office/powerpoint/2010/main" val="739146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1600" y="548680"/>
            <a:ext cx="7125113" cy="564435"/>
          </a:xfrm>
        </p:spPr>
        <p:txBody>
          <a:bodyPr>
            <a:normAutofit fontScale="90000"/>
          </a:bodyPr>
          <a:lstStyle/>
          <a:p>
            <a:r>
              <a:rPr lang="tr-TR" dirty="0" smtClean="0">
                <a:solidFill>
                  <a:srgbClr val="0070C0"/>
                </a:solidFill>
              </a:rPr>
              <a:t/>
            </a:r>
            <a:br>
              <a:rPr lang="tr-TR" dirty="0" smtClean="0">
                <a:solidFill>
                  <a:srgbClr val="0070C0"/>
                </a:solidFill>
              </a:rPr>
            </a:br>
            <a:r>
              <a:rPr lang="tr-TR" dirty="0" smtClean="0">
                <a:solidFill>
                  <a:srgbClr val="0070C0"/>
                </a:solidFill>
              </a:rPr>
              <a:t>Gelişimsel veriler</a:t>
            </a:r>
            <a:endParaRPr lang="tr-TR" dirty="0"/>
          </a:p>
        </p:txBody>
      </p:sp>
      <p:sp>
        <p:nvSpPr>
          <p:cNvPr id="3" name="İçerik Yer Tutucusu 2"/>
          <p:cNvSpPr>
            <a:spLocks noGrp="1"/>
          </p:cNvSpPr>
          <p:nvPr>
            <p:ph idx="1"/>
          </p:nvPr>
        </p:nvSpPr>
        <p:spPr>
          <a:xfrm>
            <a:off x="179512" y="1556791"/>
            <a:ext cx="8784976" cy="4896545"/>
          </a:xfrm>
        </p:spPr>
        <p:txBody>
          <a:bodyPr>
            <a:noAutofit/>
          </a:bodyPr>
          <a:lstStyle/>
          <a:p>
            <a:pPr hangingPunct="0"/>
            <a:r>
              <a:rPr lang="en-US" sz="2800" dirty="0" err="1" smtClean="0"/>
              <a:t>Çocuğun</a:t>
            </a:r>
            <a:r>
              <a:rPr lang="en-US" sz="2800" dirty="0" smtClean="0"/>
              <a:t> </a:t>
            </a:r>
            <a:r>
              <a:rPr lang="en-US" sz="2800" dirty="0"/>
              <a:t>motor (</a:t>
            </a:r>
            <a:r>
              <a:rPr lang="en-US" sz="2800" dirty="0" err="1"/>
              <a:t>kaba</a:t>
            </a:r>
            <a:r>
              <a:rPr lang="en-US" sz="2800" dirty="0"/>
              <a:t> </a:t>
            </a:r>
            <a:r>
              <a:rPr lang="en-US" sz="2800" dirty="0" err="1"/>
              <a:t>ve</a:t>
            </a:r>
            <a:r>
              <a:rPr lang="en-US" sz="2800" dirty="0"/>
              <a:t> </a:t>
            </a:r>
            <a:r>
              <a:rPr lang="en-US" sz="2800" dirty="0" err="1"/>
              <a:t>ince</a:t>
            </a:r>
            <a:r>
              <a:rPr lang="en-US" sz="2800" dirty="0"/>
              <a:t> motor), </a:t>
            </a:r>
            <a:r>
              <a:rPr lang="en-US" sz="2800" dirty="0" err="1"/>
              <a:t>bilişsel</a:t>
            </a:r>
            <a:r>
              <a:rPr lang="en-US" sz="2800" dirty="0"/>
              <a:t>, </a:t>
            </a:r>
            <a:r>
              <a:rPr lang="en-US" sz="2800" dirty="0" err="1"/>
              <a:t>dil</a:t>
            </a:r>
            <a:r>
              <a:rPr lang="en-US" sz="2800" dirty="0"/>
              <a:t> </a:t>
            </a:r>
            <a:r>
              <a:rPr lang="en-US" sz="2800" dirty="0" err="1"/>
              <a:t>ve</a:t>
            </a:r>
            <a:r>
              <a:rPr lang="en-US" sz="2800" dirty="0"/>
              <a:t> </a:t>
            </a:r>
            <a:r>
              <a:rPr lang="en-US" sz="2800" dirty="0" err="1"/>
              <a:t>sosyal</a:t>
            </a:r>
            <a:r>
              <a:rPr lang="en-US" sz="2800" dirty="0"/>
              <a:t> </a:t>
            </a:r>
            <a:r>
              <a:rPr lang="en-US" sz="2800" dirty="0" err="1"/>
              <a:t>gelişimi</a:t>
            </a:r>
            <a:r>
              <a:rPr lang="en-US" sz="2800" dirty="0"/>
              <a:t> </a:t>
            </a:r>
            <a:r>
              <a:rPr lang="en-US" sz="2800" dirty="0" err="1"/>
              <a:t>gözlenir</a:t>
            </a:r>
            <a:r>
              <a:rPr lang="en-US" sz="2800" dirty="0"/>
              <a:t> </a:t>
            </a:r>
            <a:r>
              <a:rPr lang="en-US" sz="2800" dirty="0" err="1"/>
              <a:t>ve</a:t>
            </a:r>
            <a:r>
              <a:rPr lang="en-US" sz="2800" dirty="0"/>
              <a:t> primer </a:t>
            </a:r>
            <a:r>
              <a:rPr lang="en-US" sz="2800" dirty="0" err="1"/>
              <a:t>bakım</a:t>
            </a:r>
            <a:r>
              <a:rPr lang="en-US" sz="2800" dirty="0"/>
              <a:t> </a:t>
            </a:r>
            <a:r>
              <a:rPr lang="en-US" sz="2800" dirty="0" err="1"/>
              <a:t>veren</a:t>
            </a:r>
            <a:r>
              <a:rPr lang="en-US" sz="2800" dirty="0"/>
              <a:t> </a:t>
            </a:r>
            <a:r>
              <a:rPr lang="en-US" sz="2800" dirty="0" err="1"/>
              <a:t>kişilerden</a:t>
            </a:r>
            <a:r>
              <a:rPr lang="en-US" sz="2800" dirty="0"/>
              <a:t> </a:t>
            </a:r>
            <a:r>
              <a:rPr lang="en-US" sz="2800" dirty="0" err="1"/>
              <a:t>veri</a:t>
            </a:r>
            <a:r>
              <a:rPr lang="en-US" sz="2800" dirty="0"/>
              <a:t> </a:t>
            </a:r>
            <a:r>
              <a:rPr lang="en-US" sz="2800" dirty="0" err="1"/>
              <a:t>toplanır</a:t>
            </a:r>
            <a:r>
              <a:rPr lang="en-US" sz="2800" dirty="0"/>
              <a:t>. </a:t>
            </a:r>
            <a:r>
              <a:rPr lang="en-US" sz="2800" dirty="0" err="1"/>
              <a:t>Yaşına</a:t>
            </a:r>
            <a:r>
              <a:rPr lang="en-US" sz="2800" dirty="0"/>
              <a:t> </a:t>
            </a:r>
            <a:r>
              <a:rPr lang="en-US" sz="2800" dirty="0" err="1"/>
              <a:t>uygun</a:t>
            </a:r>
            <a:r>
              <a:rPr lang="en-US" sz="2800" dirty="0"/>
              <a:t> </a:t>
            </a:r>
            <a:r>
              <a:rPr lang="en-US" sz="2800" dirty="0" err="1"/>
              <a:t>sorgulama</a:t>
            </a:r>
            <a:r>
              <a:rPr lang="en-US" sz="2800" dirty="0"/>
              <a:t> </a:t>
            </a:r>
            <a:r>
              <a:rPr lang="en-US" sz="2800" dirty="0" err="1"/>
              <a:t>yapılabileceği</a:t>
            </a:r>
            <a:r>
              <a:rPr lang="en-US" sz="2800" dirty="0"/>
              <a:t> </a:t>
            </a:r>
            <a:r>
              <a:rPr lang="en-US" sz="2800" dirty="0" err="1"/>
              <a:t>gibi</a:t>
            </a:r>
            <a:r>
              <a:rPr lang="en-US" sz="2800" dirty="0"/>
              <a:t>, </a:t>
            </a:r>
            <a:r>
              <a:rPr lang="en-US" sz="2800" dirty="0" err="1"/>
              <a:t>Türkiye</a:t>
            </a:r>
            <a:r>
              <a:rPr lang="en-US" sz="2800" dirty="0"/>
              <a:t> </a:t>
            </a:r>
            <a:r>
              <a:rPr lang="en-US" sz="2800" dirty="0" err="1"/>
              <a:t>standardizasyonu</a:t>
            </a:r>
            <a:r>
              <a:rPr lang="en-US" sz="2800" dirty="0"/>
              <a:t> </a:t>
            </a:r>
            <a:r>
              <a:rPr lang="en-US" sz="2800" dirty="0" err="1"/>
              <a:t>yapılmış</a:t>
            </a:r>
            <a:r>
              <a:rPr lang="en-US" sz="2800" dirty="0"/>
              <a:t> </a:t>
            </a:r>
            <a:r>
              <a:rPr lang="en-US" sz="2800" dirty="0" err="1"/>
              <a:t>olan</a:t>
            </a:r>
            <a:r>
              <a:rPr lang="en-US" sz="2800" dirty="0"/>
              <a:t> </a:t>
            </a:r>
            <a:r>
              <a:rPr lang="en-US" sz="2800" dirty="0" err="1"/>
              <a:t>ve</a:t>
            </a:r>
            <a:r>
              <a:rPr lang="en-US" sz="2800" dirty="0"/>
              <a:t> </a:t>
            </a:r>
            <a:r>
              <a:rPr lang="en-US" sz="2800" dirty="0" err="1"/>
              <a:t>kaba</a:t>
            </a:r>
            <a:r>
              <a:rPr lang="en-US" sz="2800" dirty="0"/>
              <a:t> motor, </a:t>
            </a:r>
            <a:r>
              <a:rPr lang="en-US" sz="2800" dirty="0" err="1"/>
              <a:t>ince</a:t>
            </a:r>
            <a:r>
              <a:rPr lang="en-US" sz="2800" dirty="0"/>
              <a:t> motor, </a:t>
            </a:r>
            <a:r>
              <a:rPr lang="en-US" sz="2800" dirty="0" err="1"/>
              <a:t>sosyal</a:t>
            </a:r>
            <a:r>
              <a:rPr lang="en-US" sz="2800" dirty="0"/>
              <a:t> </a:t>
            </a:r>
            <a:r>
              <a:rPr lang="en-US" sz="2800" dirty="0" err="1"/>
              <a:t>gelişim</a:t>
            </a:r>
            <a:r>
              <a:rPr lang="en-US" sz="2800" dirty="0"/>
              <a:t> </a:t>
            </a:r>
            <a:r>
              <a:rPr lang="en-US" sz="2800" dirty="0" err="1"/>
              <a:t>ve</a:t>
            </a:r>
            <a:r>
              <a:rPr lang="en-US" sz="2800" dirty="0"/>
              <a:t> </a:t>
            </a:r>
            <a:r>
              <a:rPr lang="en-US" sz="2800" dirty="0" err="1"/>
              <a:t>dil</a:t>
            </a:r>
            <a:r>
              <a:rPr lang="en-US" sz="2800" dirty="0"/>
              <a:t> </a:t>
            </a:r>
            <a:r>
              <a:rPr lang="en-US" sz="2800" dirty="0" err="1"/>
              <a:t>gelişimini</a:t>
            </a:r>
            <a:r>
              <a:rPr lang="en-US" sz="2800" dirty="0"/>
              <a:t> </a:t>
            </a:r>
            <a:r>
              <a:rPr lang="en-US" sz="2800" dirty="0" err="1"/>
              <a:t>ölçen</a:t>
            </a:r>
            <a:r>
              <a:rPr lang="en-US" sz="2800" dirty="0"/>
              <a:t> Denver </a:t>
            </a:r>
            <a:r>
              <a:rPr lang="en-US" sz="2800" dirty="0" err="1"/>
              <a:t>Gelişimsel</a:t>
            </a:r>
            <a:r>
              <a:rPr lang="en-US" sz="2800" dirty="0"/>
              <a:t> </a:t>
            </a:r>
            <a:r>
              <a:rPr lang="en-US" sz="2800" dirty="0" err="1"/>
              <a:t>Tarama</a:t>
            </a:r>
            <a:r>
              <a:rPr lang="en-US" sz="2800" dirty="0"/>
              <a:t> </a:t>
            </a:r>
            <a:r>
              <a:rPr lang="en-US" sz="2800" dirty="0" err="1"/>
              <a:t>Testi</a:t>
            </a:r>
            <a:r>
              <a:rPr lang="en-US" sz="2800" dirty="0"/>
              <a:t> de </a:t>
            </a:r>
            <a:r>
              <a:rPr lang="en-US" sz="2800" dirty="0" err="1"/>
              <a:t>kullanılabilir</a:t>
            </a:r>
            <a:r>
              <a:rPr lang="en-US" sz="2800" dirty="0"/>
              <a:t>. </a:t>
            </a:r>
            <a:r>
              <a:rPr lang="en-US" sz="2800" dirty="0" err="1"/>
              <a:t>Değişik</a:t>
            </a:r>
            <a:r>
              <a:rPr lang="en-US" sz="2800" dirty="0"/>
              <a:t> </a:t>
            </a:r>
            <a:r>
              <a:rPr lang="en-US" sz="2800" dirty="0" err="1"/>
              <a:t>yaş</a:t>
            </a:r>
            <a:r>
              <a:rPr lang="en-US" sz="2800" dirty="0"/>
              <a:t> </a:t>
            </a:r>
            <a:r>
              <a:rPr lang="en-US" sz="2800" dirty="0" err="1"/>
              <a:t>gruplarına</a:t>
            </a:r>
            <a:r>
              <a:rPr lang="en-US" sz="2800" dirty="0"/>
              <a:t> </a:t>
            </a:r>
            <a:r>
              <a:rPr lang="en-US" sz="2800" dirty="0" err="1"/>
              <a:t>özgü</a:t>
            </a:r>
            <a:r>
              <a:rPr lang="en-US" sz="2800" dirty="0"/>
              <a:t> </a:t>
            </a:r>
            <a:r>
              <a:rPr lang="en-US" sz="2800" dirty="0" err="1"/>
              <a:t>hastalıklar</a:t>
            </a:r>
            <a:r>
              <a:rPr lang="en-US" sz="2800" dirty="0"/>
              <a:t>, </a:t>
            </a:r>
            <a:r>
              <a:rPr lang="en-US" sz="2800" dirty="0" err="1"/>
              <a:t>bulunan</a:t>
            </a:r>
            <a:r>
              <a:rPr lang="en-US" sz="2800" dirty="0"/>
              <a:t> </a:t>
            </a:r>
            <a:r>
              <a:rPr lang="en-US" sz="2800" dirty="0" err="1"/>
              <a:t>toplumda</a:t>
            </a:r>
            <a:r>
              <a:rPr lang="en-US" sz="2800" dirty="0"/>
              <a:t> </a:t>
            </a:r>
            <a:r>
              <a:rPr lang="en-US" sz="2800" dirty="0" err="1"/>
              <a:t>sık</a:t>
            </a:r>
            <a:r>
              <a:rPr lang="en-US" sz="2800" dirty="0"/>
              <a:t> </a:t>
            </a:r>
            <a:r>
              <a:rPr lang="en-US" sz="2800" dirty="0" err="1"/>
              <a:t>rastlanılan</a:t>
            </a:r>
            <a:r>
              <a:rPr lang="en-US" sz="2800" dirty="0"/>
              <a:t> </a:t>
            </a:r>
            <a:r>
              <a:rPr lang="en-US" sz="2800" dirty="0" err="1"/>
              <a:t>hastalıklar</a:t>
            </a:r>
            <a:r>
              <a:rPr lang="en-US" sz="2800" dirty="0"/>
              <a:t> </a:t>
            </a:r>
            <a:r>
              <a:rPr lang="en-US" sz="2800" dirty="0" err="1"/>
              <a:t>ve</a:t>
            </a:r>
            <a:r>
              <a:rPr lang="en-US" sz="2800" dirty="0"/>
              <a:t> </a:t>
            </a:r>
            <a:r>
              <a:rPr lang="en-US" sz="2800" dirty="0" err="1"/>
              <a:t>sağlık</a:t>
            </a:r>
            <a:r>
              <a:rPr lang="en-US" sz="2800" dirty="0"/>
              <a:t> </a:t>
            </a:r>
            <a:r>
              <a:rPr lang="en-US" sz="2800" dirty="0" err="1"/>
              <a:t>sorunları</a:t>
            </a:r>
            <a:r>
              <a:rPr lang="en-US" sz="2800" dirty="0"/>
              <a:t> </a:t>
            </a:r>
            <a:r>
              <a:rPr lang="en-US" sz="2800" dirty="0" err="1"/>
              <a:t>konusunda</a:t>
            </a:r>
            <a:r>
              <a:rPr lang="en-US" sz="2800" dirty="0"/>
              <a:t> </a:t>
            </a:r>
            <a:r>
              <a:rPr lang="en-US" sz="2800" dirty="0" err="1"/>
              <a:t>öykü</a:t>
            </a:r>
            <a:r>
              <a:rPr lang="en-US" sz="2800" dirty="0"/>
              <a:t> </a:t>
            </a:r>
            <a:r>
              <a:rPr lang="en-US" sz="2800" dirty="0" err="1"/>
              <a:t>alınırken</a:t>
            </a:r>
            <a:r>
              <a:rPr lang="en-US" sz="2800" dirty="0"/>
              <a:t>, </a:t>
            </a:r>
            <a:r>
              <a:rPr lang="en-US" sz="2800" dirty="0" err="1"/>
              <a:t>üzerinde</a:t>
            </a:r>
            <a:r>
              <a:rPr lang="en-US" sz="2800" dirty="0"/>
              <a:t> </a:t>
            </a:r>
            <a:r>
              <a:rPr lang="en-US" sz="2800" dirty="0" err="1"/>
              <a:t>durulacak</a:t>
            </a:r>
            <a:r>
              <a:rPr lang="en-US" sz="2800" dirty="0"/>
              <a:t> </a:t>
            </a:r>
            <a:r>
              <a:rPr lang="en-US" sz="2800" dirty="0" err="1"/>
              <a:t>ayrıntılar</a:t>
            </a:r>
            <a:r>
              <a:rPr lang="en-US" sz="2800" dirty="0"/>
              <a:t> </a:t>
            </a:r>
            <a:r>
              <a:rPr lang="en-US" sz="2800" dirty="0" err="1"/>
              <a:t>daha</a:t>
            </a:r>
            <a:r>
              <a:rPr lang="en-US" sz="2800" dirty="0"/>
              <a:t> </a:t>
            </a:r>
            <a:r>
              <a:rPr lang="en-US" sz="2800" dirty="0" err="1"/>
              <a:t>kolay</a:t>
            </a:r>
            <a:r>
              <a:rPr lang="en-US" sz="2800" dirty="0"/>
              <a:t> </a:t>
            </a:r>
            <a:r>
              <a:rPr lang="en-US" sz="2800" dirty="0" err="1"/>
              <a:t>belirlenebilir</a:t>
            </a:r>
            <a:r>
              <a:rPr lang="en-US" sz="2800" dirty="0"/>
              <a:t>. </a:t>
            </a:r>
            <a:endParaRPr lang="tr-TR" sz="2800" dirty="0"/>
          </a:p>
          <a:p>
            <a:pPr marL="0" indent="0">
              <a:buNone/>
            </a:pPr>
            <a:endParaRPr lang="tr-TR" sz="2800" dirty="0"/>
          </a:p>
        </p:txBody>
      </p:sp>
    </p:spTree>
    <p:extLst>
      <p:ext uri="{BB962C8B-B14F-4D97-AF65-F5344CB8AC3E}">
        <p14:creationId xmlns:p14="http://schemas.microsoft.com/office/powerpoint/2010/main" val="4285689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190</TotalTime>
  <Words>1118</Words>
  <Application>Microsoft Office PowerPoint</Application>
  <PresentationFormat>Ekran Gösterisi (4:3)</PresentationFormat>
  <Paragraphs>63</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Akış</vt:lpstr>
      <vt:lpstr>ÇOCUK SAĞLIĞININ DEĞERLENDİRİLMESİ</vt:lpstr>
      <vt:lpstr>PowerPoint Sunusu</vt:lpstr>
      <vt:lpstr>PowerPoint Sunusu</vt:lpstr>
      <vt:lpstr>PowerPoint Sunusu</vt:lpstr>
      <vt:lpstr>Çocuk ve Aile ile Görüşürken Dikkat Edilmesi Gereken Durumlar</vt:lpstr>
      <vt:lpstr>PowerPoint Sunusu</vt:lpstr>
      <vt:lpstr>PowerPoint Sunusu</vt:lpstr>
      <vt:lpstr>Veri Toplama </vt:lpstr>
      <vt:lpstr> Gelişimsel veriler</vt:lpstr>
      <vt:lpstr>ANTROPOMETRİK ÖLÇÜMLER</vt:lpstr>
      <vt:lpstr>Boy </vt:lpstr>
      <vt:lpstr>PowerPoint Sunusu</vt:lpstr>
      <vt:lpstr>PowerPoint Sunusu</vt:lpstr>
      <vt:lpstr>PowerPoint Sunusu</vt:lpstr>
      <vt:lpstr>PowerPoint Sunusu</vt:lpstr>
      <vt:lpstr>Vücut Ağırlığı </vt:lpstr>
      <vt:lpstr>PowerPoint Sunusu</vt:lpstr>
      <vt:lpstr>PowerPoint Sunusu</vt:lpstr>
      <vt:lpstr>Baş Çevresi </vt:lpstr>
      <vt:lpstr>Baş-Göğüs ve karın çevresi ölçümü</vt:lpstr>
      <vt:lpstr>Çocukların Büyüme Eğrilerinin Değerlendirilmesi </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Sağlığının Değerlendirilmesi</dc:title>
  <dc:creator>sony</dc:creator>
  <cp:lastModifiedBy>EDurualp</cp:lastModifiedBy>
  <cp:revision>29</cp:revision>
  <dcterms:created xsi:type="dcterms:W3CDTF">2012-09-30T18:04:31Z</dcterms:created>
  <dcterms:modified xsi:type="dcterms:W3CDTF">2017-01-30T08:46:11Z</dcterms:modified>
</cp:coreProperties>
</file>