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F80BB86-299D-4B8D-84C7-A152D64399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8AE0922C-0F56-44C2-82AF-F46DA9ED0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5B8C9EC-F222-4662-9C35-6F25126B5E40}"/>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3F3E2CFA-F48C-42BB-96CE-84A5DBF5D3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C8912AE-7681-4E60-95D0-5204386C66B8}"/>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69082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1AF99B-31BD-4401-9761-7E33FEAF405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91A9FDE-5E44-43F9-B108-3AFA422FB37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4B19517-FD26-4CA5-B495-405231DF897F}"/>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B74245E1-BB5B-4D35-9A6E-C3465D0764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6D6B9BB-0C97-4A0E-9CE9-3C9F2764B8FF}"/>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6019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F6800B8F-CA13-45C9-9AB8-4B23F53447C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1A00912A-A4D4-4F7D-832D-C2729594C45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28C3B69-2CEF-4747-B212-1BFC23FBB098}"/>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6699A154-9051-4425-AA3F-44E9209A92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A6B98D1-BB19-43F0-B66F-48124DF7409A}"/>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19315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B17A01-72FF-41A1-B932-EFEC089EE4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869840B-9FAA-4C8B-9A65-793619E945D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50811E5-6D90-434C-9788-993B7B424958}"/>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644CEFBB-1727-4C2B-B0F8-4331BD3C48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248DAE5-CBC7-4E56-924E-B44B7C26498F}"/>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39872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C8CB62-E359-4B51-8565-3DDB6EA04F1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33915B-EF6A-4F11-B8B2-40C650809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0A1A7FD-5F2F-4C73-8FE4-A97FCE251572}"/>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7DF73EAD-0237-4CD5-B1C6-31BB80CC46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F313494-C4BE-4DDE-A51A-41C945E8DE5C}"/>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7124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8E9741-1DE0-4039-B837-1CC78ACDA7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6C2E63D-E591-4617-9882-96ECB429CC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B6064413-77BB-40DC-AD3A-20A52D41D8B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5C63F60-ED4C-4259-AC68-AC809D6ABC90}"/>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DF5C38A6-4C47-4B8C-A1B6-D7F3E870AD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FA487AF-499A-4B05-8321-01A5AE604C1B}"/>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88574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405375-16F7-45E9-A295-0AA62A70602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6E4F479-CA0E-4EA1-BFF9-738FA042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E2A38AA-23E2-495B-96DC-D097A699B32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2ECBC21-8DB8-4446-9738-FB5DB8161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F11D16D-F054-4B9E-B733-87CAEA5B3EF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A3709DF2-8D1E-440A-A655-6C02711AAB95}"/>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8" name="Alt Bilgi Yer Tutucusu 7">
            <a:extLst>
              <a:ext uri="{FF2B5EF4-FFF2-40B4-BE49-F238E27FC236}">
                <a16:creationId xmlns:a16="http://schemas.microsoft.com/office/drawing/2014/main" xmlns="" id="{A570BA83-2476-4D12-A100-090BB6A8028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29991DB5-1C2D-49D4-93FF-E44641F613FD}"/>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72069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FE541D-8814-4AE0-B112-F845110259D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124CC55-FFEB-472A-A675-BA6CB26E01B1}"/>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4" name="Alt Bilgi Yer Tutucusu 3">
            <a:extLst>
              <a:ext uri="{FF2B5EF4-FFF2-40B4-BE49-F238E27FC236}">
                <a16:creationId xmlns:a16="http://schemas.microsoft.com/office/drawing/2014/main" xmlns="" id="{2500FB65-FB87-441D-9324-B5D6A8B3E3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AA02A48A-CECB-4D5F-917A-AE907C3F1CAE}"/>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41642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3F968CC8-0973-438B-B490-9626187FEFE5}"/>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3" name="Alt Bilgi Yer Tutucusu 2">
            <a:extLst>
              <a:ext uri="{FF2B5EF4-FFF2-40B4-BE49-F238E27FC236}">
                <a16:creationId xmlns:a16="http://schemas.microsoft.com/office/drawing/2014/main" xmlns="" id="{F1FF19C7-0623-4360-B246-722E5899E0C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E4CCD0AB-6332-4528-823E-B31B844BF7F1}"/>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545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EE6FBA-CA94-4586-A24C-5D677F624A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E39468B-0538-4F3A-AD24-EEEF1403E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427B1F11-639F-411B-97E8-18ADAB3DD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26CC755-8929-4E92-B78C-5EF9B09B2566}"/>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ACE6165E-8AE8-42B3-9335-169F2A05E1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5E40EAC-F54F-4C2F-AB5C-672EDF1D8040}"/>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155632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F85280-ADE1-424E-B0F8-3F2242A669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73DB0BE-E749-4265-84C8-97208F5F6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2C251295-CBF8-4C11-ADAF-664F406EF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8B590E98-E8F5-4933-A02B-C979B452C599}"/>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2BDF683C-3521-4805-B9F7-1E96FBCA1E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B145F4F-657E-42F8-96E1-92E5CF0B63D6}"/>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207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B374B75C-47A4-4AFF-BA65-40959D273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8040C77-86F0-4E6A-B938-354D4E8FC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E5F00D1-81B4-4E4B-B8EE-C6E6B66F4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21ABE31E-5B74-4B5D-99B1-653203803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0E5AE3D0-D1E8-4E5C-8F56-507B3B2CA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A3A93-43D7-4AC8-B992-41352F60A237}" type="slidenum">
              <a:rPr lang="tr-TR" smtClean="0"/>
              <a:t>‹#›</a:t>
            </a:fld>
            <a:endParaRPr lang="tr-TR"/>
          </a:p>
        </p:txBody>
      </p:sp>
    </p:spTree>
    <p:extLst>
      <p:ext uri="{BB962C8B-B14F-4D97-AF65-F5344CB8AC3E}">
        <p14:creationId xmlns:p14="http://schemas.microsoft.com/office/powerpoint/2010/main" val="118861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ED0197A9-2B1D-441A-9970-9A1C421C3702}"/>
              </a:ext>
            </a:extLst>
          </p:cNvPr>
          <p:cNvSpPr>
            <a:spLocks noGrp="1"/>
          </p:cNvSpPr>
          <p:nvPr>
            <p:ph type="ctrTitle"/>
          </p:nvPr>
        </p:nvSpPr>
        <p:spPr>
          <a:xfrm>
            <a:off x="1524000" y="1122363"/>
            <a:ext cx="9144000" cy="1770962"/>
          </a:xfrm>
        </p:spPr>
        <p:txBody>
          <a:bodyPr/>
          <a:lstStyle/>
          <a:p>
            <a:r>
              <a:rPr lang="tr-TR" dirty="0">
                <a:solidFill>
                  <a:srgbClr val="FF0000"/>
                </a:solidFill>
                <a:latin typeface="Arial Black" panose="020B0A04020102020204" pitchFamily="34" charset="0"/>
              </a:rPr>
              <a:t>13. ÜNİTE </a:t>
            </a:r>
          </a:p>
        </p:txBody>
      </p:sp>
      <p:sp>
        <p:nvSpPr>
          <p:cNvPr id="5" name="Alt Başlık 4">
            <a:extLst>
              <a:ext uri="{FF2B5EF4-FFF2-40B4-BE49-F238E27FC236}">
                <a16:creationId xmlns:a16="http://schemas.microsoft.com/office/drawing/2014/main" xmlns="" id="{27999446-10D9-4541-BBD6-5C6838C1B313}"/>
              </a:ext>
            </a:extLst>
          </p:cNvPr>
          <p:cNvSpPr>
            <a:spLocks noGrp="1"/>
          </p:cNvSpPr>
          <p:nvPr>
            <p:ph type="subTitle" idx="1"/>
          </p:nvPr>
        </p:nvSpPr>
        <p:spPr/>
        <p:txBody>
          <a:bodyPr/>
          <a:lstStyle/>
          <a:p>
            <a:r>
              <a:rPr lang="tr-TR" dirty="0">
                <a:solidFill>
                  <a:srgbClr val="FF0000"/>
                </a:solidFill>
                <a:latin typeface="Arial Black" panose="020B0A04020102020204" pitchFamily="34" charset="0"/>
              </a:rPr>
              <a:t>Konukların Karşılanması Ve Bagaj İşlemleri :</a:t>
            </a:r>
          </a:p>
        </p:txBody>
      </p:sp>
    </p:spTree>
    <p:extLst>
      <p:ext uri="{BB962C8B-B14F-4D97-AF65-F5344CB8AC3E}">
        <p14:creationId xmlns:p14="http://schemas.microsoft.com/office/powerpoint/2010/main" val="180685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EA8D11-1BA3-4B4A-80F6-2376F1554920}"/>
              </a:ext>
            </a:extLst>
          </p:cNvPr>
          <p:cNvSpPr>
            <a:spLocks noGrp="1"/>
          </p:cNvSpPr>
          <p:nvPr>
            <p:ph type="title"/>
          </p:nvPr>
        </p:nvSpPr>
        <p:spPr>
          <a:xfrm>
            <a:off x="0" y="18256"/>
            <a:ext cx="10515600" cy="827906"/>
          </a:xfrm>
        </p:spPr>
        <p:txBody>
          <a:bodyPr>
            <a:normAutofit/>
          </a:bodyPr>
          <a:lstStyle/>
          <a:p>
            <a:r>
              <a:rPr lang="tr-TR" sz="2800" dirty="0" err="1">
                <a:solidFill>
                  <a:srgbClr val="FF0000"/>
                </a:solidFill>
                <a:latin typeface="Arial Black" panose="020B0A04020102020204" pitchFamily="34" charset="0"/>
              </a:rPr>
              <a:t>Lobby</a:t>
            </a:r>
            <a:r>
              <a:rPr lang="tr-TR" sz="2800" dirty="0">
                <a:solidFill>
                  <a:srgbClr val="FF0000"/>
                </a:solidFill>
                <a:latin typeface="Arial Black" panose="020B0A04020102020204" pitchFamily="34" charset="0"/>
              </a:rPr>
              <a:t> Düzeninin Sağlanması :</a:t>
            </a:r>
          </a:p>
        </p:txBody>
      </p:sp>
      <p:sp>
        <p:nvSpPr>
          <p:cNvPr id="3" name="İçerik Yer Tutucusu 2">
            <a:extLst>
              <a:ext uri="{FF2B5EF4-FFF2-40B4-BE49-F238E27FC236}">
                <a16:creationId xmlns:a16="http://schemas.microsoft.com/office/drawing/2014/main" xmlns="" id="{5AEBD284-B393-41D8-A5B9-9497483E1FFB}"/>
              </a:ext>
            </a:extLst>
          </p:cNvPr>
          <p:cNvSpPr>
            <a:spLocks noGrp="1"/>
          </p:cNvSpPr>
          <p:nvPr>
            <p:ph idx="1"/>
          </p:nvPr>
        </p:nvSpPr>
        <p:spPr>
          <a:xfrm>
            <a:off x="204716" y="996287"/>
            <a:ext cx="11586950" cy="5595582"/>
          </a:xfrm>
        </p:spPr>
        <p:txBody>
          <a:bodyPr>
            <a:normAutofit/>
          </a:bodyPr>
          <a:lstStyle/>
          <a:p>
            <a:r>
              <a:rPr lang="tr-TR" dirty="0" err="1"/>
              <a:t>Lobby</a:t>
            </a:r>
            <a:r>
              <a:rPr lang="tr-TR" dirty="0"/>
              <a:t> otelimizin vitrini konumundadır Resim 1.4. İlk karşılaşılan yer olan </a:t>
            </a:r>
            <a:r>
              <a:rPr lang="tr-TR" dirty="0" err="1"/>
              <a:t>lobby’nin</a:t>
            </a:r>
            <a:r>
              <a:rPr lang="tr-TR" dirty="0"/>
              <a:t> tertibi, düzeni, temizliği de konuk ve ziyaretçiler üzerinde oluşacak ilk izlenime katkı sağlayacak önemli etkenlerden bir tanesidir. Bundan dolayı otellerin giriş kısımları konuğu etkileyecek bir özenle dizayn edilmektedir. Çünkü otelin giriş kısmı olan </a:t>
            </a:r>
            <a:r>
              <a:rPr lang="tr-TR" dirty="0" err="1"/>
              <a:t>lobby</a:t>
            </a:r>
            <a:r>
              <a:rPr lang="tr-TR" dirty="0"/>
              <a:t>, ön büro ve diğer unsurlar, otelin geneli hakkında ipucu vermektedir. Giriş kısmındaki merdivenlerin, kapının, tuvaletlerin, asansörlerin, </a:t>
            </a:r>
            <a:r>
              <a:rPr lang="tr-TR" dirty="0" err="1"/>
              <a:t>lobbide</a:t>
            </a:r>
            <a:r>
              <a:rPr lang="tr-TR" dirty="0"/>
              <a:t> yer alan mefruşatın temiz tertipli olması için gayret gösterir. Olağan dışı durumlarda ise </a:t>
            </a:r>
            <a:r>
              <a:rPr lang="tr-TR" dirty="0" err="1"/>
              <a:t>house</a:t>
            </a:r>
            <a:r>
              <a:rPr lang="tr-TR" dirty="0"/>
              <a:t> </a:t>
            </a:r>
            <a:r>
              <a:rPr lang="tr-TR" dirty="0" err="1"/>
              <a:t>keeping</a:t>
            </a:r>
            <a:r>
              <a:rPr lang="tr-TR" dirty="0"/>
              <a:t> görevlisi uyarılarak </a:t>
            </a:r>
            <a:r>
              <a:rPr lang="tr-TR" dirty="0" err="1"/>
              <a:t>lobbynin</a:t>
            </a:r>
            <a:r>
              <a:rPr lang="tr-TR" dirty="0"/>
              <a:t> düzenli, tertipli ve temiz kalması sağlanmış olur. </a:t>
            </a:r>
          </a:p>
          <a:p>
            <a:r>
              <a:rPr lang="tr-TR" dirty="0"/>
              <a:t>Otele gelen ziyaretçilerden ve konuklardan da şüpheli olanlar ön büro uyarılarak izlenmeye alınır. Oluşabilecek istenmeyen durumlarda güvenlik birimiyle işbirliği içerisinde </a:t>
            </a:r>
            <a:r>
              <a:rPr lang="tr-TR" dirty="0" err="1"/>
              <a:t>lobby’nin</a:t>
            </a:r>
            <a:r>
              <a:rPr lang="tr-TR" dirty="0"/>
              <a:t> sosyal bakımdan da düzeni ve diğer konukların, doğacak problemlerden olumsuz yönde etkilenmemesi sağlanmış olur </a:t>
            </a:r>
          </a:p>
        </p:txBody>
      </p:sp>
    </p:spTree>
    <p:extLst>
      <p:ext uri="{BB962C8B-B14F-4D97-AF65-F5344CB8AC3E}">
        <p14:creationId xmlns:p14="http://schemas.microsoft.com/office/powerpoint/2010/main" val="302254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lnSpc>
                <a:spcPct val="100000"/>
              </a:lnSpc>
              <a:spcBef>
                <a:spcPts val="0"/>
              </a:spcBef>
              <a:buNone/>
            </a:pPr>
            <a:r>
              <a:rPr lang="tr-TR" dirty="0">
                <a:solidFill>
                  <a:srgbClr val="FF0000"/>
                </a:solidFill>
              </a:rPr>
              <a:t>KAYNAKÇA: Demirtaş, N. (2010).</a:t>
            </a:r>
            <a:r>
              <a:rPr lang="tr-TR" dirty="0" err="1">
                <a:solidFill>
                  <a:srgbClr val="FF0000"/>
                </a:solidFill>
              </a:rPr>
              <a:t>Önbüro</a:t>
            </a:r>
            <a:r>
              <a:rPr lang="tr-TR" dirty="0">
                <a:solidFill>
                  <a:srgbClr val="FF0000"/>
                </a:solidFill>
              </a:rPr>
              <a:t> İşlemleri, Ankuzem,1. Baskı</a:t>
            </a:r>
            <a:endParaRPr lang="tr-TR" sz="1800" dirty="0">
              <a:solidFill>
                <a:prstClr val="black"/>
              </a:solidFill>
            </a:endParaRPr>
          </a:p>
          <a:p>
            <a:pPr lvl="0"/>
            <a:endParaRPr lang="tr-TR">
              <a:solidFill>
                <a:prstClr val="black"/>
              </a:solidFill>
            </a:endParaRPr>
          </a:p>
          <a:p>
            <a:pPr marL="0" indent="0">
              <a:buNone/>
            </a:pPr>
            <a:endParaRPr lang="tr-TR"/>
          </a:p>
        </p:txBody>
      </p:sp>
    </p:spTree>
    <p:extLst>
      <p:ext uri="{BB962C8B-B14F-4D97-AF65-F5344CB8AC3E}">
        <p14:creationId xmlns:p14="http://schemas.microsoft.com/office/powerpoint/2010/main" val="246307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10F6FB2-9BE8-4C27-A3BF-0F63BE87987D}"/>
              </a:ext>
            </a:extLst>
          </p:cNvPr>
          <p:cNvSpPr>
            <a:spLocks noGrp="1"/>
          </p:cNvSpPr>
          <p:nvPr>
            <p:ph type="title"/>
          </p:nvPr>
        </p:nvSpPr>
        <p:spPr>
          <a:xfrm>
            <a:off x="-1" y="18256"/>
            <a:ext cx="11627893" cy="1182748"/>
          </a:xfrm>
        </p:spPr>
        <p:txBody>
          <a:bodyPr>
            <a:normAutofit/>
          </a:bodyPr>
          <a:lstStyle/>
          <a:p>
            <a:r>
              <a:rPr lang="tr-TR" sz="3000" dirty="0">
                <a:solidFill>
                  <a:srgbClr val="FF0000"/>
                </a:solidFill>
                <a:latin typeface="Arial Black" panose="020B0A04020102020204" pitchFamily="34" charset="0"/>
              </a:rPr>
              <a:t>Ön Büro Bölümünde Konukların Karşılanması : </a:t>
            </a:r>
          </a:p>
        </p:txBody>
      </p:sp>
      <p:sp>
        <p:nvSpPr>
          <p:cNvPr id="3" name="İçerik Yer Tutucusu 2">
            <a:extLst>
              <a:ext uri="{FF2B5EF4-FFF2-40B4-BE49-F238E27FC236}">
                <a16:creationId xmlns:a16="http://schemas.microsoft.com/office/drawing/2014/main" xmlns="" id="{F435EE20-136C-4238-8831-5D6E180EEC80}"/>
              </a:ext>
            </a:extLst>
          </p:cNvPr>
          <p:cNvSpPr>
            <a:spLocks noGrp="1"/>
          </p:cNvSpPr>
          <p:nvPr>
            <p:ph idx="1"/>
          </p:nvPr>
        </p:nvSpPr>
        <p:spPr>
          <a:xfrm>
            <a:off x="95534" y="1064524"/>
            <a:ext cx="12096466" cy="5793475"/>
          </a:xfrm>
        </p:spPr>
        <p:txBody>
          <a:bodyPr/>
          <a:lstStyle/>
          <a:p>
            <a:pPr marL="0" indent="0">
              <a:buNone/>
            </a:pPr>
            <a:r>
              <a:rPr lang="tr-TR" dirty="0"/>
              <a:t>  </a:t>
            </a:r>
            <a:r>
              <a:rPr lang="tr-TR" sz="3200" dirty="0">
                <a:solidFill>
                  <a:srgbClr val="002060"/>
                </a:solidFill>
              </a:rPr>
              <a:t>Valiz Taşıyıcı Elemanın (</a:t>
            </a:r>
            <a:r>
              <a:rPr lang="tr-TR" sz="3200" dirty="0" err="1">
                <a:solidFill>
                  <a:srgbClr val="002060"/>
                </a:solidFill>
              </a:rPr>
              <a:t>Bellboy</a:t>
            </a:r>
            <a:r>
              <a:rPr lang="tr-TR" sz="3200" dirty="0">
                <a:solidFill>
                  <a:srgbClr val="002060"/>
                </a:solidFill>
              </a:rPr>
              <a:t>) Özellikleri ve Görevleri :</a:t>
            </a:r>
          </a:p>
          <a:p>
            <a:pPr marL="0" indent="0">
              <a:buNone/>
            </a:pPr>
            <a:endParaRPr lang="tr-TR" sz="3200" dirty="0">
              <a:solidFill>
                <a:srgbClr val="002060"/>
              </a:solidFill>
            </a:endParaRPr>
          </a:p>
          <a:p>
            <a:pPr marL="0" indent="0">
              <a:buNone/>
            </a:pPr>
            <a:r>
              <a:rPr lang="tr-TR" sz="3200" dirty="0"/>
              <a:t>   </a:t>
            </a:r>
            <a:r>
              <a:rPr lang="tr-TR" sz="3200" dirty="0" err="1"/>
              <a:t>Bellboy</a:t>
            </a:r>
            <a:r>
              <a:rPr lang="tr-TR" sz="3200" dirty="0"/>
              <a:t> ön büro bölümünün danışma (</a:t>
            </a:r>
            <a:r>
              <a:rPr lang="tr-TR" sz="3200" dirty="0" err="1"/>
              <a:t>Concierge</a:t>
            </a:r>
            <a:r>
              <a:rPr lang="tr-TR" sz="3200" dirty="0"/>
              <a:t>) bölümünde bu bölümün sorumlusu olan </a:t>
            </a:r>
            <a:r>
              <a:rPr lang="tr-TR" sz="3200" dirty="0" err="1"/>
              <a:t>Bellcaptain</a:t>
            </a:r>
            <a:r>
              <a:rPr lang="tr-TR" sz="3200" dirty="0"/>
              <a:t> emrinde çalışan üniformalı bir personeldir. Otel için son derece önemli bir personel olan </a:t>
            </a:r>
            <a:r>
              <a:rPr lang="tr-TR" sz="3200" dirty="0" err="1"/>
              <a:t>Bellboy’un</a:t>
            </a:r>
            <a:r>
              <a:rPr lang="tr-TR" sz="3200" dirty="0"/>
              <a:t> birtakım özelliklere sahip olması gerekmektedir. Özellikleri şöyle sıralamak mümkündür.  </a:t>
            </a:r>
            <a:endParaRPr lang="tr-TR" sz="3200" dirty="0">
              <a:solidFill>
                <a:srgbClr val="002060"/>
              </a:solidFill>
            </a:endParaRPr>
          </a:p>
        </p:txBody>
      </p:sp>
    </p:spTree>
    <p:extLst>
      <p:ext uri="{BB962C8B-B14F-4D97-AF65-F5344CB8AC3E}">
        <p14:creationId xmlns:p14="http://schemas.microsoft.com/office/powerpoint/2010/main" val="251967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43E9FD19-0BE0-4414-928F-17FA044519CB}"/>
              </a:ext>
            </a:extLst>
          </p:cNvPr>
          <p:cNvSpPr>
            <a:spLocks noGrp="1"/>
          </p:cNvSpPr>
          <p:nvPr>
            <p:ph type="title"/>
          </p:nvPr>
        </p:nvSpPr>
        <p:spPr>
          <a:xfrm>
            <a:off x="333233" y="310534"/>
            <a:ext cx="11608558" cy="6363221"/>
          </a:xfrm>
        </p:spPr>
        <p:txBody>
          <a:bodyPr>
            <a:normAutofit/>
          </a:bodyPr>
          <a:lstStyle/>
          <a:p>
            <a:r>
              <a:rPr lang="tr-TR" sz="3200" dirty="0" err="1">
                <a:solidFill>
                  <a:srgbClr val="FF0000"/>
                </a:solidFill>
                <a:latin typeface="+mn-lt"/>
              </a:rPr>
              <a:t>Bellboy’un</a:t>
            </a:r>
            <a:r>
              <a:rPr lang="tr-TR" sz="3200" dirty="0">
                <a:solidFill>
                  <a:srgbClr val="FF0000"/>
                </a:solidFill>
                <a:latin typeface="+mn-lt"/>
              </a:rPr>
              <a:t> Özellikleri :</a:t>
            </a:r>
            <a:r>
              <a:rPr lang="tr-TR" sz="3200" dirty="0">
                <a:latin typeface="+mn-lt"/>
              </a:rPr>
              <a:t/>
            </a:r>
            <a:br>
              <a:rPr lang="tr-TR" sz="3200" dirty="0">
                <a:latin typeface="+mn-lt"/>
              </a:rPr>
            </a:br>
            <a:r>
              <a:rPr lang="tr-TR" sz="3200" dirty="0">
                <a:latin typeface="+mn-lt"/>
              </a:rPr>
              <a:t/>
            </a:r>
            <a:br>
              <a:rPr lang="tr-TR" sz="3200" dirty="0">
                <a:latin typeface="+mn-lt"/>
              </a:rPr>
            </a:br>
            <a:r>
              <a:rPr lang="tr-TR" sz="3200" dirty="0">
                <a:latin typeface="+mn-lt"/>
              </a:rPr>
              <a:t>• İyi bir fiziki görünüme ve sağlıklı yapıya. </a:t>
            </a:r>
            <a:br>
              <a:rPr lang="tr-TR" sz="3200" dirty="0">
                <a:latin typeface="+mn-lt"/>
              </a:rPr>
            </a:br>
            <a:r>
              <a:rPr lang="tr-TR" sz="3200" dirty="0">
                <a:latin typeface="+mn-lt"/>
              </a:rPr>
              <a:t>• Nazik, sempatik ve güler yüzlü bir kişiliğe. </a:t>
            </a:r>
            <a:br>
              <a:rPr lang="tr-TR" sz="3200" dirty="0">
                <a:latin typeface="+mn-lt"/>
              </a:rPr>
            </a:br>
            <a:r>
              <a:rPr lang="tr-TR" sz="3200" dirty="0">
                <a:latin typeface="+mn-lt"/>
              </a:rPr>
              <a:t>• Kuvvetli bir hafızaya sahip olmak. </a:t>
            </a:r>
            <a:br>
              <a:rPr lang="tr-TR" sz="3200" dirty="0">
                <a:latin typeface="+mn-lt"/>
              </a:rPr>
            </a:br>
            <a:r>
              <a:rPr lang="tr-TR" sz="3200" dirty="0">
                <a:latin typeface="+mn-lt"/>
              </a:rPr>
              <a:t>• İnsan psikolojisini iyi bilmeli, sosyal ilişkileri ve ikna kabiliyeti yüksek olmalı. </a:t>
            </a:r>
            <a:br>
              <a:rPr lang="tr-TR" sz="3200" dirty="0">
                <a:latin typeface="+mn-lt"/>
              </a:rPr>
            </a:br>
            <a:r>
              <a:rPr lang="tr-TR" sz="3200" dirty="0">
                <a:latin typeface="+mn-lt"/>
              </a:rPr>
              <a:t>• Kendisine yetecek kadar yabancı dil bilmeli. </a:t>
            </a:r>
            <a:br>
              <a:rPr lang="tr-TR" sz="3200" dirty="0">
                <a:latin typeface="+mn-lt"/>
              </a:rPr>
            </a:br>
            <a:r>
              <a:rPr lang="tr-TR" sz="3200" dirty="0">
                <a:latin typeface="+mn-lt"/>
              </a:rPr>
              <a:t>• Gerek kendi ülkesinin gerekse yabancı ülkelerin kültürleri hakkında bilgi sahibi olmalı. </a:t>
            </a:r>
            <a:br>
              <a:rPr lang="tr-TR" sz="3200" dirty="0">
                <a:latin typeface="+mn-lt"/>
              </a:rPr>
            </a:br>
            <a:r>
              <a:rPr lang="tr-TR" sz="3200" dirty="0">
                <a:latin typeface="+mn-lt"/>
              </a:rPr>
              <a:t>• Disiplinli ve ciddi olmalı, tertipli ve düzenli çalışmalı. </a:t>
            </a:r>
            <a:br>
              <a:rPr lang="tr-TR" sz="3200" dirty="0">
                <a:latin typeface="+mn-lt"/>
              </a:rPr>
            </a:br>
            <a:r>
              <a:rPr lang="tr-TR" sz="3200" dirty="0">
                <a:latin typeface="+mn-lt"/>
              </a:rPr>
              <a:t>• Mesleğini ve çalıştığı işyerini sevmelidir.</a:t>
            </a:r>
          </a:p>
        </p:txBody>
      </p:sp>
    </p:spTree>
    <p:extLst>
      <p:ext uri="{BB962C8B-B14F-4D97-AF65-F5344CB8AC3E}">
        <p14:creationId xmlns:p14="http://schemas.microsoft.com/office/powerpoint/2010/main" val="20205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225CA7FE-0D68-429C-A4A8-782E7FE976E8}"/>
              </a:ext>
            </a:extLst>
          </p:cNvPr>
          <p:cNvSpPr>
            <a:spLocks noGrp="1"/>
          </p:cNvSpPr>
          <p:nvPr>
            <p:ph type="title"/>
          </p:nvPr>
        </p:nvSpPr>
        <p:spPr>
          <a:xfrm>
            <a:off x="0" y="0"/>
            <a:ext cx="12191999" cy="6858000"/>
          </a:xfrm>
        </p:spPr>
        <p:txBody>
          <a:bodyPr>
            <a:normAutofit/>
          </a:bodyPr>
          <a:lstStyle/>
          <a:p>
            <a:r>
              <a:rPr lang="tr-TR" sz="2600" dirty="0">
                <a:solidFill>
                  <a:srgbClr val="FF0000"/>
                </a:solidFill>
                <a:latin typeface="+mn-lt"/>
              </a:rPr>
              <a:t>    Görevleri</a:t>
            </a:r>
            <a:r>
              <a:rPr lang="tr-TR" sz="2600" dirty="0">
                <a:latin typeface="+mn-lt"/>
              </a:rPr>
              <a:t> </a:t>
            </a:r>
            <a:br>
              <a:rPr lang="tr-TR" sz="2600" dirty="0">
                <a:latin typeface="+mn-lt"/>
              </a:rPr>
            </a:br>
            <a:r>
              <a:rPr lang="tr-TR" sz="2600" dirty="0">
                <a:latin typeface="+mn-lt"/>
              </a:rPr>
              <a:t>• Konukları lobide karşılamak, kapı görevlisinin olmadığı durumlarda bagajları araçlardan almak. </a:t>
            </a:r>
            <a:br>
              <a:rPr lang="tr-TR" sz="2600" dirty="0">
                <a:latin typeface="+mn-lt"/>
              </a:rPr>
            </a:br>
            <a:r>
              <a:rPr lang="tr-TR" sz="2600" dirty="0">
                <a:latin typeface="+mn-lt"/>
              </a:rPr>
              <a:t>• Konuğa resepsiyona kadar eşlik etmek. </a:t>
            </a:r>
            <a:br>
              <a:rPr lang="tr-TR" sz="2600" dirty="0">
                <a:latin typeface="+mn-lt"/>
              </a:rPr>
            </a:br>
            <a:r>
              <a:rPr lang="tr-TR" sz="2600" dirty="0">
                <a:latin typeface="+mn-lt"/>
              </a:rPr>
              <a:t>• Konuk bagajlarını bagaj odasında emniyete alarak giriş kayıtlarını tutmak. </a:t>
            </a:r>
            <a:br>
              <a:rPr lang="tr-TR" sz="2600" dirty="0">
                <a:latin typeface="+mn-lt"/>
              </a:rPr>
            </a:br>
            <a:r>
              <a:rPr lang="tr-TR" sz="2600" dirty="0">
                <a:latin typeface="+mn-lt"/>
              </a:rPr>
              <a:t>• Konuk hakkında resepsiyonu bilgilendirmek (şüpheli vb.). </a:t>
            </a:r>
            <a:br>
              <a:rPr lang="tr-TR" sz="2600" dirty="0">
                <a:latin typeface="+mn-lt"/>
              </a:rPr>
            </a:br>
            <a:r>
              <a:rPr lang="tr-TR" sz="2600" dirty="0">
                <a:latin typeface="+mn-lt"/>
              </a:rPr>
              <a:t>• Konuğu otelin hizmetleri, aktiviteleri ve çevresi hakkında bilgilendirmek. </a:t>
            </a:r>
            <a:br>
              <a:rPr lang="tr-TR" sz="2600" dirty="0">
                <a:latin typeface="+mn-lt"/>
              </a:rPr>
            </a:br>
            <a:r>
              <a:rPr lang="tr-TR" sz="2600" dirty="0">
                <a:latin typeface="+mn-lt"/>
              </a:rPr>
              <a:t>• Konuğu odasına çıkararak oda hakkında bilgi vermek. </a:t>
            </a:r>
            <a:br>
              <a:rPr lang="tr-TR" sz="2600" dirty="0">
                <a:latin typeface="+mn-lt"/>
              </a:rPr>
            </a:br>
            <a:r>
              <a:rPr lang="tr-TR" sz="2600" dirty="0">
                <a:latin typeface="+mn-lt"/>
              </a:rPr>
              <a:t>• VIP konuklara ait odalara gerekli ikramın götürülüp, götürülmediğini kontrol etmek. </a:t>
            </a:r>
            <a:br>
              <a:rPr lang="tr-TR" sz="2600" dirty="0">
                <a:latin typeface="+mn-lt"/>
              </a:rPr>
            </a:br>
            <a:r>
              <a:rPr lang="tr-TR" sz="2600" dirty="0">
                <a:latin typeface="+mn-lt"/>
              </a:rPr>
              <a:t>• Konuğu odaya götürdüğünde odanın kontrolünü yaparak odada arıza olup olmadığını. giderilip giderilmediğini, oda temizliğinin iyi yapılıp yapılmadığını, kontrol etmek. </a:t>
            </a:r>
            <a:br>
              <a:rPr lang="tr-TR" sz="2600" dirty="0">
                <a:latin typeface="+mn-lt"/>
              </a:rPr>
            </a:br>
            <a:r>
              <a:rPr lang="tr-TR" sz="2600" dirty="0">
                <a:latin typeface="+mn-lt"/>
              </a:rPr>
              <a:t>• Konuk istek ve şikayetlerini ön büroya bildirmek.</a:t>
            </a:r>
            <a:r>
              <a:rPr lang="tr-TR" sz="2800" dirty="0"/>
              <a:t> </a:t>
            </a:r>
            <a:br>
              <a:rPr lang="tr-TR" sz="2800" dirty="0"/>
            </a:br>
            <a:r>
              <a:rPr lang="tr-TR" sz="2600" dirty="0">
                <a:latin typeface="+mn-lt"/>
              </a:rPr>
              <a:t>• Otel dışından konuğun ihtiyaç duyduğu maddeleri temin etmek, gerekirse müşteri adına ödeme yapıp </a:t>
            </a:r>
            <a:r>
              <a:rPr lang="tr-TR" sz="2600" dirty="0" err="1">
                <a:latin typeface="+mn-lt"/>
              </a:rPr>
              <a:t>paid</a:t>
            </a:r>
            <a:r>
              <a:rPr lang="tr-TR" sz="2600" dirty="0">
                <a:latin typeface="+mn-lt"/>
              </a:rPr>
              <a:t> </a:t>
            </a:r>
            <a:r>
              <a:rPr lang="tr-TR" sz="2600" dirty="0" err="1">
                <a:latin typeface="+mn-lt"/>
              </a:rPr>
              <a:t>out</a:t>
            </a:r>
            <a:r>
              <a:rPr lang="tr-TR" sz="2600" dirty="0">
                <a:latin typeface="+mn-lt"/>
              </a:rPr>
              <a:t> (ödeme) fişi düzenlemek.</a:t>
            </a:r>
            <a:br>
              <a:rPr lang="tr-TR" sz="2600" dirty="0">
                <a:latin typeface="+mn-lt"/>
              </a:rPr>
            </a:br>
            <a:r>
              <a:rPr lang="tr-TR" sz="2600" dirty="0">
                <a:latin typeface="+mn-lt"/>
              </a:rPr>
              <a:t>• Aranan konukları otel içerisinde dolaşarak bulmak ve haber vermek. </a:t>
            </a:r>
            <a:br>
              <a:rPr lang="tr-TR" sz="2600" dirty="0">
                <a:latin typeface="+mn-lt"/>
              </a:rPr>
            </a:br>
            <a:r>
              <a:rPr lang="tr-TR" sz="2600" dirty="0">
                <a:latin typeface="+mn-lt"/>
              </a:rPr>
              <a:t>• Konuk adına gelen posta, kargo, mesaj ve emanetlerini konuğa ulaştırmak. </a:t>
            </a:r>
            <a:br>
              <a:rPr lang="tr-TR" sz="2600" dirty="0">
                <a:latin typeface="+mn-lt"/>
              </a:rPr>
            </a:br>
            <a:r>
              <a:rPr lang="tr-TR" sz="2600" dirty="0">
                <a:latin typeface="+mn-lt"/>
              </a:rPr>
              <a:t>• Otele grup halinde gelen konukların biran önce valizlerini emniyete almak, kayıt işlemlerini ve etiketlenmelerini gerçekleştirerek odalarına taşınmalarını sağlamak.</a:t>
            </a:r>
          </a:p>
        </p:txBody>
      </p:sp>
    </p:spTree>
    <p:extLst>
      <p:ext uri="{BB962C8B-B14F-4D97-AF65-F5344CB8AC3E}">
        <p14:creationId xmlns:p14="http://schemas.microsoft.com/office/powerpoint/2010/main" val="9809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52473707-D0DC-4BE2-88B3-012438B7C536}"/>
              </a:ext>
            </a:extLst>
          </p:cNvPr>
          <p:cNvSpPr>
            <a:spLocks noGrp="1"/>
          </p:cNvSpPr>
          <p:nvPr>
            <p:ph type="title"/>
          </p:nvPr>
        </p:nvSpPr>
        <p:spPr>
          <a:xfrm>
            <a:off x="0" y="0"/>
            <a:ext cx="12192000" cy="6858000"/>
          </a:xfrm>
        </p:spPr>
        <p:txBody>
          <a:bodyPr>
            <a:normAutofit/>
          </a:bodyPr>
          <a:lstStyle/>
          <a:p>
            <a:r>
              <a:rPr lang="tr-TR" sz="2600" dirty="0">
                <a:latin typeface="+mn-lt"/>
              </a:rPr>
              <a:t>• Emanete bırakılan bagajların kayıtlarını tutup takibini yapmak. </a:t>
            </a:r>
            <a:br>
              <a:rPr lang="tr-TR" sz="2600" dirty="0">
                <a:latin typeface="+mn-lt"/>
              </a:rPr>
            </a:br>
            <a:r>
              <a:rPr lang="tr-TR" sz="2600" dirty="0">
                <a:latin typeface="+mn-lt"/>
              </a:rPr>
              <a:t>• </a:t>
            </a:r>
            <a:r>
              <a:rPr lang="tr-TR" sz="2600" dirty="0" err="1">
                <a:latin typeface="+mn-lt"/>
              </a:rPr>
              <a:t>Check</a:t>
            </a:r>
            <a:r>
              <a:rPr lang="tr-TR" sz="2600" dirty="0">
                <a:latin typeface="+mn-lt"/>
              </a:rPr>
              <a:t> </a:t>
            </a:r>
            <a:r>
              <a:rPr lang="tr-TR" sz="2600" dirty="0" err="1">
                <a:latin typeface="+mn-lt"/>
              </a:rPr>
              <a:t>out</a:t>
            </a:r>
            <a:r>
              <a:rPr lang="tr-TR" sz="2600" dirty="0">
                <a:latin typeface="+mn-lt"/>
              </a:rPr>
              <a:t> yapan (ayrılan) münferit (bir gruba bağlı olmayan, ferdi hareket eden konuk) veya grup müşterilerinin bagajlarını odalarından alarak kayıtlarını tutmak. </a:t>
            </a:r>
            <a:br>
              <a:rPr lang="tr-TR" sz="2600" dirty="0">
                <a:latin typeface="+mn-lt"/>
              </a:rPr>
            </a:br>
            <a:r>
              <a:rPr lang="tr-TR" sz="2600" dirty="0">
                <a:latin typeface="+mn-lt"/>
              </a:rPr>
              <a:t>• Ayrılan konukların odalarını ve anahtarlarını kontrol ederek, şüpheli durumları ön büroya bildirmek. </a:t>
            </a:r>
            <a:br>
              <a:rPr lang="tr-TR" sz="2600" dirty="0">
                <a:latin typeface="+mn-lt"/>
              </a:rPr>
            </a:br>
            <a:r>
              <a:rPr lang="tr-TR" sz="2600" dirty="0">
                <a:latin typeface="+mn-lt"/>
              </a:rPr>
              <a:t>• Konukları nazik ve güler yüzlü bir şekilde uğurlamak. </a:t>
            </a:r>
            <a:br>
              <a:rPr lang="tr-TR" sz="2600" dirty="0">
                <a:latin typeface="+mn-lt"/>
              </a:rPr>
            </a:br>
            <a:r>
              <a:rPr lang="tr-TR" sz="2600" dirty="0">
                <a:latin typeface="+mn-lt"/>
              </a:rPr>
              <a:t>• Lobi ve giriş kısımlarının basit temizlik işlerini yapmak, bunun yanında bagaj odası, ön büro bölmeyi ve </a:t>
            </a:r>
            <a:r>
              <a:rPr lang="tr-TR" sz="2600" dirty="0" err="1">
                <a:latin typeface="+mn-lt"/>
              </a:rPr>
              <a:t>back</a:t>
            </a:r>
            <a:r>
              <a:rPr lang="tr-TR" sz="2600" dirty="0">
                <a:latin typeface="+mn-lt"/>
              </a:rPr>
              <a:t> ofislerin (arka ofisler) temizliklerini yapmak /veya kontrol etmek. </a:t>
            </a:r>
            <a:br>
              <a:rPr lang="tr-TR" sz="2600" dirty="0">
                <a:latin typeface="+mn-lt"/>
              </a:rPr>
            </a:br>
            <a:r>
              <a:rPr lang="tr-TR" sz="2600" dirty="0">
                <a:latin typeface="+mn-lt"/>
              </a:rPr>
              <a:t>• Ön büro yazışmalarının (memorandumlar, geçici slipler, in </a:t>
            </a:r>
            <a:r>
              <a:rPr lang="tr-TR" sz="2600" dirty="0" err="1">
                <a:latin typeface="+mn-lt"/>
              </a:rPr>
              <a:t>house</a:t>
            </a:r>
            <a:r>
              <a:rPr lang="tr-TR" sz="2600" dirty="0">
                <a:latin typeface="+mn-lt"/>
              </a:rPr>
              <a:t> </a:t>
            </a:r>
            <a:r>
              <a:rPr lang="tr-TR" sz="2600" dirty="0" err="1">
                <a:latin typeface="+mn-lt"/>
              </a:rPr>
              <a:t>list</a:t>
            </a:r>
            <a:r>
              <a:rPr lang="tr-TR" sz="2600" dirty="0">
                <a:latin typeface="+mn-lt"/>
              </a:rPr>
              <a:t> vb.) otel içerisindeki dağıtımını yapmak. </a:t>
            </a:r>
            <a:br>
              <a:rPr lang="tr-TR" sz="2600" dirty="0">
                <a:latin typeface="+mn-lt"/>
              </a:rPr>
            </a:br>
            <a:r>
              <a:rPr lang="tr-TR" sz="2600" dirty="0">
                <a:latin typeface="+mn-lt"/>
              </a:rPr>
              <a:t>• Uyandırmaya cevap vermeyen konukları uyandırmak. </a:t>
            </a:r>
            <a:br>
              <a:rPr lang="tr-TR" sz="2600" dirty="0">
                <a:latin typeface="+mn-lt"/>
              </a:rPr>
            </a:br>
            <a:r>
              <a:rPr lang="tr-TR" sz="2600" dirty="0">
                <a:latin typeface="+mn-lt"/>
              </a:rPr>
              <a:t>• Otele gelen ziyaretçilere refakat etmek. </a:t>
            </a:r>
            <a:br>
              <a:rPr lang="tr-TR" sz="2600" dirty="0">
                <a:latin typeface="+mn-lt"/>
              </a:rPr>
            </a:br>
            <a:r>
              <a:rPr lang="tr-TR" sz="2600" dirty="0">
                <a:latin typeface="+mn-lt"/>
              </a:rPr>
              <a:t>• </a:t>
            </a:r>
            <a:r>
              <a:rPr lang="tr-TR" sz="2600" dirty="0" err="1">
                <a:latin typeface="+mn-lt"/>
              </a:rPr>
              <a:t>Bellcaptain</a:t>
            </a:r>
            <a:r>
              <a:rPr lang="tr-TR" sz="2600" dirty="0">
                <a:latin typeface="+mn-lt"/>
              </a:rPr>
              <a:t> ve </a:t>
            </a:r>
            <a:r>
              <a:rPr lang="tr-TR" sz="2600" dirty="0" err="1">
                <a:latin typeface="+mn-lt"/>
              </a:rPr>
              <a:t>resepsiyon’un</a:t>
            </a:r>
            <a:r>
              <a:rPr lang="tr-TR" sz="2600" dirty="0">
                <a:latin typeface="+mn-lt"/>
              </a:rPr>
              <a:t> vereceği görevleri yerine getirmek, </a:t>
            </a:r>
            <a:r>
              <a:rPr lang="tr-TR" sz="2600" dirty="0" err="1">
                <a:latin typeface="+mn-lt"/>
              </a:rPr>
              <a:t>Bellcaptain’ın</a:t>
            </a:r>
            <a:r>
              <a:rPr lang="tr-TR" sz="2600" dirty="0">
                <a:latin typeface="+mn-lt"/>
              </a:rPr>
              <a:t> olmadığı durumlarda görevlerini üstlenmek. </a:t>
            </a:r>
            <a:br>
              <a:rPr lang="tr-TR" sz="2600" dirty="0">
                <a:latin typeface="+mn-lt"/>
              </a:rPr>
            </a:br>
            <a:r>
              <a:rPr lang="tr-TR" sz="2600" dirty="0">
                <a:latin typeface="+mn-lt"/>
              </a:rPr>
              <a:t>• Kendisini mesleki yönden geliştirmek.</a:t>
            </a:r>
          </a:p>
        </p:txBody>
      </p:sp>
    </p:spTree>
    <p:extLst>
      <p:ext uri="{BB962C8B-B14F-4D97-AF65-F5344CB8AC3E}">
        <p14:creationId xmlns:p14="http://schemas.microsoft.com/office/powerpoint/2010/main" val="127535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B12F613-7CBF-4CE0-9F88-33B8C71A002C}"/>
              </a:ext>
            </a:extLst>
          </p:cNvPr>
          <p:cNvSpPr>
            <a:spLocks noGrp="1"/>
          </p:cNvSpPr>
          <p:nvPr>
            <p:ph type="title"/>
          </p:nvPr>
        </p:nvSpPr>
        <p:spPr>
          <a:xfrm>
            <a:off x="0" y="18255"/>
            <a:ext cx="10515600" cy="868849"/>
          </a:xfrm>
        </p:spPr>
        <p:txBody>
          <a:bodyPr>
            <a:normAutofit/>
          </a:bodyPr>
          <a:lstStyle/>
          <a:p>
            <a:r>
              <a:rPr lang="tr-TR" sz="3000" dirty="0">
                <a:solidFill>
                  <a:srgbClr val="FF0000"/>
                </a:solidFill>
                <a:latin typeface="Arial Black" panose="020B0A04020102020204" pitchFamily="34" charset="0"/>
              </a:rPr>
              <a:t>Konuğun ve Ziyaretçilerin Karşılanması :</a:t>
            </a:r>
          </a:p>
        </p:txBody>
      </p:sp>
      <p:sp>
        <p:nvSpPr>
          <p:cNvPr id="3" name="İçerik Yer Tutucusu 2">
            <a:extLst>
              <a:ext uri="{FF2B5EF4-FFF2-40B4-BE49-F238E27FC236}">
                <a16:creationId xmlns:a16="http://schemas.microsoft.com/office/drawing/2014/main" xmlns="" id="{C48E73A7-E3AD-4934-A697-7819EA3D48FF}"/>
              </a:ext>
            </a:extLst>
          </p:cNvPr>
          <p:cNvSpPr>
            <a:spLocks noGrp="1"/>
          </p:cNvSpPr>
          <p:nvPr>
            <p:ph idx="1"/>
          </p:nvPr>
        </p:nvSpPr>
        <p:spPr>
          <a:xfrm>
            <a:off x="150125" y="1146412"/>
            <a:ext cx="11737075" cy="5486399"/>
          </a:xfrm>
        </p:spPr>
        <p:txBody>
          <a:bodyPr>
            <a:normAutofit lnSpcReduction="10000"/>
          </a:bodyPr>
          <a:lstStyle/>
          <a:p>
            <a:pPr marL="0" indent="0">
              <a:buNone/>
            </a:pPr>
            <a:r>
              <a:rPr lang="tr-TR" dirty="0"/>
              <a:t>   Konuk ve otele gelen ziyaretçiler üzerinde, olumlu bir izlenim uyandıracak etkili bir karşılama ise şöyle olmalıdır:</a:t>
            </a:r>
          </a:p>
          <a:p>
            <a:pPr marL="0" indent="0">
              <a:buNone/>
            </a:pPr>
            <a:r>
              <a:rPr lang="tr-TR" dirty="0"/>
              <a:t>• Göz kontağı kurmak. </a:t>
            </a:r>
          </a:p>
          <a:p>
            <a:pPr marL="0" indent="0">
              <a:buNone/>
            </a:pPr>
            <a:r>
              <a:rPr lang="tr-TR" dirty="0"/>
              <a:t>• Nazik olmak. </a:t>
            </a:r>
          </a:p>
          <a:p>
            <a:pPr marL="0" indent="0">
              <a:buNone/>
            </a:pPr>
            <a:r>
              <a:rPr lang="tr-TR" dirty="0"/>
              <a:t>• Güler yüz ve selamlamak. </a:t>
            </a:r>
          </a:p>
          <a:p>
            <a:pPr marL="0" indent="0">
              <a:buNone/>
            </a:pPr>
            <a:r>
              <a:rPr lang="tr-TR" dirty="0"/>
              <a:t>• İsmi ile hitap etmek. </a:t>
            </a:r>
          </a:p>
          <a:p>
            <a:pPr marL="0" indent="0">
              <a:buNone/>
            </a:pPr>
            <a:r>
              <a:rPr lang="tr-TR" dirty="0"/>
              <a:t>• Bagajların alınması ve konuğa yardımcı olmak. </a:t>
            </a:r>
          </a:p>
          <a:p>
            <a:pPr marL="0" indent="0">
              <a:buNone/>
            </a:pPr>
            <a:r>
              <a:rPr lang="tr-TR" dirty="0"/>
              <a:t>• Ön büroya kadar refakat etmek. </a:t>
            </a:r>
          </a:p>
          <a:p>
            <a:pPr marL="0" indent="0">
              <a:buNone/>
            </a:pPr>
            <a:r>
              <a:rPr lang="tr-TR" dirty="0"/>
              <a:t>• Müşterinin psikolojik yapısına göre (yorgun, üzgün, sinirli, dalgın vb.) iletişim kurarak konuğa önemli olduğunu hissettirmek (nasıl olduğu, yolculuğun nasıl geçtiği). </a:t>
            </a:r>
          </a:p>
          <a:p>
            <a:pPr marL="0" indent="0">
              <a:buNone/>
            </a:pPr>
            <a:r>
              <a:rPr lang="tr-TR" dirty="0"/>
              <a:t>• Şüpheli bir durumda </a:t>
            </a:r>
            <a:r>
              <a:rPr lang="tr-TR" dirty="0" err="1"/>
              <a:t>resepsiyonisti</a:t>
            </a:r>
            <a:r>
              <a:rPr lang="tr-TR" dirty="0"/>
              <a:t> uyarmak.</a:t>
            </a:r>
          </a:p>
        </p:txBody>
      </p:sp>
    </p:spTree>
    <p:extLst>
      <p:ext uri="{BB962C8B-B14F-4D97-AF65-F5344CB8AC3E}">
        <p14:creationId xmlns:p14="http://schemas.microsoft.com/office/powerpoint/2010/main" val="185118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0AD5C356-552E-4289-8F49-A03DB3019961}"/>
              </a:ext>
            </a:extLst>
          </p:cNvPr>
          <p:cNvSpPr>
            <a:spLocks noGrp="1"/>
          </p:cNvSpPr>
          <p:nvPr>
            <p:ph type="title"/>
          </p:nvPr>
        </p:nvSpPr>
        <p:spPr>
          <a:xfrm>
            <a:off x="0" y="1"/>
            <a:ext cx="11353800" cy="887103"/>
          </a:xfrm>
        </p:spPr>
        <p:txBody>
          <a:bodyPr>
            <a:normAutofit/>
          </a:bodyPr>
          <a:lstStyle/>
          <a:p>
            <a:r>
              <a:rPr lang="tr-TR" sz="3000" dirty="0">
                <a:solidFill>
                  <a:srgbClr val="FF0000"/>
                </a:solidFill>
                <a:latin typeface="Arial Black" panose="020B0A04020102020204" pitchFamily="34" charset="0"/>
              </a:rPr>
              <a:t>Konuk Adına Gelen Emanetlerin Konuğa Ulaştırılması </a:t>
            </a:r>
          </a:p>
        </p:txBody>
      </p:sp>
      <p:sp>
        <p:nvSpPr>
          <p:cNvPr id="5" name="İçerik Yer Tutucusu 4">
            <a:extLst>
              <a:ext uri="{FF2B5EF4-FFF2-40B4-BE49-F238E27FC236}">
                <a16:creationId xmlns:a16="http://schemas.microsoft.com/office/drawing/2014/main" xmlns="" id="{6E0156BF-6C32-40C6-93DD-74A4BF16EBF9}"/>
              </a:ext>
            </a:extLst>
          </p:cNvPr>
          <p:cNvSpPr>
            <a:spLocks noGrp="1"/>
          </p:cNvSpPr>
          <p:nvPr>
            <p:ph sz="half" idx="1"/>
          </p:nvPr>
        </p:nvSpPr>
        <p:spPr>
          <a:xfrm>
            <a:off x="0" y="887104"/>
            <a:ext cx="5181600" cy="5970896"/>
          </a:xfrm>
        </p:spPr>
        <p:txBody>
          <a:bodyPr>
            <a:normAutofit lnSpcReduction="10000"/>
          </a:bodyPr>
          <a:lstStyle/>
          <a:p>
            <a:r>
              <a:rPr lang="tr-TR" dirty="0"/>
              <a:t>Konuk otele gelmeden önce adına gelmiş olan emanetler (kargo, posta vb.), veya daha önceden otelde kaldığı esnada konuğa ait, emanete bırakılmış veya unutulmuş eşyalar, var ise konuğa </a:t>
            </a:r>
            <a:r>
              <a:rPr lang="tr-TR" dirty="0" err="1"/>
              <a:t>check</a:t>
            </a:r>
            <a:r>
              <a:rPr lang="tr-TR" dirty="0"/>
              <a:t> in /giriş sırasında ulaştırılmalıdır (Unutulan eşyalar konuk ile iletişim kurularak istediği bir adrese de ulaştırılabilir). Bu işlem hem konuğa verdiğimiz önemin bir işareti hem de, </a:t>
            </a:r>
            <a:r>
              <a:rPr lang="tr-TR" dirty="0" err="1"/>
              <a:t>check</a:t>
            </a:r>
            <a:r>
              <a:rPr lang="tr-TR" dirty="0"/>
              <a:t> in işlemleri sırasındaki oluşan zamanın değerlendirilmesi, konuğun sıkılmaması, adına olumlu bir davranıştır. </a:t>
            </a:r>
          </a:p>
        </p:txBody>
      </p:sp>
      <p:pic>
        <p:nvPicPr>
          <p:cNvPr id="8" name="İçerik Yer Tutucusu 7">
            <a:extLst>
              <a:ext uri="{FF2B5EF4-FFF2-40B4-BE49-F238E27FC236}">
                <a16:creationId xmlns:a16="http://schemas.microsoft.com/office/drawing/2014/main" xmlns="" id="{5165C0E6-18A7-4C3F-9277-A7F89E827A94}"/>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9443" t="18336" r="24201" b="20207"/>
          <a:stretch/>
        </p:blipFill>
        <p:spPr>
          <a:xfrm>
            <a:off x="5936793" y="887104"/>
            <a:ext cx="5668738" cy="5636526"/>
          </a:xfrm>
        </p:spPr>
      </p:pic>
    </p:spTree>
    <p:extLst>
      <p:ext uri="{BB962C8B-B14F-4D97-AF65-F5344CB8AC3E}">
        <p14:creationId xmlns:p14="http://schemas.microsoft.com/office/powerpoint/2010/main" val="169641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38E66907-E09F-47D2-9B93-C7DED8FB99F6}"/>
              </a:ext>
            </a:extLst>
          </p:cNvPr>
          <p:cNvSpPr>
            <a:spLocks noGrp="1"/>
          </p:cNvSpPr>
          <p:nvPr>
            <p:ph type="title"/>
          </p:nvPr>
        </p:nvSpPr>
        <p:spPr>
          <a:xfrm>
            <a:off x="559558" y="10283"/>
            <a:ext cx="10658901" cy="6847717"/>
          </a:xfrm>
        </p:spPr>
        <p:txBody>
          <a:bodyPr>
            <a:normAutofit/>
          </a:bodyPr>
          <a:lstStyle/>
          <a:p>
            <a:r>
              <a:rPr lang="tr-TR" sz="3000" dirty="0">
                <a:latin typeface="+mn-lt"/>
              </a:rPr>
              <a:t>     Emanet bagaj fişi iki parçadan oluşmaktadır. (Form – 13.1, 2). Fişin bir parçası konuğa verilirken diğer kısmı bagajlara iliştirilir. Konuk kendinde kalan kısmı ile bagajını geri alır. Teslim tarihi mutlaka fiş üzerine not edilir. Konuktan geri alınan kısım ile bagaj üzerindeki Emanet bagaj fişi parçaları herhangi bir ihtilafa karşı bir dosya içerisinde muhafaza edilir. Ayrıca emanet bagajların takip edildiği, emanet bagaj defteri tutulur.</a:t>
            </a:r>
          </a:p>
        </p:txBody>
      </p:sp>
    </p:spTree>
    <p:extLst>
      <p:ext uri="{BB962C8B-B14F-4D97-AF65-F5344CB8AC3E}">
        <p14:creationId xmlns:p14="http://schemas.microsoft.com/office/powerpoint/2010/main" val="32972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DC81612-104A-4A62-9CF1-2AF1F6BBA87F}"/>
              </a:ext>
            </a:extLst>
          </p:cNvPr>
          <p:cNvSpPr>
            <a:spLocks noGrp="1"/>
          </p:cNvSpPr>
          <p:nvPr>
            <p:ph type="title"/>
          </p:nvPr>
        </p:nvSpPr>
        <p:spPr>
          <a:xfrm>
            <a:off x="0" y="18255"/>
            <a:ext cx="10515600" cy="909793"/>
          </a:xfrm>
        </p:spPr>
        <p:txBody>
          <a:bodyPr>
            <a:normAutofit/>
          </a:bodyPr>
          <a:lstStyle/>
          <a:p>
            <a:r>
              <a:rPr lang="tr-TR" sz="3000" dirty="0">
                <a:solidFill>
                  <a:srgbClr val="FF0000"/>
                </a:solidFill>
                <a:latin typeface="Arial Black" panose="020B0A04020102020204" pitchFamily="34" charset="0"/>
              </a:rPr>
              <a:t>Ön Büro Formlarının Dağıtılması :</a:t>
            </a:r>
          </a:p>
        </p:txBody>
      </p:sp>
      <p:sp>
        <p:nvSpPr>
          <p:cNvPr id="3" name="İçerik Yer Tutucusu 2">
            <a:extLst>
              <a:ext uri="{FF2B5EF4-FFF2-40B4-BE49-F238E27FC236}">
                <a16:creationId xmlns:a16="http://schemas.microsoft.com/office/drawing/2014/main" xmlns="" id="{C6031972-4F4F-4425-8E88-97990D9E7743}"/>
              </a:ext>
            </a:extLst>
          </p:cNvPr>
          <p:cNvSpPr>
            <a:spLocks noGrp="1"/>
          </p:cNvSpPr>
          <p:nvPr>
            <p:ph idx="1"/>
          </p:nvPr>
        </p:nvSpPr>
        <p:spPr>
          <a:xfrm>
            <a:off x="136478" y="928048"/>
            <a:ext cx="11887200" cy="5911697"/>
          </a:xfrm>
        </p:spPr>
        <p:txBody>
          <a:bodyPr>
            <a:normAutofit/>
          </a:bodyPr>
          <a:lstStyle/>
          <a:p>
            <a:r>
              <a:rPr lang="tr-TR" dirty="0"/>
              <a:t>Konuklarla ilgili tüm kayıtların tutulduğu ve iletişimin sağlandığı bölüm ön bürodur. Münferit veya grup müşterilerine ait bilgileri içeren formlar onlar gelmeden ve kalırken, başta idare olmak üzere Yiyecek ve İçecek bölümüne (Servis ve Mutfak), House </a:t>
            </a:r>
            <a:r>
              <a:rPr lang="tr-TR" dirty="0" err="1"/>
              <a:t>Keeping’e</a:t>
            </a:r>
            <a:r>
              <a:rPr lang="tr-TR" dirty="0"/>
              <a:t> (Kat Hizmetleri) ve gerekli görülen bölümlere dağıtımının yapılması gerekir. Bu dağıtım işlemini de ön büroyla diğer bölümler arasındaki iletişimi sağlayan </a:t>
            </a:r>
            <a:r>
              <a:rPr lang="tr-TR" dirty="0" err="1"/>
              <a:t>bellboylar</a:t>
            </a:r>
            <a:r>
              <a:rPr lang="tr-TR" dirty="0"/>
              <a:t> yapmaktadır. </a:t>
            </a:r>
          </a:p>
          <a:p>
            <a:r>
              <a:rPr lang="tr-TR" dirty="0"/>
              <a:t>Ön büro tarafından gece vardiyasında düzenlenen günlük müşteri listesi (</a:t>
            </a:r>
            <a:r>
              <a:rPr lang="tr-TR" dirty="0" err="1"/>
              <a:t>In</a:t>
            </a:r>
            <a:r>
              <a:rPr lang="tr-TR" dirty="0"/>
              <a:t> </a:t>
            </a:r>
            <a:r>
              <a:rPr lang="tr-TR" dirty="0" err="1"/>
              <a:t>house</a:t>
            </a:r>
            <a:r>
              <a:rPr lang="tr-TR" dirty="0"/>
              <a:t> </a:t>
            </a:r>
            <a:r>
              <a:rPr lang="tr-TR" dirty="0" err="1"/>
              <a:t>list</a:t>
            </a:r>
            <a:r>
              <a:rPr lang="tr-TR" dirty="0"/>
              <a:t>) idareye, gerekli hazırlıkların yapılabilmesi için yiyecek ve içecek bölümüne ve kat hizmetlerine (</a:t>
            </a:r>
            <a:r>
              <a:rPr lang="tr-TR" dirty="0" err="1"/>
              <a:t>house</a:t>
            </a:r>
            <a:r>
              <a:rPr lang="tr-TR" dirty="0"/>
              <a:t> </a:t>
            </a:r>
            <a:r>
              <a:rPr lang="tr-TR" dirty="0" err="1"/>
              <a:t>keeping</a:t>
            </a:r>
            <a:r>
              <a:rPr lang="tr-TR" dirty="0"/>
              <a:t>) dağıtımları </a:t>
            </a:r>
            <a:r>
              <a:rPr lang="tr-TR" dirty="0" err="1"/>
              <a:t>bellboy</a:t>
            </a:r>
            <a:r>
              <a:rPr lang="tr-TR" dirty="0"/>
              <a:t> tarafından yapılır. Hatta kanuni zorunluluk olan </a:t>
            </a:r>
            <a:r>
              <a:rPr lang="tr-TR" dirty="0" err="1"/>
              <a:t>In</a:t>
            </a:r>
            <a:r>
              <a:rPr lang="tr-TR" dirty="0"/>
              <a:t> </a:t>
            </a:r>
            <a:r>
              <a:rPr lang="tr-TR" dirty="0" err="1"/>
              <a:t>house</a:t>
            </a:r>
            <a:r>
              <a:rPr lang="tr-TR" dirty="0"/>
              <a:t> </a:t>
            </a:r>
            <a:r>
              <a:rPr lang="tr-TR" dirty="0" err="1"/>
              <a:t>list’in</a:t>
            </a:r>
            <a:r>
              <a:rPr lang="tr-TR" dirty="0"/>
              <a:t> bir kopyasının otelin bağlı bulunduğu karakola teslimi de </a:t>
            </a:r>
            <a:r>
              <a:rPr lang="tr-TR" dirty="0" err="1"/>
              <a:t>bellboyun</a:t>
            </a:r>
            <a:r>
              <a:rPr lang="tr-TR" dirty="0"/>
              <a:t> görevleri arasındadır. Bilgi çağındaki hızlı ilerleme sonucunda bilginin paylaşımı da hız kazanmıştır. Artık günümüzde ön büro tarafından karakolun e-mail adreslerine bu tür bilgi aktarımları da hızlı bir şekilde gerçekleştirilmektedir. </a:t>
            </a:r>
          </a:p>
        </p:txBody>
      </p:sp>
    </p:spTree>
    <p:extLst>
      <p:ext uri="{BB962C8B-B14F-4D97-AF65-F5344CB8AC3E}">
        <p14:creationId xmlns:p14="http://schemas.microsoft.com/office/powerpoint/2010/main" val="335412171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648</Words>
  <Application>Microsoft Office PowerPoint</Application>
  <PresentationFormat>Özel</PresentationFormat>
  <Paragraphs>29</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13. ÜNİTE </vt:lpstr>
      <vt:lpstr>Ön Büro Bölümünde Konukların Karşılanması : </vt:lpstr>
      <vt:lpstr>Bellboy’un Özellikleri :  • İyi bir fiziki görünüme ve sağlıklı yapıya.  • Nazik, sempatik ve güler yüzlü bir kişiliğe.  • Kuvvetli bir hafızaya sahip olmak.  • İnsan psikolojisini iyi bilmeli, sosyal ilişkileri ve ikna kabiliyeti yüksek olmalı.  • Kendisine yetecek kadar yabancı dil bilmeli.  • Gerek kendi ülkesinin gerekse yabancı ülkelerin kültürleri hakkında bilgi sahibi olmalı.  • Disiplinli ve ciddi olmalı, tertipli ve düzenli çalışmalı.  • Mesleğini ve çalıştığı işyerini sevmelidir.</vt:lpstr>
      <vt:lpstr>    Görevleri  • Konukları lobide karşılamak, kapı görevlisinin olmadığı durumlarda bagajları araçlardan almak.  • Konuğa resepsiyona kadar eşlik etmek.  • Konuk bagajlarını bagaj odasında emniyete alarak giriş kayıtlarını tutmak.  • Konuk hakkında resepsiyonu bilgilendirmek (şüpheli vb.).  • Konuğu otelin hizmetleri, aktiviteleri ve çevresi hakkında bilgilendirmek.  • Konuğu odasına çıkararak oda hakkında bilgi vermek.  • VIP konuklara ait odalara gerekli ikramın götürülüp, götürülmediğini kontrol etmek.  • Konuğu odaya götürdüğünde odanın kontrolünü yaparak odada arıza olup olmadığını. giderilip giderilmediğini, oda temizliğinin iyi yapılıp yapılmadığını, kontrol etmek.  • Konuk istek ve şikayetlerini ön büroya bildirmek.  • Otel dışından konuğun ihtiyaç duyduğu maddeleri temin etmek, gerekirse müşteri adına ödeme yapıp paid out (ödeme) fişi düzenlemek. • Aranan konukları otel içerisinde dolaşarak bulmak ve haber vermek.  • Konuk adına gelen posta, kargo, mesaj ve emanetlerini konuğa ulaştırmak.  • Otele grup halinde gelen konukların biran önce valizlerini emniyete almak, kayıt işlemlerini ve etiketlenmelerini gerçekleştirerek odalarına taşınmalarını sağlamak.</vt:lpstr>
      <vt:lpstr>• Emanete bırakılan bagajların kayıtlarını tutup takibini yapmak.  • Check out yapan (ayrılan) münferit (bir gruba bağlı olmayan, ferdi hareket eden konuk) veya grup müşterilerinin bagajlarını odalarından alarak kayıtlarını tutmak.  • Ayrılan konukların odalarını ve anahtarlarını kontrol ederek, şüpheli durumları ön büroya bildirmek.  • Konukları nazik ve güler yüzlü bir şekilde uğurlamak.  • Lobi ve giriş kısımlarının basit temizlik işlerini yapmak, bunun yanında bagaj odası, ön büro bölmeyi ve back ofislerin (arka ofisler) temizliklerini yapmak /veya kontrol etmek.  • Ön büro yazışmalarının (memorandumlar, geçici slipler, in house list vb.) otel içerisindeki dağıtımını yapmak.  • Uyandırmaya cevap vermeyen konukları uyandırmak.  • Otele gelen ziyaretçilere refakat etmek.  • Bellcaptain ve resepsiyon’un vereceği görevleri yerine getirmek, Bellcaptain’ın olmadığı durumlarda görevlerini üstlenmek.  • Kendisini mesleki yönden geliştirmek.</vt:lpstr>
      <vt:lpstr>Konuğun ve Ziyaretçilerin Karşılanması :</vt:lpstr>
      <vt:lpstr>Konuk Adına Gelen Emanetlerin Konuğa Ulaştırılması </vt:lpstr>
      <vt:lpstr>     Emanet bagaj fişi iki parçadan oluşmaktadır. (Form – 13.1, 2). Fişin bir parçası konuğa verilirken diğer kısmı bagajlara iliştirilir. Konuk kendinde kalan kısmı ile bagajını geri alır. Teslim tarihi mutlaka fiş üzerine not edilir. Konuktan geri alınan kısım ile bagaj üzerindeki Emanet bagaj fişi parçaları herhangi bir ihtilafa karşı bir dosya içerisinde muhafaza edilir. Ayrıca emanet bagajların takip edildiği, emanet bagaj defteri tutulur.</vt:lpstr>
      <vt:lpstr>Ön Büro Formlarının Dağıtılması :</vt:lpstr>
      <vt:lpstr>Lobby Düzeninin Sağlanması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 .</dc:title>
  <dc:creator>Ayşe Gül Şıvkın</dc:creator>
  <cp:lastModifiedBy>kumsaal</cp:lastModifiedBy>
  <cp:revision>10</cp:revision>
  <dcterms:created xsi:type="dcterms:W3CDTF">2019-11-10T12:19:35Z</dcterms:created>
  <dcterms:modified xsi:type="dcterms:W3CDTF">2019-11-20T20:07:02Z</dcterms:modified>
</cp:coreProperties>
</file>