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91429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70286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374771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34645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36381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959018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07269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77624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1558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35662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02192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4858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4206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0467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0562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46266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5/9/2018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6116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5/9/2018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1838335"/>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584459" y="1051559"/>
            <a:ext cx="11244552" cy="2971801"/>
          </a:xfrm>
        </p:spPr>
        <p:txBody>
          <a:bodyPr>
            <a:normAutofit fontScale="90000"/>
          </a:bodyPr>
          <a:lstStyle/>
          <a:p>
            <a:r>
              <a:rPr lang="tr-TR" sz="2700" dirty="0"/>
              <a:t>Bir HTML belgesi üç ana parçadan oluşur. İlk parça, </a:t>
            </a:r>
            <a:r>
              <a:rPr lang="tr-TR" sz="2700" dirty="0" err="1"/>
              <a:t>tag</a:t>
            </a:r>
            <a:r>
              <a:rPr lang="tr-TR" sz="2700" dirty="0"/>
              <a:t> ile normal metni birbirlerinden ayırmak için hangi karakter setinin kullanılacağını tanımlar. İkinci parça, etiketlerin uygun olarak kullanılacağı belge tipini tanımlar. Üçüncü parça ise, belgenin asıl metnini ve işaret etiketlerini içerir. Bu üç parçanın hepsi aynı fiziksel dosya içinde olmak zorundadırlar. </a:t>
            </a:r>
            <a:r>
              <a:rPr lang="tr-TR" dirty="0"/>
              <a:t/>
            </a:r>
            <a:br>
              <a:rPr lang="tr-TR" dirty="0"/>
            </a:br>
            <a:endParaRPr lang="tr-TR" dirty="0"/>
          </a:p>
        </p:txBody>
      </p:sp>
      <p:sp>
        <p:nvSpPr>
          <p:cNvPr id="3" name="Alt Başlık 2"/>
          <p:cNvSpPr>
            <a:spLocks noGrp="1"/>
          </p:cNvSpPr>
          <p:nvPr>
            <p:ph type="subTitle" idx="1"/>
          </p:nvPr>
        </p:nvSpPr>
        <p:spPr>
          <a:xfrm>
            <a:off x="684212" y="4459009"/>
            <a:ext cx="10147272" cy="1947333"/>
          </a:xfrm>
        </p:spPr>
        <p:txBody>
          <a:bodyPr>
            <a:normAutofit/>
          </a:bodyPr>
          <a:lstStyle/>
          <a:p>
            <a:r>
              <a:rPr lang="tr-TR" sz="4000" dirty="0">
                <a:solidFill>
                  <a:schemeClr val="tx1"/>
                </a:solidFill>
              </a:rPr>
              <a:t>Sayfa yapısını biçimlendirme </a:t>
            </a:r>
            <a:endParaRPr lang="tr-TR" sz="4000" dirty="0">
              <a:solidFill>
                <a:schemeClr val="tx1"/>
              </a:solidFill>
            </a:endParaRPr>
          </a:p>
        </p:txBody>
      </p:sp>
    </p:spTree>
    <p:extLst>
      <p:ext uri="{BB962C8B-B14F-4D97-AF65-F5344CB8AC3E}">
        <p14:creationId xmlns:p14="http://schemas.microsoft.com/office/powerpoint/2010/main" val="248660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Sayfa yapısını biçimlendirme </a:t>
            </a:r>
            <a:br>
              <a:rPr lang="tr-TR" dirty="0"/>
            </a:br>
            <a:endParaRPr lang="tr-TR" dirty="0"/>
          </a:p>
        </p:txBody>
      </p:sp>
      <p:sp>
        <p:nvSpPr>
          <p:cNvPr id="3" name="İçerik Yer Tutucusu 2"/>
          <p:cNvSpPr>
            <a:spLocks noGrp="1"/>
          </p:cNvSpPr>
          <p:nvPr>
            <p:ph idx="1"/>
          </p:nvPr>
        </p:nvSpPr>
        <p:spPr/>
        <p:txBody>
          <a:bodyPr>
            <a:normAutofit/>
          </a:bodyPr>
          <a:lstStyle/>
          <a:p>
            <a:r>
              <a:rPr lang="tr-TR" sz="2400" dirty="0">
                <a:solidFill>
                  <a:schemeClr val="tx1"/>
                </a:solidFill>
              </a:rPr>
              <a:t>Bütün HTML etiketleri "&lt;" ve "&gt;" işaretleri arasına yazılır. Bazıları tek olarak kullanılır, &lt;P&gt; gibi, bazıları ise açma-kapama olarak kullanılırlar,&gt;B&gt;Dikkat! &gt;/B&gt;gibi. </a:t>
            </a:r>
            <a:br>
              <a:rPr lang="tr-TR" sz="2400" dirty="0">
                <a:solidFill>
                  <a:schemeClr val="tx1"/>
                </a:solidFill>
              </a:rPr>
            </a:br>
            <a:r>
              <a:rPr lang="tr-TR" sz="2400" dirty="0">
                <a:solidFill>
                  <a:schemeClr val="tx1"/>
                </a:solidFill>
              </a:rPr>
              <a:t/>
            </a:r>
            <a:br>
              <a:rPr lang="tr-TR" sz="2400" dirty="0">
                <a:solidFill>
                  <a:schemeClr val="tx1"/>
                </a:solidFill>
              </a:rPr>
            </a:br>
            <a:r>
              <a:rPr lang="tr-TR" sz="2400" dirty="0">
                <a:solidFill>
                  <a:schemeClr val="tx1"/>
                </a:solidFill>
              </a:rPr>
              <a:t>Dikkat etmeniz gereken nokta: Bütün başlama kodları "&lt;" ve "&gt;" işaretleri arasında, bitirme kodları da "&lt;/" ve "&gt;" işaretleri arasında olmalıdır. Bunların eksik yazılması, sayfanın biçimsiz görünmesine neden olur </a:t>
            </a:r>
            <a:endParaRPr lang="tr-TR" sz="2400" cap="small" dirty="0">
              <a:solidFill>
                <a:schemeClr val="tx1"/>
              </a:solidFill>
            </a:endParaRPr>
          </a:p>
        </p:txBody>
      </p:sp>
    </p:spTree>
    <p:extLst>
      <p:ext uri="{BB962C8B-B14F-4D97-AF65-F5344CB8AC3E}">
        <p14:creationId xmlns:p14="http://schemas.microsoft.com/office/powerpoint/2010/main" val="1298261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7586" y="4928140"/>
            <a:ext cx="8534400" cy="1507067"/>
          </a:xfrm>
        </p:spPr>
        <p:txBody>
          <a:bodyPr/>
          <a:lstStyle/>
          <a:p>
            <a:r>
              <a:rPr lang="tr-TR" dirty="0"/>
              <a:t>Sayfa yapısını biçimlendirme </a:t>
            </a:r>
            <a:br>
              <a:rPr lang="tr-TR" dirty="0"/>
            </a:b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404233308"/>
              </p:ext>
            </p:extLst>
          </p:nvPr>
        </p:nvGraphicFramePr>
        <p:xfrm>
          <a:off x="4556386" y="365899"/>
          <a:ext cx="4080538" cy="1255221"/>
        </p:xfrm>
        <a:graphic>
          <a:graphicData uri="http://schemas.openxmlformats.org/drawingml/2006/table">
            <a:tbl>
              <a:tblPr firstRow="1" firstCol="1" bandRow="1" bandCol="1">
                <a:tableStyleId>{5C22544A-7EE6-4342-B048-85BDC9FD1C3A}</a:tableStyleId>
              </a:tblPr>
              <a:tblGrid>
                <a:gridCol w="4080538">
                  <a:extLst>
                    <a:ext uri="{9D8B030D-6E8A-4147-A177-3AD203B41FA5}">
                      <a16:colId xmlns:a16="http://schemas.microsoft.com/office/drawing/2014/main" val="3176709390"/>
                    </a:ext>
                  </a:extLst>
                </a:gridCol>
              </a:tblGrid>
              <a:tr h="1255221">
                <a:tc>
                  <a:txBody>
                    <a:bodyPr/>
                    <a:lstStyle/>
                    <a:p>
                      <a:pPr>
                        <a:lnSpc>
                          <a:spcPct val="115000"/>
                        </a:lnSpc>
                        <a:spcAft>
                          <a:spcPts val="0"/>
                        </a:spcAft>
                      </a:pPr>
                      <a:r>
                        <a:rPr lang="tr-TR" sz="1200" dirty="0">
                          <a:effectLst/>
                        </a:rPr>
                        <a:t>&lt;TITLE&gt; </a:t>
                      </a:r>
                      <a:r>
                        <a:rPr lang="tr-TR" sz="1200" dirty="0" err="1">
                          <a:effectLst/>
                        </a:rPr>
                        <a:t>Ornek</a:t>
                      </a:r>
                      <a:r>
                        <a:rPr lang="tr-TR" sz="1200" dirty="0">
                          <a:effectLst/>
                        </a:rPr>
                        <a:t> Web </a:t>
                      </a:r>
                      <a:r>
                        <a:rPr lang="tr-TR" sz="1200" dirty="0" err="1">
                          <a:effectLst/>
                        </a:rPr>
                        <a:t>Sayfasi</a:t>
                      </a:r>
                      <a:r>
                        <a:rPr lang="tr-TR" sz="1200" dirty="0">
                          <a:effectLst/>
                        </a:rPr>
                        <a:t> &lt;/TITLE&gt; </a:t>
                      </a:r>
                      <a:br>
                        <a:rPr lang="tr-TR" sz="1200" dirty="0">
                          <a:effectLst/>
                        </a:rPr>
                      </a:br>
                      <a:r>
                        <a:rPr lang="tr-TR" sz="1200" dirty="0">
                          <a:effectLst/>
                        </a:rPr>
                        <a:t>&lt;</a:t>
                      </a:r>
                      <a:r>
                        <a:rPr lang="tr-TR" sz="1200" dirty="0" err="1">
                          <a:effectLst/>
                        </a:rPr>
                        <a:t>option</a:t>
                      </a:r>
                      <a:r>
                        <a:rPr lang="tr-TR" sz="1200" dirty="0">
                          <a:effectLst/>
                        </a:rPr>
                        <a:t>&gt;Seçiminizi Yapın: &lt;/</a:t>
                      </a:r>
                      <a:r>
                        <a:rPr lang="tr-TR" sz="1200" dirty="0" err="1">
                          <a:effectLst/>
                        </a:rPr>
                        <a:t>option</a:t>
                      </a:r>
                      <a:r>
                        <a:rPr lang="tr-TR" sz="1200" dirty="0">
                          <a:effectLst/>
                        </a:rPr>
                        <a:t>&gt;</a:t>
                      </a:r>
                      <a:br>
                        <a:rPr lang="tr-TR" sz="1200" dirty="0">
                          <a:effectLst/>
                        </a:rPr>
                      </a:br>
                      <a:r>
                        <a:rPr lang="tr-TR" sz="1200" dirty="0">
                          <a:effectLst/>
                        </a:rPr>
                        <a:t/>
                      </a:r>
                      <a:br>
                        <a:rPr lang="tr-TR" sz="1200" dirty="0">
                          <a:effectLst/>
                        </a:rPr>
                      </a:br>
                      <a:r>
                        <a:rPr lang="tr-TR" sz="1200" dirty="0">
                          <a:effectLst/>
                        </a:rPr>
                        <a:t/>
                      </a:r>
                      <a:br>
                        <a:rPr lang="tr-TR" sz="1200" dirty="0">
                          <a:effectLst/>
                        </a:rPr>
                      </a:br>
                      <a:r>
                        <a:rPr lang="tr-TR" sz="1200" dirty="0">
                          <a:effectLst/>
                        </a:rPr>
                        <a:t> </a:t>
                      </a:r>
                      <a:endParaRPr lang="tr-T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662235605"/>
                  </a:ext>
                </a:extLst>
              </a:tr>
            </a:tbl>
          </a:graphicData>
        </a:graphic>
      </p:graphicFrame>
      <p:sp>
        <p:nvSpPr>
          <p:cNvPr id="5" name="Rectangle 1"/>
          <p:cNvSpPr>
            <a:spLocks noChangeArrowheads="1"/>
          </p:cNvSpPr>
          <p:nvPr/>
        </p:nvSpPr>
        <p:spPr bwMode="auto">
          <a:xfrm>
            <a:off x="2734887" y="321071"/>
            <a:ext cx="144142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36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Örnek</a:t>
            </a:r>
            <a:endParaRPr kumimoji="0" lang="tr-TR" altLang="tr-TR" sz="3600" b="0" i="0" u="none" strike="noStrike" cap="none" normalizeH="0" baseline="0" dirty="0" smtClean="0">
              <a:ln>
                <a:noFill/>
              </a:ln>
              <a:effectLst/>
              <a:latin typeface="Arial" panose="020B0604020202020204" pitchFamily="34" charset="0"/>
            </a:endParaRPr>
          </a:p>
        </p:txBody>
      </p:sp>
      <p:sp>
        <p:nvSpPr>
          <p:cNvPr id="6" name="Dikdörtgen 5"/>
          <p:cNvSpPr/>
          <p:nvPr/>
        </p:nvSpPr>
        <p:spPr>
          <a:xfrm>
            <a:off x="2141913" y="1751136"/>
            <a:ext cx="6096000" cy="3046988"/>
          </a:xfrm>
          <a:prstGeom prst="rect">
            <a:avLst/>
          </a:prstGeom>
        </p:spPr>
        <p:txBody>
          <a:bodyPr>
            <a:spAutoFit/>
          </a:bodyPr>
          <a:lstStyle/>
          <a:p>
            <a:r>
              <a:rPr lang="tr-TR" sz="2400" b="1" dirty="0">
                <a:latin typeface="Courier New" panose="02070309020205020404" pitchFamily="49" charset="0"/>
                <a:ea typeface="Calibri" panose="020F0502020204030204" pitchFamily="34" charset="0"/>
              </a:rPr>
              <a:t>&lt;html&gt;</a:t>
            </a:r>
            <a:br>
              <a:rPr lang="tr-TR" sz="2400" b="1" dirty="0">
                <a:latin typeface="Courier New" panose="02070309020205020404" pitchFamily="49" charset="0"/>
                <a:ea typeface="Calibri" panose="020F0502020204030204" pitchFamily="34" charset="0"/>
              </a:rPr>
            </a:br>
            <a:r>
              <a:rPr lang="tr-TR" sz="2400" b="1" dirty="0">
                <a:latin typeface="Courier New" panose="02070309020205020404" pitchFamily="49" charset="0"/>
                <a:ea typeface="Calibri" panose="020F0502020204030204" pitchFamily="34" charset="0"/>
              </a:rPr>
              <a:t>&lt;</a:t>
            </a:r>
            <a:r>
              <a:rPr lang="tr-TR" sz="2400" b="1" dirty="0" err="1">
                <a:latin typeface="Courier New" panose="02070309020205020404" pitchFamily="49" charset="0"/>
                <a:ea typeface="Calibri" panose="020F0502020204030204" pitchFamily="34" charset="0"/>
              </a:rPr>
              <a:t>head</a:t>
            </a:r>
            <a:r>
              <a:rPr lang="tr-TR" sz="2400" b="1" dirty="0">
                <a:latin typeface="Courier New" panose="02070309020205020404" pitchFamily="49" charset="0"/>
                <a:ea typeface="Calibri" panose="020F0502020204030204" pitchFamily="34" charset="0"/>
              </a:rPr>
              <a:t>&gt;</a:t>
            </a:r>
            <a:br>
              <a:rPr lang="tr-TR" sz="2400" b="1" dirty="0">
                <a:latin typeface="Courier New" panose="02070309020205020404" pitchFamily="49" charset="0"/>
                <a:ea typeface="Calibri" panose="020F0502020204030204" pitchFamily="34" charset="0"/>
              </a:rPr>
            </a:br>
            <a:r>
              <a:rPr lang="tr-TR" sz="2400" b="1" dirty="0">
                <a:latin typeface="Courier New" panose="02070309020205020404" pitchFamily="49" charset="0"/>
                <a:ea typeface="Calibri" panose="020F0502020204030204" pitchFamily="34" charset="0"/>
              </a:rPr>
              <a:t>&lt;</a:t>
            </a:r>
            <a:r>
              <a:rPr lang="tr-TR" sz="2400" b="1" dirty="0" err="1">
                <a:latin typeface="Courier New" panose="02070309020205020404" pitchFamily="49" charset="0"/>
                <a:ea typeface="Calibri" panose="020F0502020204030204" pitchFamily="34" charset="0"/>
              </a:rPr>
              <a:t>title</a:t>
            </a:r>
            <a:r>
              <a:rPr lang="tr-TR" sz="2400" b="1" dirty="0">
                <a:latin typeface="Courier New" panose="02070309020205020404" pitchFamily="49" charset="0"/>
                <a:ea typeface="Calibri" panose="020F0502020204030204" pitchFamily="34" charset="0"/>
              </a:rPr>
              <a:t>&gt;Sayfa Başlığı&lt;/</a:t>
            </a:r>
            <a:r>
              <a:rPr lang="tr-TR" sz="2400" b="1" dirty="0" err="1">
                <a:latin typeface="Courier New" panose="02070309020205020404" pitchFamily="49" charset="0"/>
                <a:ea typeface="Calibri" panose="020F0502020204030204" pitchFamily="34" charset="0"/>
              </a:rPr>
              <a:t>title</a:t>
            </a:r>
            <a:r>
              <a:rPr lang="tr-TR" sz="2400" b="1" dirty="0">
                <a:latin typeface="Courier New" panose="02070309020205020404" pitchFamily="49" charset="0"/>
                <a:ea typeface="Calibri" panose="020F0502020204030204" pitchFamily="34" charset="0"/>
              </a:rPr>
              <a:t>&gt;</a:t>
            </a:r>
            <a:br>
              <a:rPr lang="tr-TR" sz="2400" b="1" dirty="0">
                <a:latin typeface="Courier New" panose="02070309020205020404" pitchFamily="49" charset="0"/>
                <a:ea typeface="Calibri" panose="020F0502020204030204" pitchFamily="34" charset="0"/>
              </a:rPr>
            </a:br>
            <a:r>
              <a:rPr lang="tr-TR" sz="2400" b="1" dirty="0">
                <a:latin typeface="Courier New" panose="02070309020205020404" pitchFamily="49" charset="0"/>
                <a:ea typeface="Calibri" panose="020F0502020204030204" pitchFamily="34" charset="0"/>
              </a:rPr>
              <a:t>&lt;/</a:t>
            </a:r>
            <a:r>
              <a:rPr lang="tr-TR" sz="2400" b="1" dirty="0" err="1">
                <a:latin typeface="Courier New" panose="02070309020205020404" pitchFamily="49" charset="0"/>
                <a:ea typeface="Calibri" panose="020F0502020204030204" pitchFamily="34" charset="0"/>
              </a:rPr>
              <a:t>head</a:t>
            </a:r>
            <a:r>
              <a:rPr lang="tr-TR" sz="2400" b="1" dirty="0">
                <a:latin typeface="Courier New" panose="02070309020205020404" pitchFamily="49" charset="0"/>
                <a:ea typeface="Calibri" panose="020F0502020204030204" pitchFamily="34" charset="0"/>
              </a:rPr>
              <a:t>&gt;</a:t>
            </a:r>
          </a:p>
          <a:p>
            <a:r>
              <a:rPr lang="tr-TR" sz="2400" b="1" dirty="0">
                <a:latin typeface="Courier New" panose="02070309020205020404" pitchFamily="49" charset="0"/>
                <a:ea typeface="Calibri" panose="020F0502020204030204" pitchFamily="34" charset="0"/>
              </a:rPr>
              <a:t>&lt;body&gt;</a:t>
            </a:r>
            <a:br>
              <a:rPr lang="tr-TR" sz="2400" b="1" dirty="0">
                <a:latin typeface="Courier New" panose="02070309020205020404" pitchFamily="49" charset="0"/>
                <a:ea typeface="Calibri" panose="020F0502020204030204" pitchFamily="34" charset="0"/>
              </a:rPr>
            </a:br>
            <a:r>
              <a:rPr lang="tr-TR" sz="2400" b="1" dirty="0">
                <a:latin typeface="Courier New" panose="02070309020205020404" pitchFamily="49" charset="0"/>
                <a:ea typeface="Calibri" panose="020F0502020204030204" pitchFamily="34" charset="0"/>
              </a:rPr>
              <a:t>Bu </a:t>
            </a:r>
            <a:r>
              <a:rPr lang="tr-TR" sz="2400" b="1" dirty="0" err="1">
                <a:latin typeface="Courier New" panose="02070309020205020404" pitchFamily="49" charset="0"/>
                <a:ea typeface="Calibri" panose="020F0502020204030204" pitchFamily="34" charset="0"/>
              </a:rPr>
              <a:t>dökümanın</a:t>
            </a:r>
            <a:r>
              <a:rPr lang="tr-TR" sz="2400" b="1" dirty="0">
                <a:latin typeface="Courier New" panose="02070309020205020404" pitchFamily="49" charset="0"/>
                <a:ea typeface="Calibri" panose="020F0502020204030204" pitchFamily="34" charset="0"/>
              </a:rPr>
              <a:t> ana başlığı…</a:t>
            </a:r>
            <a:br>
              <a:rPr lang="tr-TR" sz="2400" b="1" dirty="0">
                <a:latin typeface="Courier New" panose="02070309020205020404" pitchFamily="49" charset="0"/>
                <a:ea typeface="Calibri" panose="020F0502020204030204" pitchFamily="34" charset="0"/>
              </a:rPr>
            </a:br>
            <a:r>
              <a:rPr lang="tr-TR" sz="2400" b="1" dirty="0">
                <a:latin typeface="Courier New" panose="02070309020205020404" pitchFamily="49" charset="0"/>
                <a:ea typeface="Calibri" panose="020F0502020204030204" pitchFamily="34" charset="0"/>
              </a:rPr>
              <a:t>&lt;/body&gt;</a:t>
            </a:r>
          </a:p>
          <a:p>
            <a:r>
              <a:rPr lang="tr-TR" sz="2400" b="1" dirty="0">
                <a:latin typeface="Courier New" panose="02070309020205020404" pitchFamily="49" charset="0"/>
                <a:ea typeface="Calibri" panose="020F0502020204030204" pitchFamily="34" charset="0"/>
              </a:rPr>
              <a:t>&lt;/html&gt;</a:t>
            </a:r>
            <a:endParaRPr lang="tr-TR" sz="2400" b="1" dirty="0">
              <a:effectLst/>
              <a:latin typeface="Courier New" panose="02070309020205020404" pitchFamily="49" charset="0"/>
              <a:ea typeface="Calibri" panose="020F0502020204030204" pitchFamily="34" charset="0"/>
            </a:endParaRPr>
          </a:p>
        </p:txBody>
      </p:sp>
    </p:spTree>
    <p:extLst>
      <p:ext uri="{BB962C8B-B14F-4D97-AF65-F5344CB8AC3E}">
        <p14:creationId xmlns:p14="http://schemas.microsoft.com/office/powerpoint/2010/main" val="1862586535"/>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7</TotalTime>
  <Words>111</Words>
  <Application>Microsoft Office PowerPoint</Application>
  <PresentationFormat>Geniş ekran</PresentationFormat>
  <Paragraphs>10</Paragraphs>
  <Slides>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vt:i4>
      </vt:variant>
    </vt:vector>
  </HeadingPairs>
  <TitlesOfParts>
    <vt:vector size="10" baseType="lpstr">
      <vt:lpstr>Arial</vt:lpstr>
      <vt:lpstr>Calibri</vt:lpstr>
      <vt:lpstr>Century Gothic</vt:lpstr>
      <vt:lpstr>Courier New</vt:lpstr>
      <vt:lpstr>Times New Roman</vt:lpstr>
      <vt:lpstr>Wingdings 3</vt:lpstr>
      <vt:lpstr>Dilim</vt:lpstr>
      <vt:lpstr>Bir HTML belgesi üç ana parçadan oluşur. İlk parça, tag ile normal metni birbirlerinden ayırmak için hangi karakter setinin kullanılacağını tanımlar. İkinci parça, etiketlerin uygun olarak kullanılacağı belge tipini tanımlar. Üçüncü parça ise, belgenin asıl metnini ve işaret etiketlerini içerir. Bu üç parçanın hepsi aynı fiziksel dosya içinde olmak zorundadırlar.  </vt:lpstr>
      <vt:lpstr>Sayfa yapısını biçimlendirme  </vt:lpstr>
      <vt:lpstr>Sayfa yapısını biçimlendirme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 HTML belgesi üç ana parçadan oluşur. İlk parça, tag ile normal metni birbirlerinden ayırmak için hangi karakter setinin kullanılacağını tanımlar. İkinci parça, etiketlerin uygun olarak kullanılacağı belge tipini tanımlar. Üçüncü parça ise, belgenin asıl metnini ve işaret etiketlerini içerir. Bu üç parçanın hepsi aynı fiziksel dosya içinde olmak zorundadırlar.  </dc:title>
  <dc:creator>sgurcan</dc:creator>
  <cp:lastModifiedBy>sgurcan</cp:lastModifiedBy>
  <cp:revision>1</cp:revision>
  <dcterms:created xsi:type="dcterms:W3CDTF">2018-05-09T06:22:38Z</dcterms:created>
  <dcterms:modified xsi:type="dcterms:W3CDTF">2018-05-09T06:30:05Z</dcterms:modified>
</cp:coreProperties>
</file>