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3" r:id="rId21"/>
    <p:sldId id="294" r:id="rId22"/>
    <p:sldId id="295" r:id="rId23"/>
    <p:sldId id="296" r:id="rId24"/>
    <p:sldId id="297" r:id="rId25"/>
    <p:sldId id="302" r:id="rId26"/>
    <p:sldId id="303" r:id="rId27"/>
    <p:sldId id="304" r:id="rId28"/>
    <p:sldId id="305" r:id="rId29"/>
    <p:sldId id="306" r:id="rId30"/>
    <p:sldId id="298" r:id="rId31"/>
    <p:sldId id="299" r:id="rId32"/>
    <p:sldId id="300" r:id="rId33"/>
    <p:sldId id="301"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307" r:id="rId53"/>
    <p:sldId id="308" r:id="rId54"/>
    <p:sldId id="309" r:id="rId55"/>
    <p:sldId id="310" r:id="rId56"/>
    <p:sldId id="311" r:id="rId57"/>
    <p:sldId id="312" r:id="rId58"/>
    <p:sldId id="313" r:id="rId59"/>
    <p:sldId id="314" r:id="rId60"/>
    <p:sldId id="315" r:id="rId61"/>
    <p:sldId id="316" r:id="rId62"/>
    <p:sldId id="317" r:id="rId6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s://www.youtube.com/watch?v=w8gKuLMPFyY&amp;t=1632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F1FE62-95DF-4B72-98C6-837FCF1FBE09}"/>
              </a:ext>
            </a:extLst>
          </p:cNvPr>
          <p:cNvSpPr>
            <a:spLocks noGrp="1"/>
          </p:cNvSpPr>
          <p:nvPr>
            <p:ph type="ctrTitle"/>
          </p:nvPr>
        </p:nvSpPr>
        <p:spPr>
          <a:xfrm>
            <a:off x="683568" y="2130425"/>
            <a:ext cx="7774632" cy="2882751"/>
          </a:xfrm>
        </p:spPr>
        <p:txBody>
          <a:bodyPr/>
          <a:lstStyle/>
          <a:p>
            <a:r>
              <a:rPr lang="tr-TR" dirty="0"/>
              <a:t>KONU 4</a:t>
            </a:r>
            <a:br>
              <a:rPr lang="tr-TR"/>
            </a:br>
            <a:r>
              <a:rPr lang="tr-TR"/>
              <a:t>Sümerler </a:t>
            </a:r>
            <a:r>
              <a:rPr lang="tr-TR" dirty="0"/>
              <a:t>ve </a:t>
            </a:r>
            <a:r>
              <a:rPr lang="tr-TR" dirty="0" err="1"/>
              <a:t>Göbeklitepe</a:t>
            </a:r>
            <a:endParaRPr lang="tr-TR" dirty="0"/>
          </a:p>
        </p:txBody>
      </p:sp>
    </p:spTree>
    <p:extLst>
      <p:ext uri="{BB962C8B-B14F-4D97-AF65-F5344CB8AC3E}">
        <p14:creationId xmlns:p14="http://schemas.microsoft.com/office/powerpoint/2010/main" val="1918261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92500" lnSpcReduction="20000"/>
          </a:bodyPr>
          <a:lstStyle/>
          <a:p>
            <a:pPr marL="0" indent="0">
              <a:buNone/>
            </a:pPr>
            <a:r>
              <a:rPr lang="tr-TR" b="1" dirty="0"/>
              <a:t>KENTLEŞMENİN BAŞLANGICI</a:t>
            </a:r>
            <a:endParaRPr lang="en-GB" dirty="0"/>
          </a:p>
          <a:p>
            <a:r>
              <a:rPr lang="tr-TR" dirty="0"/>
              <a:t>Sümer'deki en eski yerleşim yeri, o dönemlerde Basra Körfezi kıyısında bulunan ama bugün artık daha içeride kalmış olan </a:t>
            </a:r>
            <a:r>
              <a:rPr lang="tr-TR" b="1" dirty="0" err="1"/>
              <a:t>Eridu</a:t>
            </a:r>
            <a:r>
              <a:rPr lang="tr-TR" dirty="0" err="1"/>
              <a:t>’dur</a:t>
            </a:r>
            <a:r>
              <a:rPr lang="tr-TR" dirty="0"/>
              <a:t>. </a:t>
            </a:r>
            <a:r>
              <a:rPr lang="tr-TR" dirty="0" err="1"/>
              <a:t>Eridu’nun</a:t>
            </a:r>
            <a:r>
              <a:rPr lang="tr-TR" dirty="0"/>
              <a:t> en eski katmanları M.Ö. 5000 yılından kalmadır. </a:t>
            </a:r>
            <a:r>
              <a:rPr lang="tr-TR" dirty="0" err="1"/>
              <a:t>Eridu’nun</a:t>
            </a:r>
            <a:r>
              <a:rPr lang="tr-TR" dirty="0"/>
              <a:t> yakınında Ur ve Uruk bulunmaktadır ki, bunların da en eski katmanları M.Ö. 5000 yıllarından kalmadır. </a:t>
            </a:r>
            <a:endParaRPr lang="en-GB" dirty="0"/>
          </a:p>
          <a:p>
            <a:r>
              <a:rPr lang="tr-TR" dirty="0"/>
              <a:t>Sümerler talan, yağma, haraç ve en nihayet vergi yoluyla </a:t>
            </a:r>
            <a:r>
              <a:rPr lang="tr-TR" dirty="0" err="1"/>
              <a:t>Eridu</a:t>
            </a:r>
            <a:r>
              <a:rPr lang="tr-TR" dirty="0"/>
              <a:t> ve çevresindeki köylüleri daha fazla üretim yaparak toplumsal artı üretmeye zorlamış ve böylelikle kentleşme ve devletleşmeye giden yolu açmış olmalılar. Zira </a:t>
            </a:r>
            <a:r>
              <a:rPr lang="tr-TR" b="1" dirty="0" err="1"/>
              <a:t>Eridu</a:t>
            </a:r>
            <a:r>
              <a:rPr lang="tr-TR" b="1" dirty="0"/>
              <a:t>, Ur ve Uruk, M.Ö. 4000’lerde, yani kurulduktan yaklaşık bin yıl sonra kent devletlerine, katmanlı, yazılı, </a:t>
            </a:r>
            <a:r>
              <a:rPr lang="tr-TR" b="1" dirty="0" err="1"/>
              <a:t>ideolojili</a:t>
            </a:r>
            <a:r>
              <a:rPr lang="tr-TR" b="1" dirty="0"/>
              <a:t> uygar toplumlara dönüşmüşlerdir.</a:t>
            </a:r>
            <a:endParaRPr lang="en-GB" dirty="0"/>
          </a:p>
          <a:p>
            <a:pPr marL="0" indent="0">
              <a:buNone/>
            </a:pPr>
            <a:endParaRPr lang="tr-TR" dirty="0"/>
          </a:p>
        </p:txBody>
      </p:sp>
    </p:spTree>
    <p:extLst>
      <p:ext uri="{BB962C8B-B14F-4D97-AF65-F5344CB8AC3E}">
        <p14:creationId xmlns:p14="http://schemas.microsoft.com/office/powerpoint/2010/main" val="1726583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SUMERLERDE YÖNETİCİ KESİM: DİN ADAMLARI</a:t>
            </a:r>
            <a:endParaRPr lang="en-GB" dirty="0"/>
          </a:p>
          <a:p>
            <a:pPr marL="0" indent="0">
              <a:buNone/>
            </a:pPr>
            <a:endParaRPr lang="tr-TR" dirty="0"/>
          </a:p>
          <a:p>
            <a:pPr marL="0" indent="0">
              <a:buNone/>
            </a:pPr>
            <a:r>
              <a:rPr lang="tr-TR" dirty="0"/>
              <a:t>Sümerler gibi </a:t>
            </a:r>
            <a:r>
              <a:rPr lang="tr-TR" b="1" dirty="0"/>
              <a:t>göçebe çoban topluluklarda ise sihircilerin ilgisi ve bilgisi göğe odaklanır.</a:t>
            </a:r>
            <a:r>
              <a:rPr lang="tr-TR" dirty="0"/>
              <a:t> Göğün hem hayvanlar hem de insanlar üzerinde belirleyici etkileri vardır. Göçebe çoban topluluklar, otlaktan otlağa günün sıcağında göçemezler, gecenin serinliğini beklerler. Bu yüzden de yönlerini ve yollarını bulabilmeleri için yıldızların bilgisine sahip olmaları gerekir. </a:t>
            </a:r>
            <a:r>
              <a:rPr lang="tr-TR" b="1" dirty="0"/>
              <a:t>Sümer din adamları da bu bilgiye sahiptiler. </a:t>
            </a:r>
            <a:endParaRPr lang="en-GB" dirty="0"/>
          </a:p>
          <a:p>
            <a:pPr marL="0" indent="0">
              <a:buNone/>
            </a:pPr>
            <a:endParaRPr lang="tr-TR" dirty="0"/>
          </a:p>
        </p:txBody>
      </p:sp>
    </p:spTree>
    <p:extLst>
      <p:ext uri="{BB962C8B-B14F-4D97-AF65-F5344CB8AC3E}">
        <p14:creationId xmlns:p14="http://schemas.microsoft.com/office/powerpoint/2010/main" val="147772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35496" y="44624"/>
            <a:ext cx="9073008" cy="6813376"/>
          </a:xfrm>
        </p:spPr>
        <p:txBody>
          <a:bodyPr>
            <a:normAutofit/>
          </a:bodyPr>
          <a:lstStyle/>
          <a:p>
            <a:pPr marL="0" indent="0">
              <a:buNone/>
            </a:pPr>
            <a:r>
              <a:rPr lang="tr-TR" dirty="0"/>
              <a:t>Fetihten sonra Sümer şamanları bu bilgilerini ‘tarım takvimi’ hazırlamak için kullandılar. Yıldızlara bakıp,  zamanı ölçerek, tohumu ekmek, sulama yapmak ve hasada başlamak için en uygun dönemleri belirlediler. Aynı zamanda nehirlerin ne zaman yükseleceğini de söylediler. Böylece üretim katlandı ve toplumsal artı fazlalaştı. Bu durum Sümer'de din adamlarına üretimi yönlendirme yetkisi kadar, saygınlık ve güç de kazandırdı. </a:t>
            </a:r>
          </a:p>
          <a:p>
            <a:pPr marL="0" indent="0">
              <a:buNone/>
            </a:pPr>
            <a:r>
              <a:rPr lang="tr-TR" dirty="0"/>
              <a:t>Sümerlerde din adamlarının baskın konumunu gösteren bir diğer husus da fethettikleri yerlerde önce savaşçıların yönetimini (</a:t>
            </a:r>
            <a:r>
              <a:rPr lang="tr-TR" dirty="0" err="1"/>
              <a:t>timokrasi</a:t>
            </a:r>
            <a:r>
              <a:rPr lang="tr-TR" dirty="0"/>
              <a:t>) değil, </a:t>
            </a:r>
            <a:r>
              <a:rPr lang="tr-TR" b="1" dirty="0"/>
              <a:t>din adamlarının yönetimini (</a:t>
            </a:r>
            <a:r>
              <a:rPr lang="tr-TR" b="1" dirty="0" err="1"/>
              <a:t>klerokrasi</a:t>
            </a:r>
            <a:r>
              <a:rPr lang="tr-TR" b="1" dirty="0"/>
              <a:t>) tesis etmeleri</a:t>
            </a:r>
            <a:r>
              <a:rPr lang="tr-TR" dirty="0"/>
              <a:t>dir.</a:t>
            </a:r>
          </a:p>
        </p:txBody>
      </p:sp>
    </p:spTree>
    <p:extLst>
      <p:ext uri="{BB962C8B-B14F-4D97-AF65-F5344CB8AC3E}">
        <p14:creationId xmlns:p14="http://schemas.microsoft.com/office/powerpoint/2010/main" val="160949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TAPINAK EKONOMİSİ</a:t>
            </a:r>
            <a:endParaRPr lang="en-GB" dirty="0"/>
          </a:p>
          <a:p>
            <a:pPr marL="0" indent="0">
              <a:buNone/>
            </a:pPr>
            <a:r>
              <a:rPr lang="tr-TR" b="1" dirty="0" err="1"/>
              <a:t>Sumerlerde</a:t>
            </a:r>
            <a:r>
              <a:rPr lang="tr-TR" b="1" dirty="0"/>
              <a:t> üretimi din adamları planlar ve yönlendirirler</a:t>
            </a:r>
            <a:r>
              <a:rPr lang="tr-TR" dirty="0"/>
              <a:t>. Bu yüzden toplumdaki en önemli </a:t>
            </a:r>
            <a:r>
              <a:rPr lang="tr-TR" b="1" dirty="0"/>
              <a:t>iktidar kesimi</a:t>
            </a:r>
            <a:r>
              <a:rPr lang="tr-TR" dirty="0"/>
              <a:t>ni oluştururlar. </a:t>
            </a:r>
          </a:p>
          <a:p>
            <a:pPr marL="0" indent="0">
              <a:buNone/>
            </a:pPr>
            <a:r>
              <a:rPr lang="tr-TR" dirty="0" err="1"/>
              <a:t>Sumerler</a:t>
            </a:r>
            <a:r>
              <a:rPr lang="tr-TR" dirty="0"/>
              <a:t>, üzerlerine çöreklendikleri halkları toplumsal artı üretmeye zorlamış ve buna el koymuşlardır. Bulunan kil tabletlerde köylülerden,</a:t>
            </a:r>
            <a:r>
              <a:rPr lang="tr-TR" b="1" dirty="0"/>
              <a:t> tanrılara (yani din adamlarının kontrolündeki tapınağa) adak, kurban kadar vergi ve angarya borçlarını ödemeleri</a:t>
            </a:r>
            <a:r>
              <a:rPr lang="tr-TR" dirty="0"/>
              <a:t>nin istendiği anlaşılmaktadır.</a:t>
            </a:r>
          </a:p>
          <a:p>
            <a:pPr marL="0" indent="0">
              <a:buNone/>
            </a:pPr>
            <a:endParaRPr lang="tr-TR" dirty="0"/>
          </a:p>
        </p:txBody>
      </p:sp>
    </p:spTree>
    <p:extLst>
      <p:ext uri="{BB962C8B-B14F-4D97-AF65-F5344CB8AC3E}">
        <p14:creationId xmlns:p14="http://schemas.microsoft.com/office/powerpoint/2010/main" val="3971464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Aktarılan artının bir kesimi tapınak ambarlarında </a:t>
            </a:r>
            <a:r>
              <a:rPr lang="tr-TR" b="1" dirty="0"/>
              <a:t>kötü günler için “yedek ürün”</a:t>
            </a:r>
            <a:r>
              <a:rPr lang="tr-TR" dirty="0"/>
              <a:t> olarak saklanır. </a:t>
            </a:r>
          </a:p>
          <a:p>
            <a:pPr marL="0" indent="0">
              <a:buNone/>
            </a:pPr>
            <a:r>
              <a:rPr lang="tr-TR" b="1" dirty="0"/>
              <a:t>Tapınak Sümer şehirlerinin odağında yer alır.</a:t>
            </a:r>
            <a:r>
              <a:rPr lang="tr-TR" dirty="0"/>
              <a:t> </a:t>
            </a:r>
          </a:p>
          <a:p>
            <a:pPr marL="0" indent="0">
              <a:buNone/>
            </a:pPr>
            <a:r>
              <a:rPr lang="tr-TR" dirty="0"/>
              <a:t>M.Ö. 3000 civarında </a:t>
            </a:r>
            <a:r>
              <a:rPr lang="tr-TR" b="1" dirty="0"/>
              <a:t>tapınaklar büyük komplekslere dönüşü</a:t>
            </a:r>
            <a:r>
              <a:rPr lang="tr-TR" dirty="0"/>
              <a:t>r. Yanlarına </a:t>
            </a:r>
            <a:r>
              <a:rPr lang="tr-TR" b="1" dirty="0"/>
              <a:t>ambarlar ve işlikler</a:t>
            </a:r>
            <a:r>
              <a:rPr lang="tr-TR" dirty="0"/>
              <a:t> yapılır. Dicle ve Fırat boyunda kurulan kent devletlerinin her birindeki bu tapınak kompleksleri ayrıca </a:t>
            </a:r>
            <a:r>
              <a:rPr lang="tr-TR" b="1" dirty="0"/>
              <a:t>surlarla çevrelenir.</a:t>
            </a:r>
            <a:r>
              <a:rPr lang="tr-TR" dirty="0"/>
              <a:t> </a:t>
            </a:r>
            <a:endParaRPr lang="en-GB" dirty="0"/>
          </a:p>
          <a:p>
            <a:pPr marL="0" indent="0">
              <a:buNone/>
            </a:pPr>
            <a:r>
              <a:rPr lang="tr-TR" dirty="0"/>
              <a:t>Tapınakların artık sadece haraç alınan toplumsal artının toplandığı ve bölüşüldüğü yer olduğunu söylemek mümkün değildir. Bunun yanında</a:t>
            </a:r>
            <a:r>
              <a:rPr lang="tr-TR" b="1" dirty="0"/>
              <a:t> tapınaklar üretim merkezi hâline gelmişlerdir</a:t>
            </a:r>
            <a:r>
              <a:rPr lang="tr-TR" dirty="0"/>
              <a:t>. </a:t>
            </a:r>
          </a:p>
        </p:txBody>
      </p:sp>
    </p:spTree>
    <p:extLst>
      <p:ext uri="{BB962C8B-B14F-4D97-AF65-F5344CB8AC3E}">
        <p14:creationId xmlns:p14="http://schemas.microsoft.com/office/powerpoint/2010/main" val="2179365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Kazılarda tapınakların etrafında bulunan ürün, araç-gereç ve hammaddelere bakarak tapınakların </a:t>
            </a:r>
            <a:r>
              <a:rPr lang="tr-TR" b="1" dirty="0"/>
              <a:t>kendilerine yeterli ekonomilere dönüşmeye çalıştıkları</a:t>
            </a:r>
            <a:r>
              <a:rPr lang="tr-TR" dirty="0"/>
              <a:t>nı söyleyebiliriz. Artık </a:t>
            </a:r>
            <a:r>
              <a:rPr lang="tr-TR" b="1" dirty="0"/>
              <a:t>toplumsal artı </a:t>
            </a:r>
            <a:r>
              <a:rPr lang="tr-TR" dirty="0"/>
              <a:t>haraçtan ziyade, </a:t>
            </a:r>
            <a:r>
              <a:rPr lang="tr-TR" b="1" dirty="0"/>
              <a:t>üretim araçları üzerinde tapınağın tekel kurmasından, üretime tapınağın el koymasından sağlanmaktadır</a:t>
            </a:r>
            <a:r>
              <a:rPr lang="tr-TR" dirty="0"/>
              <a:t>. Buna “tapınak ekonomisi” adı verilmektedir.</a:t>
            </a:r>
            <a:endParaRPr lang="en-GB" dirty="0"/>
          </a:p>
          <a:p>
            <a:pPr marL="0" indent="0">
              <a:buNone/>
            </a:pPr>
            <a:r>
              <a:rPr lang="tr-TR" dirty="0" err="1"/>
              <a:t>Sumerlerin</a:t>
            </a:r>
            <a:r>
              <a:rPr lang="tr-TR" dirty="0"/>
              <a:t> tapınaklarına </a:t>
            </a:r>
            <a:r>
              <a:rPr lang="tr-TR" dirty="0" err="1"/>
              <a:t>Ziggurat</a:t>
            </a:r>
            <a:r>
              <a:rPr lang="tr-TR" dirty="0"/>
              <a:t> adı verilir.</a:t>
            </a:r>
          </a:p>
        </p:txBody>
      </p:sp>
    </p:spTree>
    <p:extLst>
      <p:ext uri="{BB962C8B-B14F-4D97-AF65-F5344CB8AC3E}">
        <p14:creationId xmlns:p14="http://schemas.microsoft.com/office/powerpoint/2010/main" val="4150845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TUTARLI BİR TEOLOJİK SİSTEMİN OLUŞTURULMASI</a:t>
            </a:r>
            <a:endParaRPr lang="en-GB" dirty="0"/>
          </a:p>
          <a:p>
            <a:pPr marL="0" indent="0">
              <a:buNone/>
            </a:pPr>
            <a:r>
              <a:rPr lang="tr-TR" dirty="0"/>
              <a:t>Avcı ve toplayıcı yaşam biçiminden uygar topluma geçilince </a:t>
            </a:r>
            <a:r>
              <a:rPr lang="tr-TR" b="1" dirty="0" err="1"/>
              <a:t>sihirsel</a:t>
            </a:r>
            <a:r>
              <a:rPr lang="tr-TR" b="1" dirty="0"/>
              <a:t> düşünce biçiminden dinsel düşünce biçimine geçilmiştir</a:t>
            </a:r>
            <a:r>
              <a:rPr lang="tr-TR" dirty="0"/>
              <a:t>. Dolayısıyla hem doğaya hem de insana ilişkin olguları açıklayan </a:t>
            </a:r>
            <a:r>
              <a:rPr lang="tr-TR" b="1" dirty="0"/>
              <a:t>tutarlı ilk teolojik sistem Sümerlerde</a:t>
            </a:r>
            <a:r>
              <a:rPr lang="tr-TR" dirty="0"/>
              <a:t> ortaya çıkmıştır. </a:t>
            </a:r>
            <a:endParaRPr lang="en-GB" dirty="0"/>
          </a:p>
          <a:p>
            <a:pPr marL="0" indent="0">
              <a:buNone/>
            </a:pPr>
            <a:r>
              <a:rPr lang="tr-TR" dirty="0"/>
              <a:t>Teolojik (dinsel) düşünce biçiminin başlangıcında ise insanlar her bir ağacın ruhunun olduğunu değil, toprakta yetişen her şeye bereketi isterse getiren isterse esirgeyen bir bereket tanrıçası olduğunu düşündüler. </a:t>
            </a:r>
          </a:p>
        </p:txBody>
      </p:sp>
    </p:spTree>
    <p:extLst>
      <p:ext uri="{BB962C8B-B14F-4D97-AF65-F5344CB8AC3E}">
        <p14:creationId xmlns:p14="http://schemas.microsoft.com/office/powerpoint/2010/main" val="2507097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35496" y="44624"/>
            <a:ext cx="9001000" cy="6813376"/>
          </a:xfrm>
        </p:spPr>
        <p:txBody>
          <a:bodyPr>
            <a:normAutofit lnSpcReduction="10000"/>
          </a:bodyPr>
          <a:lstStyle/>
          <a:p>
            <a:pPr marL="0" indent="0">
              <a:buNone/>
            </a:pPr>
            <a:r>
              <a:rPr lang="tr-TR" dirty="0"/>
              <a:t>Havanın kararmasıyla kendini belli eden o an kopacak olan fırtınayı yatıştırmaya çalışmak yerine, olmuş ve olacak tüm fırtınaları yöneten fırtına tanrısının öfkesini dindirmeye çalıştılar. Böylece</a:t>
            </a:r>
            <a:r>
              <a:rPr lang="tr-TR" b="1" dirty="0"/>
              <a:t> insanların hayatını etkileyen kararları veren aşkın özneler olarak “tanrılar”</a:t>
            </a:r>
            <a:r>
              <a:rPr lang="tr-TR" dirty="0"/>
              <a:t> ve çoktanrılı dinler ortaya çıktı. </a:t>
            </a:r>
            <a:endParaRPr lang="en-GB" dirty="0"/>
          </a:p>
          <a:p>
            <a:pPr marL="0" indent="0">
              <a:buNone/>
            </a:pPr>
            <a:r>
              <a:rPr lang="tr-TR" dirty="0"/>
              <a:t>Avcı-toplayıcı dönemdeki eşitlikçi topluluklarda insanlar arasında yöneten-yönetilen hiyerarşisi olmadığı için insanlar ikna etmeye çalıştıkları ruhları kendilerinden üstün ya da kendilerini onlardan üstün görmemişlerdir. Oysa yönetici kesimin ortaya çıktığı, toplumun çok katmanlaştığı uygar toplumlarda </a:t>
            </a:r>
            <a:r>
              <a:rPr lang="tr-TR" b="1" dirty="0"/>
              <a:t>tanrılar hiyerarşide en üstte yer alır. İnsan onların kuludur/kölesidir.</a:t>
            </a:r>
            <a:endParaRPr lang="en-GB" dirty="0"/>
          </a:p>
          <a:p>
            <a:pPr marL="0" indent="0">
              <a:buNone/>
            </a:pPr>
            <a:endParaRPr lang="tr-TR" dirty="0"/>
          </a:p>
        </p:txBody>
      </p:sp>
    </p:spTree>
    <p:extLst>
      <p:ext uri="{BB962C8B-B14F-4D97-AF65-F5344CB8AC3E}">
        <p14:creationId xmlns:p14="http://schemas.microsoft.com/office/powerpoint/2010/main" val="180767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Bu dinsel düşünce sistemi (Avrupa’da yaşanan Aydınlanma dönemi bilimsel düşünceyi yaygınlaştırana dek) toplumların yönetilmesinde etkili olmuştur. Bunları o toplumların dinsel metinlerinde görmek mümkündür. </a:t>
            </a:r>
            <a:endParaRPr lang="en-GB" dirty="0"/>
          </a:p>
          <a:p>
            <a:r>
              <a:rPr lang="tr-TR" dirty="0"/>
              <a:t>Sözgelimi Babil Yaratılış Destanı’nda </a:t>
            </a:r>
            <a:r>
              <a:rPr lang="tr-TR" b="1" dirty="0"/>
              <a:t>insanın amacı tanrılara hizmet, kölelik etmektir.</a:t>
            </a:r>
            <a:r>
              <a:rPr lang="tr-TR" dirty="0"/>
              <a:t> Tanrılar onların kaderini ellerinde tutmaktadır. </a:t>
            </a:r>
            <a:r>
              <a:rPr lang="tr-TR" b="1" dirty="0"/>
              <a:t>Tanrıların bu dünyadaki temsilcisi ise yönetendir/egemen olandır.</a:t>
            </a:r>
            <a:r>
              <a:rPr lang="tr-TR" dirty="0"/>
              <a:t> </a:t>
            </a:r>
            <a:r>
              <a:rPr lang="tr-TR" b="1" dirty="0"/>
              <a:t>Dolayısıyla eşitsiz ilişkiler dinsel metinler tarafından meşrulaştırılmıştır.</a:t>
            </a:r>
            <a:r>
              <a:rPr lang="tr-TR" dirty="0"/>
              <a:t> </a:t>
            </a:r>
          </a:p>
        </p:txBody>
      </p:sp>
    </p:spTree>
    <p:extLst>
      <p:ext uri="{BB962C8B-B14F-4D97-AF65-F5344CB8AC3E}">
        <p14:creationId xmlns:p14="http://schemas.microsoft.com/office/powerpoint/2010/main" val="463235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0" y="44624"/>
            <a:ext cx="9144000" cy="6813376"/>
          </a:xfrm>
        </p:spPr>
        <p:txBody>
          <a:bodyPr>
            <a:normAutofit lnSpcReduction="10000"/>
          </a:bodyPr>
          <a:lstStyle/>
          <a:p>
            <a:pPr marL="0" indent="0">
              <a:buNone/>
            </a:pPr>
            <a:r>
              <a:rPr lang="tr-TR" b="1" dirty="0"/>
              <a:t>BÜYÜK SULAMA TARIMI</a:t>
            </a:r>
            <a:endParaRPr lang="en-GB" dirty="0"/>
          </a:p>
          <a:p>
            <a:pPr marL="0" indent="0">
              <a:buNone/>
            </a:pPr>
            <a:r>
              <a:rPr lang="tr-TR" dirty="0"/>
              <a:t>Sümer yöneticileri (din adamları) artı ürünü fazlalaştırmanın yollarını aramışlardır sürekli. Kentlerin büyümesi, iktidarlarının devamı için bu gereklidir. Aksi takdirde bir tıkanma yaşanacaktır ve uygarlık gelişemeyecektir. </a:t>
            </a:r>
            <a:endParaRPr lang="en-GB" dirty="0"/>
          </a:p>
          <a:p>
            <a:pPr marL="0" indent="0">
              <a:buNone/>
            </a:pPr>
            <a:r>
              <a:rPr lang="tr-TR" dirty="0"/>
              <a:t>-eskiden tarım yapılması mümkün olmayan kurak ve bataklık arazileri tarıma açabilmek </a:t>
            </a:r>
          </a:p>
          <a:p>
            <a:pPr marL="0" indent="0">
              <a:buNone/>
            </a:pPr>
            <a:r>
              <a:rPr lang="tr-TR" dirty="0"/>
              <a:t>-verimi artıracak yeni teknikleri uygulamaya sokmak</a:t>
            </a:r>
          </a:p>
          <a:p>
            <a:pPr marL="0" indent="0">
              <a:buNone/>
            </a:pPr>
            <a:r>
              <a:rPr lang="tr-TR" dirty="0"/>
              <a:t>-yılın belirli dönemlerinde taşan (taşkın) ırmakları da kontrol altına almak</a:t>
            </a:r>
          </a:p>
          <a:p>
            <a:pPr marL="0" indent="0">
              <a:buNone/>
            </a:pPr>
            <a:r>
              <a:rPr lang="tr-TR" dirty="0"/>
              <a:t>Sümerlerde gerçekleşen tam olarak budur. Böylece “büyük sulama </a:t>
            </a:r>
            <a:r>
              <a:rPr lang="tr-TR" dirty="0" err="1"/>
              <a:t>tarımı”na</a:t>
            </a:r>
            <a:r>
              <a:rPr lang="tr-TR" dirty="0"/>
              <a:t> geçilebilmiştir.</a:t>
            </a:r>
            <a:endParaRPr lang="en-GB" dirty="0"/>
          </a:p>
          <a:p>
            <a:pPr marL="0" indent="0">
              <a:buNone/>
            </a:pPr>
            <a:endParaRPr lang="tr-TR" dirty="0"/>
          </a:p>
        </p:txBody>
      </p:sp>
    </p:spTree>
    <p:extLst>
      <p:ext uri="{BB962C8B-B14F-4D97-AF65-F5344CB8AC3E}">
        <p14:creationId xmlns:p14="http://schemas.microsoft.com/office/powerpoint/2010/main" val="404542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SÜMERLER</a:t>
            </a:r>
          </a:p>
          <a:p>
            <a:pPr marL="0" indent="0">
              <a:buNone/>
            </a:pPr>
            <a:r>
              <a:rPr lang="tr-TR" b="1" dirty="0"/>
              <a:t>İLK UYGARLIK (M.Ö. 4000)</a:t>
            </a:r>
            <a:endParaRPr lang="en-GB" dirty="0"/>
          </a:p>
          <a:p>
            <a:pPr marL="0" indent="0">
              <a:buNone/>
            </a:pPr>
            <a:r>
              <a:rPr lang="tr-TR" dirty="0"/>
              <a:t>18. yüzyıla kadar “ilk uygarlık” denince akla Eski Yunan geliyordu. 19. yüzyılda en eski uygarlık olarak Mısır kabul edildi. Hititlerin varlığı ve Anadolu’da (Mezopotamya etkisiyle) parlak bir uygarlık kurdukları 19. yüzyılın sonunda anlaşıldı. İnsanlığın uygar topluma ilk olarak Milat’tan 4 bin yıl önce “Sümer” adı verilen Aşağı Mezopotamya’da geçtiği ancak 20. yüzyılın başında keşfedildi. </a:t>
            </a:r>
            <a:endParaRPr lang="en-GB" dirty="0"/>
          </a:p>
          <a:p>
            <a:pPr marL="0" indent="0">
              <a:buNone/>
            </a:pPr>
            <a:endParaRPr lang="tr-TR" dirty="0"/>
          </a:p>
        </p:txBody>
      </p:sp>
    </p:spTree>
    <p:extLst>
      <p:ext uri="{BB962C8B-B14F-4D97-AF65-F5344CB8AC3E}">
        <p14:creationId xmlns:p14="http://schemas.microsoft.com/office/powerpoint/2010/main" val="18628958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Dicle ve Fırat üzerine inşa edilen bentler, barajlar ve kanallarla Kuzey Mezopotamya’daki taşkınların önüne geçilirken, Orta Mezopotamya’da tarımı engelleyen kuraklık sorunu aşılır. Aşağı Mezopotamya’daki bataklıklar da kurutulunca buralarda tarım yapmak mümkün olur. Böylece buralardaki toplumsal artı üretme gizilgücü (potansiyeli) harekete geçirilir. </a:t>
            </a:r>
            <a:endParaRPr lang="en-GB" dirty="0"/>
          </a:p>
          <a:p>
            <a:pPr marL="0" indent="0">
              <a:buNone/>
            </a:pPr>
            <a:r>
              <a:rPr lang="tr-TR" dirty="0"/>
              <a:t>Bayındırlık işleri, daha fazla toplumsal artı isteyen Sümer fatihlerinin, fethettikleri köylerdeki insan kitlelerini örgütleyerek bu inşa işlerine koşabilmeleri nedeniyle gerçekleştirilebilmiştir. </a:t>
            </a:r>
            <a:endParaRPr lang="en-GB" dirty="0"/>
          </a:p>
          <a:p>
            <a:pPr marL="0" indent="0">
              <a:buNone/>
            </a:pPr>
            <a:endParaRPr lang="tr-TR" dirty="0"/>
          </a:p>
        </p:txBody>
      </p:sp>
    </p:spTree>
    <p:extLst>
      <p:ext uri="{BB962C8B-B14F-4D97-AF65-F5344CB8AC3E}">
        <p14:creationId xmlns:p14="http://schemas.microsoft.com/office/powerpoint/2010/main" val="4264488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Tek uğraşı bu büyük projeleri örgütlemek olan bu toplumsal kesim devletin ve bürokrasisinin temelini oluşturacaktır. </a:t>
            </a:r>
          </a:p>
          <a:p>
            <a:pPr marL="0" indent="0">
              <a:buNone/>
            </a:pPr>
            <a:r>
              <a:rPr lang="tr-TR" dirty="0"/>
              <a:t>M.Ö. 3000 dolaylarında Sümerlerin su mühendisliği o kadar gelişmiştir ki, sulamaya elverişli tüm topraklar tarım alanı içine alınmıştır. Her biri birkaç bin insanı barındıran bir düzineden fazla kent, sulama yapılan topraklara serpiştirilmiş durumdadır.</a:t>
            </a:r>
            <a:endParaRPr lang="en-GB" dirty="0"/>
          </a:p>
          <a:p>
            <a:pPr marL="0" indent="0">
              <a:buNone/>
            </a:pPr>
            <a:endParaRPr lang="tr-TR" dirty="0"/>
          </a:p>
        </p:txBody>
      </p:sp>
    </p:spTree>
    <p:extLst>
      <p:ext uri="{BB962C8B-B14F-4D97-AF65-F5344CB8AC3E}">
        <p14:creationId xmlns:p14="http://schemas.microsoft.com/office/powerpoint/2010/main" val="1229930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35496" y="0"/>
            <a:ext cx="9108504" cy="6858000"/>
          </a:xfrm>
        </p:spPr>
        <p:txBody>
          <a:bodyPr>
            <a:normAutofit lnSpcReduction="10000"/>
          </a:bodyPr>
          <a:lstStyle/>
          <a:p>
            <a:pPr marL="0" indent="0">
              <a:buNone/>
            </a:pPr>
            <a:r>
              <a:rPr lang="tr-TR" b="1" dirty="0"/>
              <a:t>TOPLUMSAL FARKLILAŞMA VE İŞBÖLÜMÜ</a:t>
            </a:r>
            <a:endParaRPr lang="en-GB" dirty="0"/>
          </a:p>
          <a:p>
            <a:pPr marL="0" indent="0">
              <a:buNone/>
            </a:pPr>
            <a:r>
              <a:rPr lang="tr-TR" b="1" dirty="0"/>
              <a:t>Büyük bayındırlık işlerine girişmenin önemli bir sonucu da kafa işi-kol işi ayrımının oturması</a:t>
            </a:r>
            <a:r>
              <a:rPr lang="tr-TR" dirty="0"/>
              <a:t>dır. Buradan </a:t>
            </a:r>
            <a:r>
              <a:rPr lang="tr-TR" b="1" dirty="0"/>
              <a:t>kamu yönetimi ve bürokrasi</a:t>
            </a:r>
            <a:r>
              <a:rPr lang="tr-TR" dirty="0"/>
              <a:t> doğar. Aynı zamanda yöneten-yönetilen farklılaşması da gelir. </a:t>
            </a:r>
          </a:p>
          <a:p>
            <a:pPr marL="0" indent="0">
              <a:buNone/>
            </a:pPr>
            <a:r>
              <a:rPr lang="tr-TR" b="1" dirty="0"/>
              <a:t>Yönetenlerin yönetmesini </a:t>
            </a:r>
            <a:r>
              <a:rPr lang="tr-TR" b="1" dirty="0" err="1"/>
              <a:t>haklılaştıran</a:t>
            </a:r>
            <a:r>
              <a:rPr lang="tr-TR" b="1" dirty="0"/>
              <a:t> sahip oldukları bilgidir.</a:t>
            </a:r>
            <a:r>
              <a:rPr lang="tr-TR" dirty="0"/>
              <a:t> </a:t>
            </a:r>
          </a:p>
          <a:p>
            <a:pPr marL="0" indent="0">
              <a:buNone/>
            </a:pPr>
            <a:r>
              <a:rPr lang="tr-TR" dirty="0"/>
              <a:t>Daha fazla artı üretilmesi yoluyla </a:t>
            </a:r>
            <a:r>
              <a:rPr lang="tr-TR" b="1" dirty="0"/>
              <a:t>yerleşim yerlerinin daha fazla büyümesi mümkün</a:t>
            </a:r>
            <a:r>
              <a:rPr lang="tr-TR" dirty="0"/>
              <a:t> olur. Buralarda birincil üretimle –yani tarımla, hayvancılıkla, balıkçılıkla– uğraşanların oranı düşerken, </a:t>
            </a:r>
            <a:r>
              <a:rPr lang="tr-TR" b="1" dirty="0"/>
              <a:t>ikincil üretimle –yani zanaatlarla ve ticaretle– uğraşanların ve din adamlarının oranı artar. Yani kafa işi-kol işi ayrımı genişler</a:t>
            </a:r>
            <a:r>
              <a:rPr lang="tr-TR" dirty="0"/>
              <a:t>. </a:t>
            </a:r>
          </a:p>
        </p:txBody>
      </p:sp>
    </p:spTree>
    <p:extLst>
      <p:ext uri="{BB962C8B-B14F-4D97-AF65-F5344CB8AC3E}">
        <p14:creationId xmlns:p14="http://schemas.microsoft.com/office/powerpoint/2010/main" val="1541507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107504" y="260648"/>
            <a:ext cx="8856984" cy="6597352"/>
          </a:xfrm>
        </p:spPr>
        <p:txBody>
          <a:bodyPr>
            <a:normAutofit lnSpcReduction="10000"/>
          </a:bodyPr>
          <a:lstStyle/>
          <a:p>
            <a:pPr marL="0" indent="0">
              <a:buNone/>
            </a:pPr>
            <a:r>
              <a:rPr lang="tr-TR" dirty="0"/>
              <a:t>Tüm bunlar olurken, üretimi yapan </a:t>
            </a:r>
            <a:r>
              <a:rPr lang="tr-TR" b="1" dirty="0"/>
              <a:t>köylülerin de</a:t>
            </a:r>
            <a:r>
              <a:rPr lang="tr-TR" dirty="0"/>
              <a:t> </a:t>
            </a:r>
            <a:r>
              <a:rPr lang="tr-TR" b="1" dirty="0"/>
              <a:t>kafa işi yapanlara ihtiyacı vardır</a:t>
            </a:r>
            <a:r>
              <a:rPr lang="tr-TR" dirty="0"/>
              <a:t>. Öncelikle k</a:t>
            </a:r>
            <a:r>
              <a:rPr lang="tr-TR" b="1" dirty="0"/>
              <a:t>entteki egemenler ve askerleri köye koruma sağlamışlardır.</a:t>
            </a:r>
            <a:r>
              <a:rPr lang="tr-TR" dirty="0"/>
              <a:t> Başkalarının gelip, yağma yapmasını engellerler. Bunun yanında başlangıçta egemen konumdaki </a:t>
            </a:r>
            <a:r>
              <a:rPr lang="tr-TR" b="1" dirty="0"/>
              <a:t>din adamları köylüleri ‘doğaüstü </a:t>
            </a:r>
            <a:r>
              <a:rPr lang="tr-TR" b="1" dirty="0" err="1"/>
              <a:t>güçler’den</a:t>
            </a:r>
            <a:r>
              <a:rPr lang="tr-TR" b="1" dirty="0"/>
              <a:t> de “korumuşlardır”.</a:t>
            </a:r>
            <a:r>
              <a:rPr lang="tr-TR" dirty="0"/>
              <a:t> Din adamları, </a:t>
            </a:r>
            <a:r>
              <a:rPr lang="tr-TR" b="1" dirty="0"/>
              <a:t>geleceklerinin parlak olması için köylülere neleri yapıp, neleri yapmayacaklarını söylemişlerdir</a:t>
            </a:r>
            <a:r>
              <a:rPr lang="tr-TR" dirty="0"/>
              <a:t> ki, böylece üretimi kapan kitle konumundaki köylülerin sadece zor yoluyla değil, aynı zamanda </a:t>
            </a:r>
            <a:r>
              <a:rPr lang="tr-TR" b="1" dirty="0"/>
              <a:t>ikna yoluyla</a:t>
            </a:r>
            <a:r>
              <a:rPr lang="tr-TR" dirty="0"/>
              <a:t> da düzene uymaları sağlanmıştır. Böylece Sümerlerde din adamlarının ürettikleri </a:t>
            </a:r>
            <a:r>
              <a:rPr lang="tr-TR" b="1" dirty="0"/>
              <a:t>dinsel ideoloji, kendi egemen konumlarını yeniden üretmiştir.</a:t>
            </a:r>
            <a:endParaRPr lang="en-GB" dirty="0"/>
          </a:p>
          <a:p>
            <a:pPr marL="0" indent="0">
              <a:buNone/>
            </a:pPr>
            <a:endParaRPr lang="tr-TR" dirty="0"/>
          </a:p>
        </p:txBody>
      </p:sp>
    </p:spTree>
    <p:extLst>
      <p:ext uri="{BB962C8B-B14F-4D97-AF65-F5344CB8AC3E}">
        <p14:creationId xmlns:p14="http://schemas.microsoft.com/office/powerpoint/2010/main" val="3676576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a:t>Diğer yandan </a:t>
            </a:r>
            <a:r>
              <a:rPr lang="tr-TR" b="1" dirty="0"/>
              <a:t>köylülerin</a:t>
            </a:r>
            <a:r>
              <a:rPr lang="tr-TR" dirty="0"/>
              <a:t> kentlerdeki </a:t>
            </a:r>
            <a:r>
              <a:rPr lang="tr-TR" b="1" dirty="0"/>
              <a:t>zanaatçıların ürettiği araçlara da ihtiyaçları vardır.</a:t>
            </a:r>
            <a:r>
              <a:rPr lang="tr-TR" dirty="0"/>
              <a:t> Mesela saban bunlardan biridir. Daha fazla üretim için bunları almak gerekir. Böylece vergilerini ödedikten sonra köylülere kalan pay artacaktır. Bunun için vergi dışında elinde kalan ürünleri biriktirerek, kentteki pazarlarda zanaatçılarla takas yaparlar. Yani tarım ile zanaat arasında bir bütünleşme vardır. </a:t>
            </a:r>
            <a:endParaRPr lang="en-GB" dirty="0"/>
          </a:p>
          <a:p>
            <a:pPr marL="0" indent="0">
              <a:buNone/>
            </a:pPr>
            <a:r>
              <a:rPr lang="tr-TR" dirty="0"/>
              <a:t>Sümerlerde uygarlığa yol açan bu süreç, ondan sonraki birçok uygarlığın başlangıcında da yaşanmıştır. </a:t>
            </a:r>
            <a:r>
              <a:rPr lang="tr-TR" b="1" dirty="0"/>
              <a:t>Topraklar genişse, toplumsal katmanlaşma fazlaysa yönetim de karmaşıklaşacak; kurumsallaşacak ve bir devlet haline gelecektir</a:t>
            </a:r>
            <a:r>
              <a:rPr lang="tr-TR" dirty="0"/>
              <a:t>.</a:t>
            </a:r>
            <a:endParaRPr lang="en-GB" dirty="0"/>
          </a:p>
          <a:p>
            <a:pPr marL="0" indent="0">
              <a:buNone/>
            </a:pPr>
            <a:endParaRPr lang="tr-TR" dirty="0"/>
          </a:p>
        </p:txBody>
      </p:sp>
    </p:spTree>
    <p:extLst>
      <p:ext uri="{BB962C8B-B14F-4D97-AF65-F5344CB8AC3E}">
        <p14:creationId xmlns:p14="http://schemas.microsoft.com/office/powerpoint/2010/main" val="2442810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PRATİK BİLGİ VE KURAMSAL BİLGİNİN BİRLEŞTİRİLMESİ</a:t>
            </a:r>
            <a:endParaRPr lang="en-GB" dirty="0"/>
          </a:p>
          <a:p>
            <a:pPr marL="0" indent="0">
              <a:buNone/>
            </a:pPr>
            <a:r>
              <a:rPr lang="tr-TR" dirty="0"/>
              <a:t>Uygar toplumda buluşların ve teknolojik ilerlemelerin yapısına dair şunları söyleyebiliriz: Tarlada çalışmak zorunda olmayan tapınağa bağlı bir zanaatçı, yaşamı boyunca işiyle ilgili deneyim kazanmış ve bilgi biriktirmiştir. Bilgi birikimini de çıraklarına aktarmıştır. Böylece </a:t>
            </a:r>
            <a:r>
              <a:rPr lang="tr-TR" b="1" dirty="0"/>
              <a:t>kuşaktan kuşağa büyüyen bir bilgi birikimi</a:t>
            </a:r>
            <a:r>
              <a:rPr lang="tr-TR" dirty="0"/>
              <a:t> söz konusu olmuştur. </a:t>
            </a:r>
            <a:endParaRPr lang="en-GB" dirty="0"/>
          </a:p>
          <a:p>
            <a:pPr marL="0" indent="0">
              <a:buNone/>
            </a:pPr>
            <a:r>
              <a:rPr lang="tr-TR" dirty="0"/>
              <a:t>Benzer bir biçimde tapınaklardaki din adamları da geçim tasası olmadan yaşamları boyunca “soyut” sayılabilecek bilgiler biriktirebilmişlerdir. </a:t>
            </a:r>
          </a:p>
        </p:txBody>
      </p:sp>
    </p:spTree>
    <p:extLst>
      <p:ext uri="{BB962C8B-B14F-4D97-AF65-F5344CB8AC3E}">
        <p14:creationId xmlns:p14="http://schemas.microsoft.com/office/powerpoint/2010/main" val="9264559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107504" y="116632"/>
            <a:ext cx="8928992" cy="6624736"/>
          </a:xfrm>
        </p:spPr>
        <p:txBody>
          <a:bodyPr>
            <a:normAutofit fontScale="92500" lnSpcReduction="10000"/>
          </a:bodyPr>
          <a:lstStyle/>
          <a:p>
            <a:pPr marL="0" indent="0">
              <a:buNone/>
            </a:pPr>
            <a:r>
              <a:rPr lang="tr-TR" b="1" dirty="0"/>
              <a:t>EGEMENLİĞİN SAMİLERE GEÇİŞİ (AKADLAR / Doğu Samileri, M.Ö.2350-2150)</a:t>
            </a:r>
            <a:endParaRPr lang="en-GB" dirty="0"/>
          </a:p>
          <a:p>
            <a:pPr marL="0" indent="0">
              <a:buNone/>
            </a:pPr>
            <a:r>
              <a:rPr lang="tr-TR" dirty="0"/>
              <a:t>Sümerler uygarlıklarını Sami dillerini konuşan halkların ortasında inşa ederler. Ancak egemen dil Sümercedir, ilk yazılı belgelerde kullanılır. İlk uygar toplumun kültürel birikimi Sümerce olarak sonraki kuşaklara aktarılır.</a:t>
            </a:r>
            <a:endParaRPr lang="en-GB" dirty="0"/>
          </a:p>
          <a:p>
            <a:pPr marL="0" indent="0">
              <a:buNone/>
            </a:pPr>
            <a:r>
              <a:rPr lang="tr-TR" dirty="0"/>
              <a:t>Ancak zaman içinde </a:t>
            </a:r>
            <a:r>
              <a:rPr lang="tr-TR" b="1" dirty="0"/>
              <a:t>tabletlerde</a:t>
            </a:r>
            <a:r>
              <a:rPr lang="tr-TR" dirty="0"/>
              <a:t> </a:t>
            </a:r>
            <a:r>
              <a:rPr lang="tr-TR" dirty="0" err="1"/>
              <a:t>Sumerce</a:t>
            </a:r>
            <a:r>
              <a:rPr lang="tr-TR" dirty="0"/>
              <a:t> sözcüklerin arasına Sami dil ailesinin bir lehçesi olan </a:t>
            </a:r>
            <a:r>
              <a:rPr lang="tr-TR" b="1" dirty="0" err="1"/>
              <a:t>Akadca</a:t>
            </a:r>
            <a:r>
              <a:rPr lang="tr-TR" dirty="0"/>
              <a:t> karışır. Sami bir halk, uygar toplumun dilini benimsemese de, kültürünü özümseme çabasındadır. Arap Yarımadası’ndan gelerek Orta Mezopotamya’ya yerleşen </a:t>
            </a:r>
            <a:r>
              <a:rPr lang="tr-TR" b="1" dirty="0"/>
              <a:t>Akadlar</a:t>
            </a:r>
            <a:r>
              <a:rPr lang="tr-TR" dirty="0"/>
              <a:t> daha sonraları – yaklaşık olarak M.Ö. 3000 yılından itibaren – </a:t>
            </a:r>
            <a:r>
              <a:rPr lang="tr-TR" dirty="0" err="1"/>
              <a:t>Agade</a:t>
            </a:r>
            <a:r>
              <a:rPr lang="tr-TR" dirty="0"/>
              <a:t> (Akad) kentinden başlayarak </a:t>
            </a:r>
            <a:r>
              <a:rPr lang="tr-TR" b="1" dirty="0"/>
              <a:t>egemenliği de ele geçirirler</a:t>
            </a:r>
            <a:r>
              <a:rPr lang="tr-TR" dirty="0"/>
              <a:t>.</a:t>
            </a:r>
            <a:endParaRPr lang="en-GB" dirty="0"/>
          </a:p>
          <a:p>
            <a:pPr marL="0" indent="0">
              <a:buNone/>
            </a:pPr>
            <a:endParaRPr lang="tr-TR" dirty="0"/>
          </a:p>
        </p:txBody>
      </p:sp>
    </p:spTree>
    <p:extLst>
      <p:ext uri="{BB962C8B-B14F-4D97-AF65-F5344CB8AC3E}">
        <p14:creationId xmlns:p14="http://schemas.microsoft.com/office/powerpoint/2010/main" val="1829588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107504" y="260648"/>
            <a:ext cx="8856984" cy="6480720"/>
          </a:xfrm>
        </p:spPr>
        <p:txBody>
          <a:bodyPr>
            <a:normAutofit fontScale="92500" lnSpcReduction="10000"/>
          </a:bodyPr>
          <a:lstStyle/>
          <a:p>
            <a:pPr marL="0" indent="0">
              <a:buNone/>
            </a:pPr>
            <a:r>
              <a:rPr lang="tr-TR" dirty="0"/>
              <a:t>Sümerlerin Akadlara neden yenildikleri konusu açık değildir. </a:t>
            </a:r>
            <a:r>
              <a:rPr lang="tr-TR" b="1" dirty="0"/>
              <a:t>Sümerlerin zayıflamasının nedenleri arasında</a:t>
            </a:r>
            <a:r>
              <a:rPr lang="tr-TR" dirty="0"/>
              <a:t> kurak dönemlerde Dicle ve Fırat’ın sularının sulama kanallarıyla çekilmesi sonucu ırmakların aşağı taraflarındaki tarlalara yetecek su kalmadığı için </a:t>
            </a:r>
            <a:r>
              <a:rPr lang="tr-TR" dirty="0" err="1"/>
              <a:t>Sumer</a:t>
            </a:r>
            <a:r>
              <a:rPr lang="tr-TR" dirty="0"/>
              <a:t> kent devletlerinin birbirleriyle savaşmaları; birçok savaşçı göçebe topluluğun zengin kentleri tarafından ele geçirmek amacıyla sürekli olarak kentlere saldırmaları; sulama tarımının Sümer topraklarında tuzlanmaya yol açması sayılabilir. Gılgamış Destanı’nda anlatıldığı gibi büyük bir selin (tufanın) meydana geldiği de söylenir. </a:t>
            </a:r>
            <a:r>
              <a:rPr lang="tr-TR" dirty="0" err="1"/>
              <a:t>Sumerlerin</a:t>
            </a:r>
            <a:r>
              <a:rPr lang="tr-TR" dirty="0"/>
              <a:t> zayıflamasının neden(</a:t>
            </a:r>
            <a:r>
              <a:rPr lang="tr-TR" dirty="0" err="1"/>
              <a:t>ler</a:t>
            </a:r>
            <a:r>
              <a:rPr lang="tr-TR" dirty="0"/>
              <a:t>)i ne olursa olsun, sonuçta Akad Kralı </a:t>
            </a:r>
            <a:r>
              <a:rPr lang="tr-TR" dirty="0" err="1"/>
              <a:t>I.Sargon</a:t>
            </a:r>
            <a:r>
              <a:rPr lang="tr-TR" dirty="0"/>
              <a:t> M.Ö. 2300’lü yıllarda güçlü bir orduyla gelip </a:t>
            </a:r>
            <a:r>
              <a:rPr lang="tr-TR" dirty="0" err="1"/>
              <a:t>Sumer</a:t>
            </a:r>
            <a:r>
              <a:rPr lang="tr-TR" dirty="0"/>
              <a:t> devletlerini ele geçirmeye başlar.</a:t>
            </a:r>
            <a:endParaRPr lang="en-GB" dirty="0"/>
          </a:p>
          <a:p>
            <a:pPr marL="0" indent="0">
              <a:buNone/>
            </a:pPr>
            <a:endParaRPr lang="tr-TR" dirty="0"/>
          </a:p>
        </p:txBody>
      </p:sp>
    </p:spTree>
    <p:extLst>
      <p:ext uri="{BB962C8B-B14F-4D97-AF65-F5344CB8AC3E}">
        <p14:creationId xmlns:p14="http://schemas.microsoft.com/office/powerpoint/2010/main" val="35647476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179512" y="260648"/>
            <a:ext cx="8784976" cy="6597352"/>
          </a:xfrm>
        </p:spPr>
        <p:txBody>
          <a:bodyPr>
            <a:normAutofit fontScale="92500" lnSpcReduction="20000"/>
          </a:bodyPr>
          <a:lstStyle/>
          <a:p>
            <a:pPr marL="0" indent="0">
              <a:buNone/>
            </a:pPr>
            <a:r>
              <a:rPr lang="tr-TR" dirty="0" err="1"/>
              <a:t>Akadlar’da</a:t>
            </a:r>
            <a:r>
              <a:rPr lang="tr-TR" dirty="0"/>
              <a:t> yönetimde savaşçılar vardır artık, din adamları değil. Ayrıca günlük hayatta ve yönetimde kullanılan dil de değişir. Ancak Akadlar, Sümerlerin yarattığı uygarlığı tümüyle yok etmeye çalışmazlar. Aksine, Sümer uygarlığını büyük ölçüde benimserler.</a:t>
            </a:r>
            <a:endParaRPr lang="en-GB" dirty="0"/>
          </a:p>
          <a:p>
            <a:pPr marL="0" indent="0">
              <a:buNone/>
            </a:pPr>
            <a:r>
              <a:rPr lang="tr-TR" dirty="0" err="1"/>
              <a:t>Akadlar’ın</a:t>
            </a:r>
            <a:r>
              <a:rPr lang="tr-TR" dirty="0"/>
              <a:t> </a:t>
            </a:r>
            <a:r>
              <a:rPr lang="tr-TR" b="1" dirty="0"/>
              <a:t>Sümer uygarlığını benimsemenin yanında uygarlığın gelişimine katkıları da olmuştur.</a:t>
            </a:r>
            <a:r>
              <a:rPr lang="tr-TR" dirty="0"/>
              <a:t> Yazının geliştirilmesi bunlardan biridir. Akadlar çiviyazısı karakterlerini yarıya indirilerek yazının yalınlaştırılmasını sağlar. </a:t>
            </a:r>
            <a:r>
              <a:rPr lang="tr-TR" b="1" dirty="0" err="1"/>
              <a:t>Akadca</a:t>
            </a:r>
            <a:r>
              <a:rPr lang="tr-TR" b="1" dirty="0"/>
              <a:t> günlük dil ve kamu yönetimi dili (resmi dil) olarak öne çıkar</a:t>
            </a:r>
            <a:r>
              <a:rPr lang="tr-TR" dirty="0"/>
              <a:t>. Ayrıca Mısır, </a:t>
            </a:r>
            <a:r>
              <a:rPr lang="tr-TR" dirty="0" err="1"/>
              <a:t>Levant</a:t>
            </a:r>
            <a:r>
              <a:rPr lang="tr-TR" dirty="0"/>
              <a:t> (Akdeniz’in doğu sahili), Anadolu, İran topraklarındaki uygar devletler arasındaki yazılı iletişim dili (</a:t>
            </a:r>
            <a:r>
              <a:rPr lang="tr-TR" b="1" dirty="0"/>
              <a:t>diplomasi dili</a:t>
            </a:r>
            <a:r>
              <a:rPr lang="tr-TR" dirty="0"/>
              <a:t>) haline gelir. </a:t>
            </a:r>
            <a:r>
              <a:rPr lang="tr-TR" b="1" dirty="0" err="1"/>
              <a:t>Sumerce</a:t>
            </a:r>
            <a:r>
              <a:rPr lang="tr-TR" dirty="0"/>
              <a:t> artık halkın ve yönetimin dili değildir; ama </a:t>
            </a:r>
            <a:r>
              <a:rPr lang="tr-TR" b="1" dirty="0"/>
              <a:t>din dili,</a:t>
            </a:r>
            <a:r>
              <a:rPr lang="tr-TR" dirty="0"/>
              <a:t> din adamlarının uzmanlık dili olarak varlığını tapınaklarda sürdürmektedir</a:t>
            </a:r>
          </a:p>
        </p:txBody>
      </p:sp>
    </p:spTree>
    <p:extLst>
      <p:ext uri="{BB962C8B-B14F-4D97-AF65-F5344CB8AC3E}">
        <p14:creationId xmlns:p14="http://schemas.microsoft.com/office/powerpoint/2010/main" val="4116898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YÖNETİMDE SAVAŞÇILARIN ÖNE ÇIKMASI</a:t>
            </a:r>
            <a:endParaRPr lang="en-GB" dirty="0"/>
          </a:p>
          <a:p>
            <a:pPr marL="0" indent="0">
              <a:buNone/>
            </a:pPr>
            <a:r>
              <a:rPr lang="tr-TR" dirty="0"/>
              <a:t>Egemenlik Sümerlerden Sami halklara geçerken, aynı zamanda yönetimde din adamlarının yerine savaşçıların öne çıktığını görüyoruz. Bu da M.Ö. 2500 civarında gerçekleşir. Arkeologlar bu döneme ait, tapınaklar kadar </a:t>
            </a:r>
            <a:r>
              <a:rPr lang="tr-TR" b="1" dirty="0"/>
              <a:t>büyük ve etrafı duvarlarla çevrilmiş başka yapılar</a:t>
            </a:r>
            <a:r>
              <a:rPr lang="tr-TR" dirty="0"/>
              <a:t>la karşılaşmışlardır. Bunların </a:t>
            </a:r>
            <a:r>
              <a:rPr lang="tr-TR" b="1" dirty="0"/>
              <a:t>saraylar</a:t>
            </a:r>
            <a:r>
              <a:rPr lang="tr-TR" dirty="0"/>
              <a:t> olması çok muhtemeldir. M.Ö. 2000 yıllarından kalan büyük kalıntıların ise saray oldukları kesindir.</a:t>
            </a:r>
            <a:endParaRPr lang="en-GB" dirty="0"/>
          </a:p>
          <a:p>
            <a:pPr marL="0" indent="0">
              <a:buNone/>
            </a:pPr>
            <a:endParaRPr lang="tr-TR" dirty="0"/>
          </a:p>
        </p:txBody>
      </p:sp>
    </p:spTree>
    <p:extLst>
      <p:ext uri="{BB962C8B-B14F-4D97-AF65-F5344CB8AC3E}">
        <p14:creationId xmlns:p14="http://schemas.microsoft.com/office/powerpoint/2010/main" val="571220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2 Resim">
            <a:extLst>
              <a:ext uri="{FF2B5EF4-FFF2-40B4-BE49-F238E27FC236}">
                <a16:creationId xmlns:a16="http://schemas.microsoft.com/office/drawing/2014/main" id="{C55FFFDF-25C3-477E-B720-C41B4D317010}"/>
              </a:ext>
            </a:extLst>
          </p:cNvPr>
          <p:cNvPicPr/>
          <p:nvPr/>
        </p:nvPicPr>
        <p:blipFill>
          <a:blip r:embed="rId2" cstate="print"/>
          <a:stretch>
            <a:fillRect/>
          </a:stretch>
        </p:blipFill>
        <p:spPr>
          <a:xfrm>
            <a:off x="1187624" y="476672"/>
            <a:ext cx="6840760" cy="5688632"/>
          </a:xfrm>
          <a:prstGeom prst="rect">
            <a:avLst/>
          </a:prstGeom>
        </p:spPr>
      </p:pic>
    </p:spTree>
    <p:extLst>
      <p:ext uri="{BB962C8B-B14F-4D97-AF65-F5344CB8AC3E}">
        <p14:creationId xmlns:p14="http://schemas.microsoft.com/office/powerpoint/2010/main" val="32432995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Ayrıca artık yazılı belgelerde </a:t>
            </a:r>
            <a:r>
              <a:rPr lang="tr-TR" b="1" dirty="0"/>
              <a:t>en üst düzeydeki kamu yöneticileri</a:t>
            </a:r>
            <a:r>
              <a:rPr lang="tr-TR" dirty="0"/>
              <a:t>nin adlarının yanına </a:t>
            </a:r>
            <a:r>
              <a:rPr lang="tr-TR" b="1" i="1" dirty="0"/>
              <a:t>ensi </a:t>
            </a:r>
            <a:r>
              <a:rPr lang="tr-TR" b="1" dirty="0"/>
              <a:t>sanı (unvanı) yerine </a:t>
            </a:r>
            <a:r>
              <a:rPr lang="tr-TR" b="1" i="1" dirty="0" err="1"/>
              <a:t>lugal</a:t>
            </a:r>
            <a:r>
              <a:rPr lang="tr-TR" b="1" i="1" dirty="0"/>
              <a:t> </a:t>
            </a:r>
            <a:r>
              <a:rPr lang="tr-TR" b="1" dirty="0"/>
              <a:t>sanı </a:t>
            </a:r>
            <a:r>
              <a:rPr lang="tr-TR" dirty="0"/>
              <a:t>eklenmeye başlar. </a:t>
            </a:r>
            <a:r>
              <a:rPr lang="tr-TR" i="1" dirty="0"/>
              <a:t>Ensi </a:t>
            </a:r>
            <a:r>
              <a:rPr lang="tr-TR" dirty="0"/>
              <a:t>‘tanrı’ anlamına gelebilen dinsel bir sözcüktür. Din adamlarının başkanı için kullanılmıştır. Oysa </a:t>
            </a:r>
            <a:r>
              <a:rPr lang="tr-TR" i="1" dirty="0" err="1"/>
              <a:t>lugal</a:t>
            </a:r>
            <a:r>
              <a:rPr lang="tr-TR" i="1" dirty="0"/>
              <a:t> </a:t>
            </a:r>
            <a:r>
              <a:rPr lang="tr-TR" dirty="0"/>
              <a:t>‘güçlü’ kişi anlamına gelmektedir. Bu sanın savaşçı/asker baş yöneticiler için “kral” anlamında kullanıldığı düşünülmektedir.</a:t>
            </a:r>
            <a:endParaRPr lang="en-GB" dirty="0"/>
          </a:p>
          <a:p>
            <a:pPr marL="0" indent="0">
              <a:buNone/>
            </a:pPr>
            <a:endParaRPr lang="tr-TR" dirty="0"/>
          </a:p>
        </p:txBody>
      </p:sp>
    </p:spTree>
    <p:extLst>
      <p:ext uri="{BB962C8B-B14F-4D97-AF65-F5344CB8AC3E}">
        <p14:creationId xmlns:p14="http://schemas.microsoft.com/office/powerpoint/2010/main" val="8557261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92500" lnSpcReduction="10000"/>
          </a:bodyPr>
          <a:lstStyle/>
          <a:p>
            <a:pPr marL="0" indent="0">
              <a:buNone/>
            </a:pPr>
            <a:r>
              <a:rPr lang="tr-TR" dirty="0"/>
              <a:t>Din adamlarının öne çıktığı </a:t>
            </a:r>
            <a:r>
              <a:rPr lang="tr-TR" b="1" dirty="0" err="1"/>
              <a:t>klerokraside</a:t>
            </a:r>
            <a:r>
              <a:rPr lang="tr-TR" b="1" dirty="0"/>
              <a:t> başkomutan da dini lidere bağlı</a:t>
            </a:r>
            <a:r>
              <a:rPr lang="tr-TR" dirty="0"/>
              <a:t>dır. Ancak </a:t>
            </a:r>
            <a:r>
              <a:rPr lang="tr-TR" b="1" dirty="0"/>
              <a:t>kent devletleri arasında ırmak ve toprak denetimi konusunda artan sürtüşme ve savaşlar, göçebe toplulukların zengin kentlere saldırıları askerlerin önemini artırmış, askeri örgütlenmeyi genişletmiş olmalı</a:t>
            </a:r>
            <a:r>
              <a:rPr lang="tr-TR" dirty="0"/>
              <a:t>. Öne çıkan savaşçılar din adamlarının kökünü kazımaz. Çünkü toplumsal artıyı toplamak için </a:t>
            </a:r>
            <a:r>
              <a:rPr lang="tr-TR" b="1" dirty="0"/>
              <a:t>din adamlarının yarattığı ideoloji</a:t>
            </a:r>
            <a:r>
              <a:rPr lang="tr-TR" dirty="0"/>
              <a:t>, savaşların yarattığı korkudan daha etkilidir. Böylece din adamları tapınaklara, tapınak mülklerine ve kendilerine dokunulmaması karşılığında, en tepesinde bulunmasalar da, bir parçası oldukları egemen katmanın avukatlığına soyunurlar ve buna göre ideoloji üretirler.</a:t>
            </a:r>
            <a:endParaRPr lang="en-GB" dirty="0"/>
          </a:p>
          <a:p>
            <a:pPr marL="0" indent="0">
              <a:buNone/>
            </a:pPr>
            <a:endParaRPr lang="tr-TR" dirty="0"/>
          </a:p>
        </p:txBody>
      </p:sp>
    </p:spTree>
    <p:extLst>
      <p:ext uri="{BB962C8B-B14F-4D97-AF65-F5344CB8AC3E}">
        <p14:creationId xmlns:p14="http://schemas.microsoft.com/office/powerpoint/2010/main" val="22526097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err="1"/>
              <a:t>Sumerler</a:t>
            </a:r>
            <a:r>
              <a:rPr lang="tr-TR" dirty="0"/>
              <a:t> ve Mezopotamya’da onların uygarlığını benimseyerek gelişen Akadlar, </a:t>
            </a:r>
            <a:r>
              <a:rPr lang="tr-TR" b="1" dirty="0"/>
              <a:t>uygarlığın günümüze dek devam eden birçok özelliği</a:t>
            </a:r>
            <a:r>
              <a:rPr lang="tr-TR" dirty="0"/>
              <a:t>nin ortaya çıkmasına yol açtılar: Gelişmiş silahlar ve çok iyi örgütlenmiş bir askerî güç; uzak yerlerdeki insanların denetlenmesini sağlayan yönetimsel ve siyasal yöntemler (derlenip yayınlanmış yasalar; görevlere bürokratik atamalar; resmi posta hizmetleri vb.) uygarlığın asal öğeleri olarak günümüze dek sürmüştür. Bu unsurların yaygınlaşmasında </a:t>
            </a:r>
            <a:r>
              <a:rPr lang="tr-TR" dirty="0" err="1"/>
              <a:t>Sumer</a:t>
            </a:r>
            <a:r>
              <a:rPr lang="tr-TR" dirty="0"/>
              <a:t> Uygarlığının komşuları tarafından taklit edilmesi önemli rol oynamıştır. </a:t>
            </a:r>
            <a:endParaRPr lang="en-GB" dirty="0"/>
          </a:p>
          <a:p>
            <a:pPr marL="0" indent="0">
              <a:buNone/>
            </a:pPr>
            <a:endParaRPr lang="tr-TR" dirty="0"/>
          </a:p>
        </p:txBody>
      </p:sp>
    </p:spTree>
    <p:extLst>
      <p:ext uri="{BB962C8B-B14F-4D97-AF65-F5344CB8AC3E}">
        <p14:creationId xmlns:p14="http://schemas.microsoft.com/office/powerpoint/2010/main" val="6887585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DİNDEKİ DEĞİŞİMLER:</a:t>
            </a:r>
            <a:endParaRPr lang="en-GB" dirty="0"/>
          </a:p>
          <a:p>
            <a:pPr marL="0" indent="0">
              <a:buNone/>
            </a:pPr>
            <a:r>
              <a:rPr lang="tr-TR" dirty="0"/>
              <a:t>İlk kent devletlerinin </a:t>
            </a:r>
            <a:r>
              <a:rPr lang="tr-TR" b="1" dirty="0"/>
              <a:t>her birinin kendi koruyucu tanrısı</a:t>
            </a:r>
            <a:r>
              <a:rPr lang="tr-TR" dirty="0"/>
              <a:t> vardı. Başka tanrıların ve tanrıçaların da varlığı kabul ediliyor ve onlara da tapılıyordu, ama her kentin resmî </a:t>
            </a:r>
            <a:r>
              <a:rPr lang="tr-TR" dirty="0" err="1"/>
              <a:t>baştanrısı</a:t>
            </a:r>
            <a:r>
              <a:rPr lang="tr-TR" dirty="0"/>
              <a:t>/</a:t>
            </a:r>
            <a:r>
              <a:rPr lang="tr-TR" dirty="0" err="1"/>
              <a:t>baştanrıçası</a:t>
            </a:r>
            <a:r>
              <a:rPr lang="tr-TR" dirty="0"/>
              <a:t> bir adetti. Zamanla birkaç kenti denetleyen </a:t>
            </a:r>
            <a:r>
              <a:rPr lang="tr-TR" b="1" dirty="0"/>
              <a:t>yerel devletler ortaya çıkınca </a:t>
            </a:r>
            <a:r>
              <a:rPr lang="tr-TR" dirty="0" err="1"/>
              <a:t>herbir</a:t>
            </a:r>
            <a:r>
              <a:rPr lang="tr-TR" dirty="0"/>
              <a:t> kentin tanrısını yok etmek zor olacağı için </a:t>
            </a:r>
            <a:r>
              <a:rPr lang="tr-TR" b="1" dirty="0"/>
              <a:t>çoktanrıcılık</a:t>
            </a:r>
            <a:r>
              <a:rPr lang="tr-TR" dirty="0"/>
              <a:t> resmî olarak benimsendi. Yönetime sahip olan kentin tanrısı, baş tanrı olarak niteleniyordu. Egemenlik el değiştirdikçe baş tanrı da değişiyordu.</a:t>
            </a:r>
            <a:endParaRPr lang="en-GB" dirty="0"/>
          </a:p>
          <a:p>
            <a:pPr marL="0" indent="0">
              <a:buNone/>
            </a:pPr>
            <a:endParaRPr lang="tr-TR" dirty="0"/>
          </a:p>
        </p:txBody>
      </p:sp>
    </p:spTree>
    <p:extLst>
      <p:ext uri="{BB962C8B-B14F-4D97-AF65-F5344CB8AC3E}">
        <p14:creationId xmlns:p14="http://schemas.microsoft.com/office/powerpoint/2010/main" val="22681248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Ancak imparatorluk döneminde çoktanrıcılık ya da </a:t>
            </a:r>
            <a:r>
              <a:rPr lang="tr-TR" dirty="0" err="1"/>
              <a:t>baştanrıcılık</a:t>
            </a:r>
            <a:r>
              <a:rPr lang="tr-TR" dirty="0"/>
              <a:t> yönetimle çelişmeye başlamıştı. </a:t>
            </a:r>
            <a:r>
              <a:rPr lang="tr-TR" b="1" dirty="0"/>
              <a:t>İmparator tanrı adına yönetiyordu ama bu yetkiyi hangi tanrı kime vermişti?</a:t>
            </a:r>
            <a:r>
              <a:rPr lang="tr-TR" dirty="0"/>
              <a:t> </a:t>
            </a:r>
            <a:r>
              <a:rPr lang="tr-TR" b="1" dirty="0"/>
              <a:t>Başka birinin başka bir tanrıya dayanarak egemenlik iddia etmesi mümkündü</a:t>
            </a:r>
            <a:r>
              <a:rPr lang="tr-TR" dirty="0"/>
              <a:t>. Bu yüzden bazı imparatorlar diğer tanrıları yok sayıp sadece kendilerine egemenliği veren tanrıyı tek tanrı ilan etmeyi denediler. Ama </a:t>
            </a:r>
            <a:r>
              <a:rPr lang="tr-TR" b="1" dirty="0"/>
              <a:t>din adamları kendi baskın konumlarını sağlayan çoktanrıcılıktan vazgeçmeye hazır değillerdi; bu yüzden resmî olarak çoktanrıcılıktan vazgeçilmedi</a:t>
            </a:r>
            <a:r>
              <a:rPr lang="tr-TR" dirty="0"/>
              <a:t>. </a:t>
            </a:r>
            <a:endParaRPr lang="en-GB" dirty="0"/>
          </a:p>
          <a:p>
            <a:pPr marL="0" indent="0">
              <a:buNone/>
            </a:pPr>
            <a:endParaRPr lang="tr-TR" dirty="0"/>
          </a:p>
        </p:txBody>
      </p:sp>
    </p:spTree>
    <p:extLst>
      <p:ext uri="{BB962C8B-B14F-4D97-AF65-F5344CB8AC3E}">
        <p14:creationId xmlns:p14="http://schemas.microsoft.com/office/powerpoint/2010/main" val="25812705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UYGARLIĞIN YAYILMASI</a:t>
            </a:r>
            <a:endParaRPr lang="en-GB" dirty="0"/>
          </a:p>
          <a:p>
            <a:pPr marL="0" indent="0">
              <a:buNone/>
            </a:pPr>
            <a:r>
              <a:rPr lang="tr-TR" dirty="0"/>
              <a:t>M.Ö. 3500 civarında </a:t>
            </a:r>
            <a:r>
              <a:rPr lang="tr-TR" dirty="0" err="1"/>
              <a:t>Sumer’de</a:t>
            </a:r>
            <a:r>
              <a:rPr lang="tr-TR" dirty="0"/>
              <a:t> uygar topluma geçilmesinin ardından uygarlık hızla yayılmıştır. Bunun arkasında çeşitli dinamikler vardır. </a:t>
            </a:r>
          </a:p>
          <a:p>
            <a:pPr marL="0" indent="0">
              <a:buNone/>
            </a:pPr>
            <a:r>
              <a:rPr lang="tr-TR" dirty="0"/>
              <a:t>-</a:t>
            </a:r>
            <a:r>
              <a:rPr lang="tr-TR" b="1" dirty="0"/>
              <a:t>toplumsal artının aktarılmasıyla işbölümü ve uzmanlaşma</a:t>
            </a:r>
            <a:r>
              <a:rPr lang="tr-TR" dirty="0"/>
              <a:t> </a:t>
            </a:r>
          </a:p>
          <a:p>
            <a:pPr marL="0" indent="0">
              <a:buNone/>
            </a:pPr>
            <a:r>
              <a:rPr lang="tr-TR" dirty="0"/>
              <a:t>-</a:t>
            </a:r>
            <a:r>
              <a:rPr lang="tr-TR" b="1" dirty="0"/>
              <a:t>daha fazla toplumsal artı</a:t>
            </a:r>
            <a:r>
              <a:rPr lang="tr-TR" dirty="0"/>
              <a:t>nın sağlanmasının yolunu açacak yenilikler </a:t>
            </a:r>
          </a:p>
          <a:p>
            <a:pPr marL="0" indent="0">
              <a:buNone/>
            </a:pPr>
            <a:r>
              <a:rPr lang="tr-TR" dirty="0"/>
              <a:t>-</a:t>
            </a:r>
            <a:r>
              <a:rPr lang="tr-TR" b="1" dirty="0"/>
              <a:t>emek, sermaye ve/veya hammadde sıkıntısı</a:t>
            </a:r>
            <a:r>
              <a:rPr lang="tr-TR" dirty="0"/>
              <a:t> (dışardan temin ve mal, düşünce, üretim bilgisinin taşınması)</a:t>
            </a:r>
          </a:p>
        </p:txBody>
      </p:sp>
    </p:spTree>
    <p:extLst>
      <p:ext uri="{BB962C8B-B14F-4D97-AF65-F5344CB8AC3E}">
        <p14:creationId xmlns:p14="http://schemas.microsoft.com/office/powerpoint/2010/main" val="555192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a:t>Alışverişler yoluyla uygarlık Mezopotamya’nın yakınındaki </a:t>
            </a:r>
            <a:r>
              <a:rPr lang="tr-TR" b="1" dirty="0" err="1"/>
              <a:t>Levant</a:t>
            </a:r>
            <a:r>
              <a:rPr lang="tr-TR" b="1" dirty="0"/>
              <a:t> (Akdeniz’in doğu sahili) ve İran’a yayılır</a:t>
            </a:r>
            <a:r>
              <a:rPr lang="tr-TR" dirty="0"/>
              <a:t>. Coğrafî olarak benzer konumda bulunan, taşkın ovası niteliğine sahip </a:t>
            </a:r>
            <a:r>
              <a:rPr lang="tr-TR" b="1" dirty="0"/>
              <a:t>Nil Vadisi’ne ve İndüs Vadisi’ne</a:t>
            </a:r>
            <a:r>
              <a:rPr lang="tr-TR" dirty="0"/>
              <a:t> de uygarlık görece erken gider. </a:t>
            </a:r>
            <a:endParaRPr lang="en-GB" dirty="0"/>
          </a:p>
          <a:p>
            <a:pPr marL="0" indent="0">
              <a:buNone/>
            </a:pPr>
            <a:r>
              <a:rPr lang="tr-TR" dirty="0"/>
              <a:t>Uygarlıkların ilerlemesi bir zaman sonra deniz kıyılarına varır ama burada durmaz. </a:t>
            </a:r>
            <a:r>
              <a:rPr lang="tr-TR" b="1" dirty="0"/>
              <a:t>Denizci kıyı uygarlıkları yoluyla adalara ve denizin ötesindeki topraklara taşınır</a:t>
            </a:r>
            <a:r>
              <a:rPr lang="tr-TR" dirty="0"/>
              <a:t>. Girit’e uygarlık böyle varmıştır. Ancak kıyı uygarlıklarının üretimi ve yaşayış biçimi daha farklıdır. İlk uygarlıklar tarımsal üretimden haraçla ya da vergiyle alınan toplumsal artı üzerinde yükselirken, </a:t>
            </a:r>
            <a:r>
              <a:rPr lang="tr-TR" b="1" dirty="0"/>
              <a:t>kıyı uygarlıkları ticaret üstünde yükselirler</a:t>
            </a:r>
            <a:r>
              <a:rPr lang="tr-TR" dirty="0"/>
              <a:t>. </a:t>
            </a:r>
          </a:p>
        </p:txBody>
      </p:sp>
    </p:spTree>
    <p:extLst>
      <p:ext uri="{BB962C8B-B14F-4D97-AF65-F5344CB8AC3E}">
        <p14:creationId xmlns:p14="http://schemas.microsoft.com/office/powerpoint/2010/main" val="41540146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endParaRPr lang="tr-TR" dirty="0"/>
          </a:p>
          <a:p>
            <a:pPr marL="0" indent="0">
              <a:buNone/>
            </a:pPr>
            <a:endParaRPr lang="tr-TR" dirty="0"/>
          </a:p>
          <a:p>
            <a:pPr marL="0" indent="0">
              <a:buNone/>
            </a:pPr>
            <a:r>
              <a:rPr lang="tr-TR" dirty="0"/>
              <a:t>Uygarlığın gelişimi daha fazla üretim (emek, sermaye, hammadde) gerektirince bunu sağlamak için egemenlerin </a:t>
            </a:r>
            <a:r>
              <a:rPr lang="tr-TR" b="1" dirty="0"/>
              <a:t>iktidar alanlarını başka topraklara yaymaları</a:t>
            </a:r>
            <a:r>
              <a:rPr lang="tr-TR" dirty="0"/>
              <a:t> gerekecektir. Bu da fetihlerle olur. Daha fazla toprak, emek ve hammadde ele geçirilir. Böylece </a:t>
            </a:r>
            <a:r>
              <a:rPr lang="tr-TR" b="1" dirty="0"/>
              <a:t>imparatorluklara giden yol açılır</a:t>
            </a:r>
            <a:r>
              <a:rPr lang="tr-TR" dirty="0"/>
              <a:t>. </a:t>
            </a:r>
            <a:endParaRPr lang="en-GB" dirty="0"/>
          </a:p>
          <a:p>
            <a:pPr marL="0" indent="0">
              <a:buNone/>
            </a:pPr>
            <a:endParaRPr lang="tr-TR" dirty="0"/>
          </a:p>
        </p:txBody>
      </p:sp>
    </p:spTree>
    <p:extLst>
      <p:ext uri="{BB962C8B-B14F-4D97-AF65-F5344CB8AC3E}">
        <p14:creationId xmlns:p14="http://schemas.microsoft.com/office/powerpoint/2010/main" val="22714023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DİĞER TOPLUMSAL KATMANLAR</a:t>
            </a:r>
            <a:endParaRPr lang="en-GB" dirty="0"/>
          </a:p>
          <a:p>
            <a:pPr marL="0" indent="0">
              <a:buNone/>
            </a:pPr>
            <a:r>
              <a:rPr lang="tr-TR" dirty="0"/>
              <a:t>Mezopotamya’daki uygar toplumlar elbette sadece din adamları ve savaşçılardan ibaret değildi. Uygar toplumu diğer toplumlardan </a:t>
            </a:r>
            <a:r>
              <a:rPr lang="tr-TR" dirty="0" err="1"/>
              <a:t>ayırdeden</a:t>
            </a:r>
            <a:r>
              <a:rPr lang="tr-TR" dirty="0"/>
              <a:t> özelliklerden biri çok katmanlı bir yapıda olmasıdır.</a:t>
            </a:r>
            <a:endParaRPr lang="en-GB" dirty="0"/>
          </a:p>
          <a:p>
            <a:pPr marL="0" indent="0">
              <a:buNone/>
            </a:pPr>
            <a:r>
              <a:rPr lang="tr-TR" dirty="0"/>
              <a:t>-Köleler</a:t>
            </a:r>
          </a:p>
          <a:p>
            <a:pPr marL="0" indent="0">
              <a:buNone/>
            </a:pPr>
            <a:r>
              <a:rPr lang="tr-TR" dirty="0"/>
              <a:t>-</a:t>
            </a:r>
            <a:r>
              <a:rPr lang="tr-TR" i="1" dirty="0" err="1"/>
              <a:t>Gurus</a:t>
            </a:r>
            <a:r>
              <a:rPr lang="tr-TR" dirty="0" err="1"/>
              <a:t>lar</a:t>
            </a:r>
            <a:r>
              <a:rPr lang="tr-TR" dirty="0"/>
              <a:t> </a:t>
            </a:r>
          </a:p>
          <a:p>
            <a:pPr marL="0" indent="0">
              <a:buNone/>
            </a:pPr>
            <a:r>
              <a:rPr lang="tr-TR" dirty="0"/>
              <a:t>-Köylüler</a:t>
            </a:r>
          </a:p>
          <a:p>
            <a:pPr marL="0" indent="0">
              <a:buNone/>
            </a:pPr>
            <a:r>
              <a:rPr lang="tr-TR" dirty="0"/>
              <a:t>-Zanaatçılar ve tacirler</a:t>
            </a:r>
          </a:p>
          <a:p>
            <a:pPr marL="0" indent="0">
              <a:buNone/>
            </a:pPr>
            <a:endParaRPr lang="tr-TR" dirty="0"/>
          </a:p>
        </p:txBody>
      </p:sp>
    </p:spTree>
    <p:extLst>
      <p:ext uri="{BB962C8B-B14F-4D97-AF65-F5344CB8AC3E}">
        <p14:creationId xmlns:p14="http://schemas.microsoft.com/office/powerpoint/2010/main" val="30082569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TOPLUMSAL KATMANLAŞMANIN GETİRDİĞİ MÜCADELELER</a:t>
            </a:r>
            <a:endParaRPr lang="en-GB" dirty="0"/>
          </a:p>
          <a:p>
            <a:pPr marL="0" indent="0">
              <a:buNone/>
            </a:pPr>
            <a:r>
              <a:rPr lang="tr-TR" dirty="0"/>
              <a:t>Toplumsal katmanlaşmanın artması, katmanların birbirleriyle mücadelesini de beraberinde getirir. Köleler ve efendiler; yoksullar ile zenginler; geniş toprakların eski sahipleri olan rahipler ile yeni sahipleri olan askerî ve idareci sınıflar birbirleriyle mücadele halindedir.</a:t>
            </a:r>
          </a:p>
          <a:p>
            <a:pPr marL="0" indent="0">
              <a:buNone/>
            </a:pPr>
            <a:r>
              <a:rPr lang="tr-TR" dirty="0" err="1"/>
              <a:t>Lagaş</a:t>
            </a:r>
            <a:r>
              <a:rPr lang="tr-TR" dirty="0"/>
              <a:t> kralı </a:t>
            </a:r>
            <a:r>
              <a:rPr lang="tr-TR" dirty="0" err="1"/>
              <a:t>Urukagina’nın</a:t>
            </a:r>
            <a:r>
              <a:rPr lang="tr-TR" dirty="0"/>
              <a:t> kanunlarını kazıttığı yazıtı bu mücadeleyi anlatan metinlerden biridir. </a:t>
            </a:r>
            <a:endParaRPr lang="en-GB" dirty="0"/>
          </a:p>
          <a:p>
            <a:pPr marL="0" indent="0">
              <a:buNone/>
            </a:pPr>
            <a:endParaRPr lang="tr-TR" dirty="0"/>
          </a:p>
        </p:txBody>
      </p:sp>
    </p:spTree>
    <p:extLst>
      <p:ext uri="{BB962C8B-B14F-4D97-AF65-F5344CB8AC3E}">
        <p14:creationId xmlns:p14="http://schemas.microsoft.com/office/powerpoint/2010/main" val="3131429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Tarıma dayalı uygarlıkların nasıl ortaya çıktığına ilişkin kurama göre;</a:t>
            </a:r>
          </a:p>
          <a:p>
            <a:pPr lvl="0"/>
            <a:r>
              <a:rPr lang="tr-TR" dirty="0"/>
              <a:t>Kendi kendine yetemeyen</a:t>
            </a:r>
            <a:r>
              <a:rPr lang="tr-TR" b="1" dirty="0"/>
              <a:t> göçebe çobanlar</a:t>
            </a:r>
            <a:r>
              <a:rPr lang="tr-TR" dirty="0"/>
              <a:t> yerleşik çiftçi toplulukları bir </a:t>
            </a:r>
            <a:r>
              <a:rPr lang="tr-TR" b="1" dirty="0"/>
              <a:t>fetih</a:t>
            </a:r>
            <a:r>
              <a:rPr lang="tr-TR" dirty="0"/>
              <a:t> hareketiyle haraca bağladılar ve o çiftçi topluluklarının yöneticisi oldular. </a:t>
            </a:r>
            <a:endParaRPr lang="en-GB" dirty="0"/>
          </a:p>
          <a:p>
            <a:pPr lvl="0"/>
            <a:r>
              <a:rPr lang="tr-TR" dirty="0"/>
              <a:t>Verdikleri haraçtan sonra kendilerini de geçindirmek için çiftçiler </a:t>
            </a:r>
            <a:r>
              <a:rPr lang="tr-TR" b="1" dirty="0"/>
              <a:t>daha fazla artı ürün üretmeye başladılar</a:t>
            </a:r>
            <a:r>
              <a:rPr lang="tr-TR" dirty="0"/>
              <a:t>. </a:t>
            </a:r>
            <a:endParaRPr lang="en-GB" dirty="0"/>
          </a:p>
          <a:p>
            <a:pPr marL="0" indent="0">
              <a:buNone/>
            </a:pPr>
            <a:endParaRPr lang="tr-TR" dirty="0"/>
          </a:p>
        </p:txBody>
      </p:sp>
    </p:spTree>
    <p:extLst>
      <p:ext uri="{BB962C8B-B14F-4D97-AF65-F5344CB8AC3E}">
        <p14:creationId xmlns:p14="http://schemas.microsoft.com/office/powerpoint/2010/main" val="7349584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lnSpcReduction="10000"/>
          </a:bodyPr>
          <a:lstStyle/>
          <a:p>
            <a:pPr marL="0" indent="0">
              <a:buNone/>
            </a:pPr>
            <a:r>
              <a:rPr lang="tr-TR" b="1" dirty="0"/>
              <a:t>PARA EKONOMİSİNİN ORTAYA ÇIKIŞI</a:t>
            </a:r>
            <a:endParaRPr lang="en-GB" dirty="0"/>
          </a:p>
          <a:p>
            <a:pPr marL="0" indent="0">
              <a:buNone/>
            </a:pPr>
            <a:r>
              <a:rPr lang="tr-TR" dirty="0"/>
              <a:t>Herkesin kendine yetecek kadar üretmediği, toplumsal işbölümünün arttığı bir yerde malları ve işgücünü değiş-tokuş etmek için belirli ölçütlere gerek duyulur.</a:t>
            </a:r>
            <a:endParaRPr lang="en-GB" dirty="0"/>
          </a:p>
          <a:p>
            <a:pPr marL="0" indent="0">
              <a:buNone/>
            </a:pPr>
            <a:r>
              <a:rPr lang="tr-TR" dirty="0"/>
              <a:t>Mezopotamya’daki bu ilk uygarlıkta, toplumca kabul gören </a:t>
            </a:r>
            <a:r>
              <a:rPr lang="tr-TR" b="1" dirty="0"/>
              <a:t>ilk değer ölçütü</a:t>
            </a:r>
            <a:r>
              <a:rPr lang="tr-TR" dirty="0"/>
              <a:t>, herkesin üretebileceği ve herkesin ihtiyaç duyduğu “</a:t>
            </a:r>
            <a:r>
              <a:rPr lang="tr-TR" b="1" dirty="0"/>
              <a:t>arpa</a:t>
            </a:r>
            <a:r>
              <a:rPr lang="tr-TR" dirty="0"/>
              <a:t>” idi. Vergiler, ücretler arpa ile ödeniyordu. </a:t>
            </a:r>
          </a:p>
          <a:p>
            <a:pPr marL="0" indent="0">
              <a:buNone/>
            </a:pPr>
            <a:r>
              <a:rPr lang="tr-TR" dirty="0"/>
              <a:t>Zamanla Mezopotamya’da fazla bulunmayan,</a:t>
            </a:r>
            <a:r>
              <a:rPr lang="tr-TR" b="1" dirty="0"/>
              <a:t> başka diyarlardan getirilen madenler </a:t>
            </a:r>
            <a:r>
              <a:rPr lang="tr-TR" dirty="0"/>
              <a:t>de (gümüş ve bakır) kullanışlı bir değişim aracı ve ölçütü olarak benimsenmeye başlandı. </a:t>
            </a:r>
            <a:endParaRPr lang="en-GB" dirty="0"/>
          </a:p>
          <a:p>
            <a:pPr marL="0" indent="0">
              <a:buNone/>
            </a:pPr>
            <a:endParaRPr lang="tr-TR" dirty="0"/>
          </a:p>
        </p:txBody>
      </p:sp>
    </p:spTree>
    <p:extLst>
      <p:ext uri="{BB962C8B-B14F-4D97-AF65-F5344CB8AC3E}">
        <p14:creationId xmlns:p14="http://schemas.microsoft.com/office/powerpoint/2010/main" val="26123076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Ancak bunları para sayamıyoruz çünkü bunlar devletin saflığını ve ağırlığını garantilediği sikkeler değildi; ticarette kabul görmüş ağırlık ölçülerine uygun olarak tartılan maden parçalarıydı. Bildiğimiz anlamda para henüz yoktur; ama para ekonomisi ortaya çıkmıştır.</a:t>
            </a:r>
            <a:endParaRPr lang="en-GB" dirty="0"/>
          </a:p>
          <a:p>
            <a:pPr marL="0" indent="0">
              <a:buNone/>
            </a:pPr>
            <a:r>
              <a:rPr lang="tr-TR" b="1" dirty="0"/>
              <a:t>Metalin toplumsal bir uzlaşmayla (uylaşımla) değer ölçütü olarak kabul edilmesi</a:t>
            </a:r>
            <a:r>
              <a:rPr lang="tr-TR" dirty="0"/>
              <a:t>, doğal ekonominin yanı sıra </a:t>
            </a:r>
            <a:r>
              <a:rPr lang="tr-TR" b="1" dirty="0"/>
              <a:t>para ekonomisini de ortaya çıkardı</a:t>
            </a:r>
            <a:r>
              <a:rPr lang="tr-TR" dirty="0"/>
              <a:t>. (Değiş-tokuş yerine bir ihtiyacı karşılamayı sağlayacak bir ürünü satın almaya yarayan araçların devreye girmesi)</a:t>
            </a:r>
          </a:p>
        </p:txBody>
      </p:sp>
    </p:spTree>
    <p:extLst>
      <p:ext uri="{BB962C8B-B14F-4D97-AF65-F5344CB8AC3E}">
        <p14:creationId xmlns:p14="http://schemas.microsoft.com/office/powerpoint/2010/main" val="21622219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92500"/>
          </a:bodyPr>
          <a:lstStyle/>
          <a:p>
            <a:pPr marL="0" indent="0">
              <a:buNone/>
            </a:pPr>
            <a:r>
              <a:rPr lang="tr-TR" b="1" dirty="0"/>
              <a:t>SAYI VE YAZI</a:t>
            </a:r>
            <a:endParaRPr lang="en-GB" dirty="0"/>
          </a:p>
          <a:p>
            <a:pPr marL="0" indent="0">
              <a:buNone/>
            </a:pPr>
            <a:r>
              <a:rPr lang="tr-TR" dirty="0"/>
              <a:t>Uygarlıkla birlikte insanlığın kültürel evriminde devrimci gelişmeler görüldü. Maddi kültür ve sembolik kültür alanındaki bu gelişmelerin motorlarının, pratik bilgi ve kuramsal bilginin birleşmesi ve sayı ile yazı sistemlerinin kurulması olduğu söylenebilir. </a:t>
            </a:r>
            <a:endParaRPr lang="en-GB" dirty="0"/>
          </a:p>
          <a:p>
            <a:pPr marL="0" indent="0">
              <a:buNone/>
            </a:pPr>
            <a:r>
              <a:rPr lang="tr-TR" b="1" dirty="0"/>
              <a:t>Sayı ve yazı sistemlerinin kuruluşu: </a:t>
            </a:r>
            <a:r>
              <a:rPr lang="tr-TR" dirty="0"/>
              <a:t>İnsanlığın ilk uygar toplumu (din adamlarının eliyle) ilk sayı ve yazı sistemlerinin de kurucusu olmuştur. Öyle ki, kimileri uygarlığın yazı ile başladığını öne sürer ve kimileri yazının </a:t>
            </a:r>
            <a:r>
              <a:rPr lang="tr-TR" dirty="0" err="1"/>
              <a:t>Sumer’de</a:t>
            </a:r>
            <a:r>
              <a:rPr lang="tr-TR" dirty="0"/>
              <a:t> M.Ö. 4. binyılın sonunda görülen bir kültürel atılım biçiminde gerçekleşmiş bir devrim olduğunu öne sürer. </a:t>
            </a:r>
          </a:p>
        </p:txBody>
      </p:sp>
    </p:spTree>
    <p:extLst>
      <p:ext uri="{BB962C8B-B14F-4D97-AF65-F5344CB8AC3E}">
        <p14:creationId xmlns:p14="http://schemas.microsoft.com/office/powerpoint/2010/main" val="11884470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a:t>Andaçlar: </a:t>
            </a:r>
            <a:r>
              <a:rPr lang="tr-TR" dirty="0"/>
              <a:t>İngilizce </a:t>
            </a:r>
            <a:r>
              <a:rPr lang="tr-TR" i="1" dirty="0" err="1"/>
              <a:t>token</a:t>
            </a:r>
            <a:r>
              <a:rPr lang="tr-TR" i="1" dirty="0"/>
              <a:t> </a:t>
            </a:r>
            <a:r>
              <a:rPr lang="tr-TR" dirty="0"/>
              <a:t>olarak ifade edilen andaçlar ticarette malı gönderen ile malı teslim alan arasında bir aracı olan tüccarın maldan çalıp çalmadığını anlamak amacıyla kullanılırdı. </a:t>
            </a:r>
          </a:p>
          <a:p>
            <a:pPr marL="0" indent="0">
              <a:buNone/>
            </a:pPr>
            <a:r>
              <a:rPr lang="tr-TR" b="1" dirty="0"/>
              <a:t>Sayı tabletleri: </a:t>
            </a:r>
            <a:r>
              <a:rPr lang="tr-TR" dirty="0"/>
              <a:t>Andaç izlerinin yalnızca topaklar üzerine değil, tabletler üzerine de basılmaya başlanmasıyla bir </a:t>
            </a:r>
            <a:r>
              <a:rPr lang="tr-TR" b="1" dirty="0"/>
              <a:t>sayı kayıt sisteminin geliştirilmesi</a:t>
            </a:r>
            <a:r>
              <a:rPr lang="tr-TR" dirty="0"/>
              <a:t> yolunda ilk adımın atıldığı düşünülüyor. </a:t>
            </a:r>
            <a:r>
              <a:rPr lang="tr-TR" b="1" dirty="0"/>
              <a:t>Böylece sayılar mallardan ayrılıp özerkleşmiş olur.</a:t>
            </a:r>
            <a:r>
              <a:rPr lang="tr-TR" dirty="0"/>
              <a:t> </a:t>
            </a:r>
          </a:p>
        </p:txBody>
      </p:sp>
    </p:spTree>
    <p:extLst>
      <p:ext uri="{BB962C8B-B14F-4D97-AF65-F5344CB8AC3E}">
        <p14:creationId xmlns:p14="http://schemas.microsoft.com/office/powerpoint/2010/main" val="2058876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b="1" dirty="0" err="1"/>
              <a:t>Piktogramlar</a:t>
            </a:r>
            <a:r>
              <a:rPr lang="tr-TR" b="1" dirty="0"/>
              <a:t> (resimyazı): </a:t>
            </a:r>
            <a:r>
              <a:rPr lang="tr-TR" dirty="0"/>
              <a:t>Topakların üzerinde andaçların yanı sıra (sonraki katmanlardan çıkan tabletlerde) </a:t>
            </a:r>
            <a:r>
              <a:rPr lang="tr-TR" b="1" dirty="0"/>
              <a:t>resimsi imler</a:t>
            </a:r>
            <a:r>
              <a:rPr lang="tr-TR" dirty="0"/>
              <a:t> de görünür. Topakların üzerinde gönderilen mallarla ilgili kişilerin (adlarını) gösterdikleri sanılan resimlerin yanı sıra, nesnelerin maddelerin adları da </a:t>
            </a:r>
            <a:r>
              <a:rPr lang="tr-TR" b="1" dirty="0" err="1"/>
              <a:t>piktogramlarla</a:t>
            </a:r>
            <a:r>
              <a:rPr lang="tr-TR" b="1" dirty="0"/>
              <a:t> (simgelerle/çizgilerle)</a:t>
            </a:r>
            <a:r>
              <a:rPr lang="tr-TR" dirty="0"/>
              <a:t> gösterilmeye başlanmıştır. </a:t>
            </a:r>
            <a:endParaRPr lang="en-GB" dirty="0"/>
          </a:p>
          <a:p>
            <a:pPr marL="0" indent="0">
              <a:buNone/>
            </a:pPr>
            <a:endParaRPr lang="tr-TR" dirty="0"/>
          </a:p>
        </p:txBody>
      </p:sp>
    </p:spTree>
    <p:extLst>
      <p:ext uri="{BB962C8B-B14F-4D97-AF65-F5344CB8AC3E}">
        <p14:creationId xmlns:p14="http://schemas.microsoft.com/office/powerpoint/2010/main" val="10107434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a:t>Kayıt anlayışının gelişmesiyle ortaya çıkan bu yazıya nesneler ve kişiler resimleriyle gösterildikleri için </a:t>
            </a:r>
            <a:r>
              <a:rPr lang="tr-TR" b="1" dirty="0"/>
              <a:t>“</a:t>
            </a:r>
            <a:r>
              <a:rPr lang="tr-TR" b="1" dirty="0" err="1"/>
              <a:t>piktogram</a:t>
            </a:r>
            <a:r>
              <a:rPr lang="tr-TR" b="1" dirty="0"/>
              <a:t>”  (resimyazı)</a:t>
            </a:r>
            <a:r>
              <a:rPr lang="tr-TR" dirty="0"/>
              <a:t> denir. Her bir ad, her bir kavram, her bir düşünce tek bir im ile anlatıldığı için bu yazı biçimi (bir sözcüğün birkaç harf ile gösterileceği alfabetik yazı sistemlerinden ayrımını vurgulamak için) </a:t>
            </a:r>
            <a:r>
              <a:rPr lang="tr-TR" b="1" dirty="0"/>
              <a:t>“</a:t>
            </a:r>
            <a:r>
              <a:rPr lang="tr-TR" b="1" dirty="0" err="1"/>
              <a:t>ideografik</a:t>
            </a:r>
            <a:r>
              <a:rPr lang="tr-TR" b="1" dirty="0"/>
              <a:t> yazı” sınıfı</a:t>
            </a:r>
            <a:r>
              <a:rPr lang="tr-TR" dirty="0"/>
              <a:t> (Çin yazısının da dâhil olduğu) içine sokulur.</a:t>
            </a:r>
            <a:endParaRPr lang="en-GB" dirty="0"/>
          </a:p>
          <a:p>
            <a:pPr marL="0" indent="0">
              <a:buNone/>
            </a:pPr>
            <a:r>
              <a:rPr lang="tr-TR" dirty="0"/>
              <a:t>4. binyılın sonu ile 3. binyılın başında bu kayıt sisteminden, yani </a:t>
            </a:r>
            <a:r>
              <a:rPr lang="tr-TR" dirty="0" err="1"/>
              <a:t>piktografik</a:t>
            </a:r>
            <a:r>
              <a:rPr lang="tr-TR" dirty="0"/>
              <a:t> yazıdan </a:t>
            </a:r>
            <a:r>
              <a:rPr lang="tr-TR" b="1" dirty="0"/>
              <a:t>“arkaik çiviyazısı”</a:t>
            </a:r>
            <a:r>
              <a:rPr lang="tr-TR" dirty="0"/>
              <a:t> denen bir sisteme geçilmiş olduğu görülür. Çiviyazısı ile artık dinsel mitoslar, sözleşmeler önemli yapıların temellerine yerleştirilen yazıtlar da yazılmaya başlanacaktır. </a:t>
            </a:r>
            <a:endParaRPr lang="en-GB" dirty="0"/>
          </a:p>
          <a:p>
            <a:pPr marL="0" indent="0">
              <a:buNone/>
            </a:pPr>
            <a:endParaRPr lang="tr-TR" dirty="0"/>
          </a:p>
        </p:txBody>
      </p:sp>
    </p:spTree>
    <p:extLst>
      <p:ext uri="{BB962C8B-B14F-4D97-AF65-F5344CB8AC3E}">
        <p14:creationId xmlns:p14="http://schemas.microsoft.com/office/powerpoint/2010/main" val="13780920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92500"/>
          </a:bodyPr>
          <a:lstStyle/>
          <a:p>
            <a:r>
              <a:rPr lang="tr-TR" b="1" dirty="0"/>
              <a:t>Tapınak kayıtları: </a:t>
            </a:r>
            <a:r>
              <a:rPr lang="tr-TR" dirty="0"/>
              <a:t>Sayı ve yazı sistemlerinin bulunuşu ve geliştirilmesi bazı toplumsal gereksinimlere yanıttı. Örneğin, tapınağın otlatılmak üzere çobanlara teslim edilen sığırlarının, koyunlarının eksiksiz olarak teslim edilip edilmediğini bilmek gerekiyordu. Bunun için teslime dair kayıtlar tabletlere geçirildi. Sürü geri getirildiğinde hayvanlar ile kayıtlar karşılaştırıldı. </a:t>
            </a:r>
            <a:endParaRPr lang="en-GB" dirty="0"/>
          </a:p>
          <a:p>
            <a:r>
              <a:rPr lang="tr-TR" b="1" dirty="0" err="1"/>
              <a:t>Çiviyazı</a:t>
            </a:r>
            <a:r>
              <a:rPr lang="tr-TR" b="1" dirty="0"/>
              <a:t> ideogramları: </a:t>
            </a:r>
            <a:r>
              <a:rPr lang="tr-TR" dirty="0"/>
              <a:t>Sümer’de yazı, tapınaklarda din adamlarınca bulunup geliştirilmişti. Tapınmadan çok tapınak hesaplarını tutmak için geliştirilmişti. Yazının tabletlere yazılan ilk biçimi Sümer resimyazısıydı. Sonra çiviyazısı ortaya çıktı.</a:t>
            </a:r>
          </a:p>
        </p:txBody>
      </p:sp>
    </p:spTree>
    <p:extLst>
      <p:ext uri="{BB962C8B-B14F-4D97-AF65-F5344CB8AC3E}">
        <p14:creationId xmlns:p14="http://schemas.microsoft.com/office/powerpoint/2010/main" val="871598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err="1"/>
              <a:t>Sumer</a:t>
            </a:r>
            <a:r>
              <a:rPr lang="tr-TR" dirty="0"/>
              <a:t> çiviyazısında, </a:t>
            </a:r>
            <a:r>
              <a:rPr lang="tr-TR" dirty="0" err="1"/>
              <a:t>herbir</a:t>
            </a:r>
            <a:r>
              <a:rPr lang="tr-TR" dirty="0"/>
              <a:t> kavram için bir im (işaret) ilkesi nedeniyle sayıları 1200’ü bulan imleri öğrenmek, bilmek </a:t>
            </a:r>
            <a:r>
              <a:rPr lang="tr-TR" dirty="0" err="1"/>
              <a:t>Sumerli</a:t>
            </a:r>
            <a:r>
              <a:rPr lang="tr-TR" dirty="0"/>
              <a:t> yazman adayları için de kolay değildir. Okuyup yazmak ancak tapınak okullarında uzun yılları alabilen bir eğitime öğrenilebiliyordu. </a:t>
            </a:r>
            <a:r>
              <a:rPr lang="tr-TR" b="1" dirty="0"/>
              <a:t>Bu yüzden yazmanlık, din adamlarının tekelinde bir meslek olarak kaldı.</a:t>
            </a:r>
            <a:endParaRPr lang="en-GB" dirty="0"/>
          </a:p>
          <a:p>
            <a:pPr marL="0" indent="0">
              <a:buNone/>
            </a:pPr>
            <a:r>
              <a:rPr lang="tr-TR" b="1" dirty="0"/>
              <a:t>Hece yazısı </a:t>
            </a:r>
            <a:r>
              <a:rPr lang="tr-TR" b="1" dirty="0" err="1"/>
              <a:t>fonogramlarına</a:t>
            </a:r>
            <a:r>
              <a:rPr lang="tr-TR" b="1" dirty="0"/>
              <a:t> geçiş: </a:t>
            </a:r>
            <a:r>
              <a:rPr lang="tr-TR" dirty="0" err="1"/>
              <a:t>Sumerler</a:t>
            </a:r>
            <a:r>
              <a:rPr lang="tr-TR" dirty="0"/>
              <a:t> yazıyı (nesneleri, kişileri, olayları simgeleyen ideogramların arasına gramer imlerinin katılmasıyla), konuşmayı eksiksiz olarak tabletlere dökebilecek gelişkinlik düzeyine çıkardılar. Ama imlerin sayısını azaltma gereksinimi binyılda imlerin sayısının yarıya indirilmesine ulaştı. </a:t>
            </a:r>
            <a:endParaRPr lang="en-GB" dirty="0"/>
          </a:p>
          <a:p>
            <a:pPr marL="0" indent="0">
              <a:buNone/>
            </a:pPr>
            <a:endParaRPr lang="tr-TR" dirty="0"/>
          </a:p>
        </p:txBody>
      </p:sp>
    </p:spTree>
    <p:extLst>
      <p:ext uri="{BB962C8B-B14F-4D97-AF65-F5344CB8AC3E}">
        <p14:creationId xmlns:p14="http://schemas.microsoft.com/office/powerpoint/2010/main" val="11366378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Yazıdaki bu reform, Sami dili konuşan halkların bölgede ağır basmalarıyla M.Ö. ikinci binyılın başında gerçekleştirilebildi. O zaman Sami dilini konuşan halkların arasından çıkmaya başlayan din adamları kendi dillerini </a:t>
            </a:r>
            <a:r>
              <a:rPr lang="tr-TR" dirty="0" err="1"/>
              <a:t>Sumer</a:t>
            </a:r>
            <a:r>
              <a:rPr lang="tr-TR" dirty="0"/>
              <a:t> çiviyazısıyla yazmak durumunda kaldılar ve Sami dili sözcüklerinin </a:t>
            </a:r>
            <a:r>
              <a:rPr lang="tr-TR" b="1" dirty="0"/>
              <a:t>hecelerini</a:t>
            </a:r>
            <a:r>
              <a:rPr lang="tr-TR" dirty="0"/>
              <a:t> </a:t>
            </a:r>
            <a:r>
              <a:rPr lang="tr-TR" dirty="0" err="1"/>
              <a:t>Sumer</a:t>
            </a:r>
            <a:r>
              <a:rPr lang="tr-TR" dirty="0"/>
              <a:t> imleriyle simgeleyerek seslendirmenin bir yolunu buldular. </a:t>
            </a:r>
            <a:r>
              <a:rPr lang="tr-TR" b="1" dirty="0"/>
              <a:t>“Ses yazısı”</a:t>
            </a:r>
            <a:r>
              <a:rPr lang="tr-TR" dirty="0"/>
              <a:t> ya da </a:t>
            </a:r>
            <a:r>
              <a:rPr lang="tr-TR" b="1" dirty="0"/>
              <a:t>“fonografik yazı”</a:t>
            </a:r>
            <a:r>
              <a:rPr lang="tr-TR" dirty="0"/>
              <a:t> böylece ortaya çıktı. Bu da dildeki tüm heceleri, dolayısıyla tüm sözleri, tüm sözcükleri görece az sayıda (160 kadar) imle kayda geçirme olanağı yaratılmış oldu.</a:t>
            </a:r>
            <a:endParaRPr lang="en-GB" dirty="0"/>
          </a:p>
          <a:p>
            <a:pPr marL="0" indent="0">
              <a:buNone/>
            </a:pPr>
            <a:endParaRPr lang="tr-TR" dirty="0"/>
          </a:p>
        </p:txBody>
      </p:sp>
    </p:spTree>
    <p:extLst>
      <p:ext uri="{BB962C8B-B14F-4D97-AF65-F5344CB8AC3E}">
        <p14:creationId xmlns:p14="http://schemas.microsoft.com/office/powerpoint/2010/main" val="19526530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92500" lnSpcReduction="20000"/>
          </a:bodyPr>
          <a:lstStyle/>
          <a:p>
            <a:pPr marL="0" indent="0">
              <a:buNone/>
            </a:pPr>
            <a:r>
              <a:rPr lang="tr-TR" b="1" dirty="0" err="1"/>
              <a:t>Alfabe’ye</a:t>
            </a:r>
            <a:r>
              <a:rPr lang="tr-TR" b="1" dirty="0"/>
              <a:t> (</a:t>
            </a:r>
            <a:r>
              <a:rPr lang="tr-TR" b="1" dirty="0" err="1"/>
              <a:t>Abece’ye</a:t>
            </a:r>
            <a:r>
              <a:rPr lang="tr-TR" b="1" dirty="0"/>
              <a:t>) kavuşma: </a:t>
            </a:r>
            <a:r>
              <a:rPr lang="tr-TR" dirty="0"/>
              <a:t>Yazıda asıl büyük reform, hece yazısından (fonografik yazıdan) alfabetik yazıya (abece yazısına) geçişle gerçekleştirildi: Bunu da, Filistinli (o zamanki adıyla Kenanlı) tacirler yaptı.</a:t>
            </a:r>
            <a:endParaRPr lang="en-GB" dirty="0"/>
          </a:p>
          <a:p>
            <a:pPr marL="0" indent="0">
              <a:buNone/>
            </a:pPr>
            <a:r>
              <a:rPr lang="tr-TR" b="1" dirty="0" err="1"/>
              <a:t>Alfabe’nin</a:t>
            </a:r>
            <a:r>
              <a:rPr lang="tr-TR" b="1" dirty="0"/>
              <a:t> (</a:t>
            </a:r>
            <a:r>
              <a:rPr lang="tr-TR" b="1" dirty="0" err="1"/>
              <a:t>Abece’nin</a:t>
            </a:r>
            <a:r>
              <a:rPr lang="tr-TR" b="1" dirty="0"/>
              <a:t>) yayılışı: </a:t>
            </a:r>
            <a:r>
              <a:rPr lang="tr-TR" dirty="0"/>
              <a:t>20 kadar sesiz harften oluşan abece yine Sami dilli ve kültürlü (Fenikeli) tacirler aracılığıyla Eski Yunan’a (M.Ö. 1. binyılın başında) geçirilmiştir. Yunanlılar bu yazıyla kendi sözcüklerini seslendirebilmek için seslilere gereksinim duydular. Bu gereksinimi, bazı sessizleri yine sessizlerin yanına koyup onları seslendirmede kullanarak karşılamaya çalıştılar. Alfabeye aynı zamanda sesli harfler de eklediler. Böylece im sayısı 30’a yaklaştı. Böylece oluşan alfabe, Yunan’dan Roma’ya “Latin Alfabesi” adıyla Ortaçağ Avrupa’sına geçip Avrupa dillerinden Türkçeye dek gelmiş oldu.</a:t>
            </a:r>
            <a:endParaRPr lang="en-GB" dirty="0"/>
          </a:p>
          <a:p>
            <a:pPr marL="0" indent="0">
              <a:buNone/>
            </a:pPr>
            <a:endParaRPr lang="tr-TR" dirty="0"/>
          </a:p>
        </p:txBody>
      </p:sp>
    </p:spTree>
    <p:extLst>
      <p:ext uri="{BB962C8B-B14F-4D97-AF65-F5344CB8AC3E}">
        <p14:creationId xmlns:p14="http://schemas.microsoft.com/office/powerpoint/2010/main" val="302502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lvl="0"/>
            <a:r>
              <a:rPr lang="tr-TR" dirty="0"/>
              <a:t>Bu artı ürün tarımla uğraşmak zorunda olmayan kesimlerin (yöneticilerin ve yanlarında çalıştırmaya başladıkları zanaatçıların, tüccarların, askerlerin) artmasına yol açtı. Böylece kafa işi-kol işi ayrımı ve </a:t>
            </a:r>
            <a:r>
              <a:rPr lang="tr-TR" b="1" dirty="0"/>
              <a:t>toplumsal işbölümü ortaya çıktı. </a:t>
            </a:r>
            <a:endParaRPr lang="en-GB" dirty="0"/>
          </a:p>
          <a:p>
            <a:pPr lvl="0"/>
            <a:r>
              <a:rPr lang="tr-TR" dirty="0"/>
              <a:t>Bu kesimler artı ürünü arttırmak için tarımsal aletleri geliştirdiler (saban vb.), tarıma elverişli olmayan arazileri (büyük sulama kanalları yaptırarak ya da bataklıkların kurutulmasını sağlayarak) tarıma açtılar. </a:t>
            </a:r>
            <a:endParaRPr lang="en-GB" dirty="0"/>
          </a:p>
          <a:p>
            <a:pPr lvl="0"/>
            <a:r>
              <a:rPr lang="tr-TR" dirty="0"/>
              <a:t>Artı ürün arttıkça toplumsal işbölümü ve hiyerarşi genişledi. </a:t>
            </a:r>
            <a:r>
              <a:rPr lang="tr-TR" b="1" dirty="0"/>
              <a:t>Kentleşme ve devlet</a:t>
            </a:r>
            <a:r>
              <a:rPr lang="tr-TR" dirty="0"/>
              <a:t> ortaya çıktı.</a:t>
            </a:r>
            <a:endParaRPr lang="en-GB" dirty="0"/>
          </a:p>
          <a:p>
            <a:pPr marL="0" indent="0">
              <a:buNone/>
            </a:pPr>
            <a:endParaRPr lang="tr-TR" dirty="0"/>
          </a:p>
        </p:txBody>
      </p:sp>
    </p:spTree>
    <p:extLst>
      <p:ext uri="{BB962C8B-B14F-4D97-AF65-F5344CB8AC3E}">
        <p14:creationId xmlns:p14="http://schemas.microsoft.com/office/powerpoint/2010/main" val="10509307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85000" lnSpcReduction="10000"/>
          </a:bodyPr>
          <a:lstStyle/>
          <a:p>
            <a:r>
              <a:rPr lang="tr-TR" b="1" dirty="0"/>
              <a:t>GILGAMIŞ DESTANI</a:t>
            </a:r>
            <a:endParaRPr lang="en-GB" dirty="0"/>
          </a:p>
          <a:p>
            <a:r>
              <a:rPr lang="tr-TR" dirty="0"/>
              <a:t>Kil tabletlere Akad çivi yazısı ile yazılmış olan Gılgamış destanı, bilinen ilk destandır. Uruk kralı Gılgamış’ın (ki kendisi gerçekte yaşamış bir kraldır) ölümsüzlüğü arayışının öyküsüdür.</a:t>
            </a:r>
          </a:p>
          <a:p>
            <a:r>
              <a:rPr lang="tr-TR" dirty="0"/>
              <a:t>Nuh destanının en eski biçimi de Gılgamış destanı içinde anlatılır. Gılgamış, tanrıların ölümsüzlük verdiği kişileri arar ve bunlardan birinin </a:t>
            </a:r>
            <a:r>
              <a:rPr lang="tr-TR" dirty="0" err="1"/>
              <a:t>Atrahasîs</a:t>
            </a:r>
            <a:r>
              <a:rPr lang="tr-TR" dirty="0"/>
              <a:t>/</a:t>
            </a:r>
            <a:r>
              <a:rPr lang="tr-TR" dirty="0" err="1"/>
              <a:t>Utnapiştim</a:t>
            </a:r>
            <a:r>
              <a:rPr lang="tr-TR" dirty="0"/>
              <a:t> (Nuh) olduğunu öğrenir. </a:t>
            </a:r>
            <a:r>
              <a:rPr lang="tr-TR" dirty="0" err="1"/>
              <a:t>Utnapiştim’i</a:t>
            </a:r>
            <a:r>
              <a:rPr lang="tr-TR" dirty="0"/>
              <a:t> bulur ve ondan ölümsüzlüğü nasıl elde ettiğini öğrenmeye çalışır. </a:t>
            </a:r>
          </a:p>
          <a:p>
            <a:r>
              <a:rPr lang="tr-TR" dirty="0" err="1"/>
              <a:t>Utnapiştim</a:t>
            </a:r>
            <a:r>
              <a:rPr lang="tr-TR" dirty="0"/>
              <a:t> Gılgamış’a ölümsüzlük otunu bulmasını söyler; bu da </a:t>
            </a:r>
            <a:r>
              <a:rPr lang="tr-TR" dirty="0" err="1"/>
              <a:t>Türkler’deki</a:t>
            </a:r>
            <a:r>
              <a:rPr lang="tr-TR" dirty="0"/>
              <a:t> Lokman Hekim hikayesini andırmaktadır.</a:t>
            </a:r>
            <a:endParaRPr lang="en-GB" dirty="0"/>
          </a:p>
          <a:p>
            <a:r>
              <a:rPr lang="tr-TR" dirty="0"/>
              <a:t>Destanın sonunda Gılgamış, ölümsüzlüğü elde edemese de, ölmüş arkadaşı </a:t>
            </a:r>
            <a:r>
              <a:rPr lang="tr-TR" dirty="0" err="1"/>
              <a:t>Enkidu’nun</a:t>
            </a:r>
            <a:r>
              <a:rPr lang="tr-TR" dirty="0"/>
              <a:t> ruhuyla konuşur ve asıl bilgeliğin dünyanın nimetlerinden yararlanmak olduğunu fark eder.</a:t>
            </a:r>
            <a:endParaRPr lang="en-GB" dirty="0"/>
          </a:p>
          <a:p>
            <a:endParaRPr lang="en-GB" dirty="0"/>
          </a:p>
          <a:p>
            <a:pPr marL="0" indent="0">
              <a:buNone/>
            </a:pPr>
            <a:endParaRPr lang="tr-TR" dirty="0"/>
          </a:p>
        </p:txBody>
      </p:sp>
    </p:spTree>
    <p:extLst>
      <p:ext uri="{BB962C8B-B14F-4D97-AF65-F5344CB8AC3E}">
        <p14:creationId xmlns:p14="http://schemas.microsoft.com/office/powerpoint/2010/main" val="13843538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107504" y="260648"/>
            <a:ext cx="8856984" cy="6597352"/>
          </a:xfrm>
        </p:spPr>
        <p:txBody>
          <a:bodyPr>
            <a:normAutofit fontScale="85000" lnSpcReduction="10000"/>
          </a:bodyPr>
          <a:lstStyle/>
          <a:p>
            <a:pPr marL="0" indent="0">
              <a:buNone/>
            </a:pPr>
            <a:r>
              <a:rPr lang="tr-TR" b="1" dirty="0"/>
              <a:t>YÖNETİME BABİLLERİN GEÇİŞİ  (Batı Samileri, M.Ö. 1900-539)</a:t>
            </a:r>
            <a:endParaRPr lang="en-GB" dirty="0"/>
          </a:p>
          <a:p>
            <a:pPr marL="0" indent="0">
              <a:buNone/>
            </a:pPr>
            <a:r>
              <a:rPr lang="tr-TR" dirty="0"/>
              <a:t>Mezopotamya hiçbir zaman bir yönetici altında uzun süreli bir birlik altında yaşamadı. Sürekli istilalar, iç savaşlar içindeydi. En uzun birliklerinden birini M.Ö. 2. binyılın ilk yarısında Babil kentinin egemenliği döneminde yaşadı. Babil İmparatorluğu, </a:t>
            </a:r>
            <a:r>
              <a:rPr lang="tr-TR" dirty="0" err="1"/>
              <a:t>Sumerler</a:t>
            </a:r>
            <a:r>
              <a:rPr lang="tr-TR" dirty="0"/>
              <a:t> ve Akadlardan gelen uygarlığı korudu. </a:t>
            </a:r>
            <a:endParaRPr lang="en-GB" dirty="0"/>
          </a:p>
          <a:p>
            <a:pPr marL="0" indent="0">
              <a:buNone/>
            </a:pPr>
            <a:r>
              <a:rPr lang="tr-TR" dirty="0"/>
              <a:t>Babil’in en ünlü krallarından biri olan </a:t>
            </a:r>
            <a:r>
              <a:rPr lang="tr-TR" dirty="0" err="1"/>
              <a:t>Hammurabi</a:t>
            </a:r>
            <a:r>
              <a:rPr lang="tr-TR" dirty="0"/>
              <a:t>, yasalarıyla ünlüdür. </a:t>
            </a:r>
            <a:r>
              <a:rPr lang="tr-TR" dirty="0" err="1"/>
              <a:t>Hammurabi</a:t>
            </a:r>
            <a:r>
              <a:rPr lang="tr-TR" dirty="0"/>
              <a:t> kural koyan ilk yönetici değildir. Ondan önce de </a:t>
            </a:r>
            <a:r>
              <a:rPr lang="tr-TR" dirty="0" err="1"/>
              <a:t>Sumer</a:t>
            </a:r>
            <a:r>
              <a:rPr lang="tr-TR" dirty="0"/>
              <a:t> yasaları ve </a:t>
            </a:r>
            <a:r>
              <a:rPr lang="tr-TR" dirty="0" err="1"/>
              <a:t>Lipitistar</a:t>
            </a:r>
            <a:r>
              <a:rPr lang="tr-TR" dirty="0"/>
              <a:t> yasaları vardı. Ancak bu yasalardan bazıları döneme uygun değildi, bazıları da uygulanmıyordu. </a:t>
            </a:r>
            <a:r>
              <a:rPr lang="tr-TR" dirty="0" err="1"/>
              <a:t>Hammurabi</a:t>
            </a:r>
            <a:r>
              <a:rPr lang="tr-TR" dirty="0"/>
              <a:t>, yasaları yeniden düzenledi. O yasalarda Babil toplumundaki toplumsal katmanlar ve aralarındaki hukuksal ilişkiler görünür olmaktadır. Yasalar toprak sahiplerinin, rahiplerin, tacir ve tefecilerin; başta köleler olmak üzere, tüm malları üzerindeki mülkiyet haklarını korumayı amaçlamaktaydı. Sözgelimi bir köleyi çalmanın ya da kaçmış bir köleyi saklamanın cezası ölümdü. </a:t>
            </a:r>
            <a:endParaRPr lang="en-GB" dirty="0"/>
          </a:p>
          <a:p>
            <a:pPr marL="0" indent="0">
              <a:buNone/>
            </a:pPr>
            <a:endParaRPr lang="tr-TR" dirty="0"/>
          </a:p>
        </p:txBody>
      </p:sp>
    </p:spTree>
    <p:extLst>
      <p:ext uri="{BB962C8B-B14F-4D97-AF65-F5344CB8AC3E}">
        <p14:creationId xmlns:p14="http://schemas.microsoft.com/office/powerpoint/2010/main" val="9587766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lstStyle/>
          <a:p>
            <a:pPr marL="0" indent="0">
              <a:buNone/>
            </a:pPr>
            <a:r>
              <a:rPr lang="tr-TR" dirty="0"/>
              <a:t>-Babil döneminde de askeri yöneticiler ön plandaydı; rahipler ise onları destekliyordu. </a:t>
            </a:r>
          </a:p>
          <a:p>
            <a:pPr marL="0" indent="0">
              <a:buNone/>
            </a:pPr>
            <a:r>
              <a:rPr lang="tr-TR" dirty="0"/>
              <a:t>-Vergileri toplayan, su kanallarının bakımı, saray yapımı, gerektiğinde orduya katılmak vb. hizmetlerde çalışmak üzere köylüleri görevlendiren “</a:t>
            </a:r>
            <a:r>
              <a:rPr lang="tr-TR" dirty="0" err="1"/>
              <a:t>sukallu</a:t>
            </a:r>
            <a:r>
              <a:rPr lang="tr-TR" dirty="0"/>
              <a:t>” unvanını taşıyan yüksek görevliler vardı.</a:t>
            </a:r>
          </a:p>
          <a:p>
            <a:pPr marL="0" indent="0">
              <a:buNone/>
            </a:pPr>
            <a:r>
              <a:rPr lang="tr-TR" dirty="0"/>
              <a:t>-Serbest çiftçiler ürünün üçte ikisini kira bedeli olarak ödemek üzere toprak sahiplerinden toprak kiralıyorlardı ve tarımsal üretimin önemli kısmını onlar yapıyordu. Geri kalan toprakları ise köleler işliyordu.</a:t>
            </a:r>
            <a:endParaRPr lang="en-GB" dirty="0"/>
          </a:p>
          <a:p>
            <a:pPr marL="0" indent="0">
              <a:buNone/>
            </a:pPr>
            <a:endParaRPr lang="tr-TR" dirty="0"/>
          </a:p>
        </p:txBody>
      </p:sp>
    </p:spTree>
    <p:extLst>
      <p:ext uri="{BB962C8B-B14F-4D97-AF65-F5344CB8AC3E}">
        <p14:creationId xmlns:p14="http://schemas.microsoft.com/office/powerpoint/2010/main" val="42225156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normAutofit fontScale="92500" lnSpcReduction="10000"/>
          </a:bodyPr>
          <a:lstStyle/>
          <a:p>
            <a:pPr marL="0" indent="0">
              <a:buNone/>
            </a:pPr>
            <a:r>
              <a:rPr lang="tr-TR" dirty="0" err="1"/>
              <a:t>Hammurabi</a:t>
            </a:r>
            <a:r>
              <a:rPr lang="tr-TR" dirty="0"/>
              <a:t> yasalarında özgür insanlar arasında da bir ayırım yapılmıştı. Bazıları “</a:t>
            </a:r>
            <a:r>
              <a:rPr lang="tr-TR" dirty="0" err="1"/>
              <a:t>muskinu</a:t>
            </a:r>
            <a:r>
              <a:rPr lang="tr-TR" dirty="0"/>
              <a:t>” (sözcük anlamıyla “az insan”), bazıları ise “</a:t>
            </a:r>
            <a:r>
              <a:rPr lang="tr-TR" dirty="0" err="1"/>
              <a:t>amelu</a:t>
            </a:r>
            <a:r>
              <a:rPr lang="tr-TR" dirty="0"/>
              <a:t>” (sözcük anlamıyla “insan, insanoğlu”)’ olarak anılıyordu. Her iki grup da köle ve mülk sahibi olabiliyordu; ama </a:t>
            </a:r>
            <a:r>
              <a:rPr lang="tr-TR" dirty="0" err="1"/>
              <a:t>amelu’nun</a:t>
            </a:r>
            <a:r>
              <a:rPr lang="tr-TR" dirty="0"/>
              <a:t> hakkı çiğnendiği zaman, bir </a:t>
            </a:r>
            <a:r>
              <a:rPr lang="tr-TR" dirty="0" err="1"/>
              <a:t>muskinu’nun</a:t>
            </a:r>
            <a:r>
              <a:rPr lang="tr-TR" dirty="0"/>
              <a:t> hakkı çiğnendiğinde aldığı tazminatın otuz katını alıyordu. Bu farklılığın nereden kaynaklandığı tam olarak bilinmiyor. Belki Mezopotamya’yı o dönem yöneten etnik gruptan olanlar (</a:t>
            </a:r>
            <a:r>
              <a:rPr lang="tr-TR" dirty="0" err="1"/>
              <a:t>Babilliler</a:t>
            </a:r>
            <a:r>
              <a:rPr lang="tr-TR" dirty="0"/>
              <a:t>) </a:t>
            </a:r>
            <a:r>
              <a:rPr lang="tr-TR" dirty="0" err="1"/>
              <a:t>amelu</a:t>
            </a:r>
            <a:r>
              <a:rPr lang="tr-TR" dirty="0"/>
              <a:t>, diğerleri </a:t>
            </a:r>
            <a:r>
              <a:rPr lang="tr-TR" dirty="0" err="1"/>
              <a:t>muskinu</a:t>
            </a:r>
            <a:r>
              <a:rPr lang="tr-TR" dirty="0"/>
              <a:t> sayılmış olabilir.</a:t>
            </a:r>
            <a:endParaRPr lang="en-GB" dirty="0"/>
          </a:p>
          <a:p>
            <a:pPr marL="0" indent="0">
              <a:buNone/>
            </a:pPr>
            <a:r>
              <a:rPr lang="tr-TR" dirty="0"/>
              <a:t>-Köleler, savaşlarda yenik düşenlerden ya da malını-mülkünü kaybedip borçlananlardan oluşuyordu. </a:t>
            </a:r>
            <a:r>
              <a:rPr lang="tr-TR" dirty="0" err="1"/>
              <a:t>Hammurabi</a:t>
            </a:r>
            <a:r>
              <a:rPr lang="tr-TR" dirty="0"/>
              <a:t> borç için köleliği üç yılla sınırlandırmıştı. Bir köle yeniden satın alınarak ya da evlat edinme yoluyla azat edilebiliyordu.</a:t>
            </a:r>
            <a:endParaRPr lang="en-GB" dirty="0"/>
          </a:p>
          <a:p>
            <a:pPr marL="0" indent="0">
              <a:buNone/>
            </a:pPr>
            <a:endParaRPr lang="tr-TR" dirty="0"/>
          </a:p>
        </p:txBody>
      </p:sp>
    </p:spTree>
    <p:extLst>
      <p:ext uri="{BB962C8B-B14F-4D97-AF65-F5344CB8AC3E}">
        <p14:creationId xmlns:p14="http://schemas.microsoft.com/office/powerpoint/2010/main" val="12906000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lstStyle/>
          <a:p>
            <a:pPr marL="0" indent="0">
              <a:buNone/>
            </a:pPr>
            <a:r>
              <a:rPr lang="tr-TR" b="1" dirty="0"/>
              <a:t>Babil’in asma bahçeleri</a:t>
            </a:r>
            <a:endParaRPr lang="en-GB" dirty="0"/>
          </a:p>
          <a:p>
            <a:pPr marL="0" indent="0">
              <a:buNone/>
            </a:pPr>
            <a:r>
              <a:rPr lang="tr-TR" dirty="0"/>
              <a:t>Irak’ta bulunduğu düşünülen, yeri tam belirlenemeyen bu bahçeleri Babil kralı II. </a:t>
            </a:r>
            <a:r>
              <a:rPr lang="tr-TR" dirty="0" err="1"/>
              <a:t>Nabukadnezar’ın</a:t>
            </a:r>
            <a:r>
              <a:rPr lang="tr-TR" dirty="0"/>
              <a:t> memleketinin yeşil tepelerini özleyen eşi </a:t>
            </a:r>
            <a:r>
              <a:rPr lang="tr-TR" dirty="0" err="1"/>
              <a:t>Amytis</a:t>
            </a:r>
            <a:r>
              <a:rPr lang="tr-TR" dirty="0"/>
              <a:t> için yaptırdığı söylenir. Yunan tarihçilerin anlatımıyla teraslar halinde düzenlenmiştir bu bahçeler. </a:t>
            </a:r>
            <a:endParaRPr lang="en-GB" dirty="0"/>
          </a:p>
          <a:p>
            <a:pPr marL="0" indent="0" algn="just">
              <a:buNone/>
            </a:pPr>
            <a:r>
              <a:rPr lang="tr-TR" b="1" dirty="0"/>
              <a:t>Babil dini</a:t>
            </a:r>
            <a:endParaRPr lang="en-GB" dirty="0"/>
          </a:p>
          <a:p>
            <a:pPr marL="0" indent="0" algn="just">
              <a:buNone/>
            </a:pPr>
            <a:r>
              <a:rPr lang="tr-TR" dirty="0"/>
              <a:t>Babil dini de </a:t>
            </a:r>
            <a:r>
              <a:rPr lang="tr-TR" dirty="0" err="1"/>
              <a:t>Sumer</a:t>
            </a:r>
            <a:r>
              <a:rPr lang="tr-TR" dirty="0"/>
              <a:t> ve </a:t>
            </a:r>
            <a:r>
              <a:rPr lang="tr-TR" dirty="0" err="1"/>
              <a:t>Akadlıların</a:t>
            </a:r>
            <a:r>
              <a:rPr lang="tr-TR" dirty="0"/>
              <a:t> dininin bir uzantısıydı. Sadece en büyük tanrı olarak kendi tanrıları olan </a:t>
            </a:r>
            <a:r>
              <a:rPr lang="tr-TR" dirty="0" err="1"/>
              <a:t>Marduk’u</a:t>
            </a:r>
            <a:r>
              <a:rPr lang="tr-TR" dirty="0"/>
              <a:t> benimsemişlerdi. </a:t>
            </a:r>
            <a:endParaRPr lang="en-GB" dirty="0"/>
          </a:p>
          <a:p>
            <a:pPr marL="0" indent="0" algn="just">
              <a:buNone/>
            </a:pPr>
            <a:endParaRPr lang="tr-TR" dirty="0"/>
          </a:p>
        </p:txBody>
      </p:sp>
    </p:spTree>
    <p:extLst>
      <p:ext uri="{BB962C8B-B14F-4D97-AF65-F5344CB8AC3E}">
        <p14:creationId xmlns:p14="http://schemas.microsoft.com/office/powerpoint/2010/main" val="39747426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lstStyle/>
          <a:p>
            <a:pPr marL="0" indent="0">
              <a:buNone/>
            </a:pPr>
            <a:r>
              <a:rPr lang="tr-TR" dirty="0"/>
              <a:t>Akad ve Babil egemenliklerinde Mezopotamya’da önemli başka güçler de vardı: </a:t>
            </a:r>
            <a:r>
              <a:rPr lang="tr-TR" b="1" dirty="0"/>
              <a:t>Asurlular ve </a:t>
            </a:r>
            <a:r>
              <a:rPr lang="tr-TR" b="1" dirty="0" err="1"/>
              <a:t>Aramiler</a:t>
            </a:r>
            <a:r>
              <a:rPr lang="tr-TR" dirty="0"/>
              <a:t> olmuştur. Onlar da M.Ö. 2000-612 yılları arasında bölgede devletler kurmuşlardır.</a:t>
            </a:r>
            <a:endParaRPr lang="en-GB" dirty="0"/>
          </a:p>
          <a:p>
            <a:pPr marL="0" indent="0">
              <a:buNone/>
            </a:pPr>
            <a:endParaRPr lang="tr-TR" dirty="0"/>
          </a:p>
          <a:p>
            <a:pPr marL="0" indent="0">
              <a:buNone/>
            </a:pPr>
            <a:r>
              <a:rPr lang="tr-TR" dirty="0"/>
              <a:t>Milattan önceki dönemlerde Mezopotamya’daki iktidar değişimlerinin kronolojisi için bkz.: Jean </a:t>
            </a:r>
            <a:r>
              <a:rPr lang="tr-TR" dirty="0" err="1"/>
              <a:t>Bottéro</a:t>
            </a:r>
            <a:r>
              <a:rPr lang="tr-TR" dirty="0"/>
              <a:t>, </a:t>
            </a:r>
            <a:r>
              <a:rPr lang="tr-TR" b="1" dirty="0"/>
              <a:t>Eski Yakındoğu. Sümer’den Kutsal Kitap’a</a:t>
            </a:r>
            <a:r>
              <a:rPr lang="tr-TR" i="1" dirty="0"/>
              <a:t>. </a:t>
            </a:r>
            <a:r>
              <a:rPr lang="tr-TR" dirty="0"/>
              <a:t>çev. </a:t>
            </a:r>
            <a:r>
              <a:rPr lang="tr-TR" dirty="0" err="1"/>
              <a:t>A.Kâhiloğulları</a:t>
            </a:r>
            <a:r>
              <a:rPr lang="tr-TR" dirty="0"/>
              <a:t>, P. </a:t>
            </a:r>
            <a:r>
              <a:rPr lang="tr-TR" dirty="0" err="1"/>
              <a:t>Güzelyürek</a:t>
            </a:r>
            <a:r>
              <a:rPr lang="tr-TR" dirty="0"/>
              <a:t> ve L. Arslan Özcan. Dost Kitabevi Yayınları, Ankara, 2005, </a:t>
            </a:r>
            <a:r>
              <a:rPr lang="tr-TR" dirty="0" err="1"/>
              <a:t>ss</a:t>
            </a:r>
            <a:r>
              <a:rPr lang="tr-TR" dirty="0"/>
              <a:t>. 285-288. Bu kronolojiyi ezberlemenize gerek yoktur, sınavda sorulmayacaktır. Sadece bilgi sahibi olmanız için verilmiştir.</a:t>
            </a:r>
            <a:endParaRPr lang="en-GB" dirty="0"/>
          </a:p>
          <a:p>
            <a:pPr marL="0" indent="0">
              <a:buNone/>
            </a:pPr>
            <a:endParaRPr lang="tr-TR" dirty="0"/>
          </a:p>
        </p:txBody>
      </p:sp>
    </p:spTree>
    <p:extLst>
      <p:ext uri="{BB962C8B-B14F-4D97-AF65-F5344CB8AC3E}">
        <p14:creationId xmlns:p14="http://schemas.microsoft.com/office/powerpoint/2010/main" val="7239280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normAutofit fontScale="92500" lnSpcReduction="10000"/>
          </a:bodyPr>
          <a:lstStyle/>
          <a:p>
            <a:pPr marL="0" indent="0">
              <a:buNone/>
            </a:pPr>
            <a:r>
              <a:rPr lang="tr-TR" b="1" dirty="0"/>
              <a:t>GÖBEKLİTEPE ve TARİHİN DEĞİŞEBİLİRLİĞİ</a:t>
            </a:r>
          </a:p>
          <a:p>
            <a:pPr marL="0" indent="0">
              <a:buNone/>
            </a:pPr>
            <a:r>
              <a:rPr lang="tr-TR" dirty="0"/>
              <a:t>Urfa civarındaki </a:t>
            </a:r>
            <a:r>
              <a:rPr lang="tr-TR" dirty="0" err="1"/>
              <a:t>Göbeklitepe’de</a:t>
            </a:r>
            <a:r>
              <a:rPr lang="tr-TR" dirty="0"/>
              <a:t> Alman arkeolog </a:t>
            </a:r>
            <a:r>
              <a:rPr lang="tr-TR" dirty="0" err="1"/>
              <a:t>Klaus</a:t>
            </a:r>
            <a:r>
              <a:rPr lang="tr-TR" dirty="0"/>
              <a:t> </a:t>
            </a:r>
            <a:r>
              <a:rPr lang="tr-TR" dirty="0" err="1"/>
              <a:t>Schmidt’in</a:t>
            </a:r>
            <a:r>
              <a:rPr lang="tr-TR" dirty="0"/>
              <a:t> 2005 yılında keşfettiği yıkıntılar, bilinen tarihin arkeoloji vb. bilimlerce yapılan yeni keşifler tarafından nasıl değişebildiğine örnek gösterilebilir. </a:t>
            </a:r>
            <a:endParaRPr lang="en-GB" dirty="0"/>
          </a:p>
          <a:p>
            <a:r>
              <a:rPr lang="tr-TR" dirty="0"/>
              <a:t>İnsanların avcı-toplayıcı olarak yaşadıkları döneme ait bu kalıntılar büyük bir tapınak kompleksidir: Taş devri tapınakları. Bu tapınaklarda ya da yakınlarında bir yerleşim yeri yoktur. İnsanlar buraya sadece törenler düzenlemek amacıyla gelip törenlerden sonra gitmektedir.</a:t>
            </a:r>
            <a:endParaRPr lang="en-GB" dirty="0"/>
          </a:p>
          <a:p>
            <a:r>
              <a:rPr lang="tr-TR" dirty="0"/>
              <a:t>İnşa ettikten yaklaşık bin yıl sonra insanlar bu tapınakları üzerine taş ve toprak dökerek gömmüşlerdir.</a:t>
            </a:r>
            <a:endParaRPr lang="en-GB" dirty="0"/>
          </a:p>
          <a:p>
            <a:pPr marL="0" indent="0">
              <a:buNone/>
            </a:pPr>
            <a:endParaRPr lang="tr-TR" dirty="0"/>
          </a:p>
        </p:txBody>
      </p:sp>
    </p:spTree>
    <p:extLst>
      <p:ext uri="{BB962C8B-B14F-4D97-AF65-F5344CB8AC3E}">
        <p14:creationId xmlns:p14="http://schemas.microsoft.com/office/powerpoint/2010/main" val="36765759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lstStyle/>
          <a:p>
            <a:pPr marL="0" indent="0">
              <a:buNone/>
            </a:pPr>
            <a:r>
              <a:rPr lang="tr-TR" dirty="0"/>
              <a:t>Bu keşiften önce insanların toplumsal artı üretimini sadece tarıma geçtikten sonra gerçekleştirebildikleri düşünülüyordu. Ancak </a:t>
            </a:r>
            <a:r>
              <a:rPr lang="tr-TR" dirty="0" err="1"/>
              <a:t>Göbeklitepe’de</a:t>
            </a:r>
            <a:r>
              <a:rPr lang="tr-TR" dirty="0"/>
              <a:t> bulunan ve çok sayıda kişinin yiyecek işiyle uğraşmadan sadece </a:t>
            </a:r>
            <a:r>
              <a:rPr lang="tr-TR" dirty="0" err="1"/>
              <a:t>inşaasına</a:t>
            </a:r>
            <a:r>
              <a:rPr lang="tr-TR" dirty="0"/>
              <a:t> zaman ayırdığı tahmin edilen tapınaklar, avcı-toplayıcı zamanda da toplumsal artı sağlanabildiğinin göstergesi olarak kabul edilmektedir. </a:t>
            </a:r>
          </a:p>
          <a:p>
            <a:pPr marL="0" indent="0">
              <a:buNone/>
            </a:pPr>
            <a:endParaRPr lang="tr-TR" dirty="0"/>
          </a:p>
          <a:p>
            <a:r>
              <a:rPr lang="tr-TR" dirty="0" err="1"/>
              <a:t>Göbeklitepe’de</a:t>
            </a:r>
            <a:r>
              <a:rPr lang="tr-TR" dirty="0"/>
              <a:t> bir yerleşim yeri, köy ya da kent yoktur; sadece tapınaklar (bir kült merkezi) vardır.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37961944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a:extLst>
              <a:ext uri="{FF2B5EF4-FFF2-40B4-BE49-F238E27FC236}">
                <a16:creationId xmlns:a16="http://schemas.microsoft.com/office/drawing/2014/main" id="{8FD38971-C2BC-4673-8613-DAAB131DD923}"/>
              </a:ext>
            </a:extLst>
          </p:cNvPr>
          <p:cNvPicPr/>
          <p:nvPr/>
        </p:nvPicPr>
        <p:blipFill>
          <a:blip r:embed="rId2" cstate="print"/>
          <a:stretch>
            <a:fillRect/>
          </a:stretch>
        </p:blipFill>
        <p:spPr>
          <a:xfrm>
            <a:off x="181412" y="188640"/>
            <a:ext cx="4390588" cy="3240360"/>
          </a:xfrm>
          <a:prstGeom prst="rect">
            <a:avLst/>
          </a:prstGeom>
        </p:spPr>
      </p:pic>
      <p:pic>
        <p:nvPicPr>
          <p:cNvPr id="5" name="5 Resim">
            <a:extLst>
              <a:ext uri="{FF2B5EF4-FFF2-40B4-BE49-F238E27FC236}">
                <a16:creationId xmlns:a16="http://schemas.microsoft.com/office/drawing/2014/main" id="{7DC68751-0B9B-4B2C-B031-D814253614C2}"/>
              </a:ext>
            </a:extLst>
          </p:cNvPr>
          <p:cNvPicPr>
            <a:picLocks noGrp="1"/>
          </p:cNvPicPr>
          <p:nvPr>
            <p:ph idx="1"/>
          </p:nvPr>
        </p:nvPicPr>
        <p:blipFill>
          <a:blip r:embed="rId3" cstate="print"/>
          <a:stretch>
            <a:fillRect/>
          </a:stretch>
        </p:blipFill>
        <p:spPr>
          <a:xfrm>
            <a:off x="3779912" y="3429000"/>
            <a:ext cx="5270229" cy="3362886"/>
          </a:xfrm>
          <a:prstGeom prst="rect">
            <a:avLst/>
          </a:prstGeom>
        </p:spPr>
      </p:pic>
    </p:spTree>
    <p:extLst>
      <p:ext uri="{BB962C8B-B14F-4D97-AF65-F5344CB8AC3E}">
        <p14:creationId xmlns:p14="http://schemas.microsoft.com/office/powerpoint/2010/main" val="6937820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lstStyle/>
          <a:p>
            <a:pPr marL="0" indent="0">
              <a:buNone/>
            </a:pPr>
            <a:r>
              <a:rPr lang="tr-TR" dirty="0"/>
              <a:t>Yerleşik yaşama henüz geçmemiş, ama geçmek üzere olan avcı-toplayıcı kabilelerce inşa edildiği düşünülen bu kült merkezi, tarihçilerin birbiriyle ilgisiz biçimde yaşayan göçebe küçük topluluklar olarak hayal ettikleri avcı-toplayıcı kabilelerin daha karmaşık bir ilişki biçimine ve toplumsal yapıya sahip olabileceğini göstermektedir. </a:t>
            </a:r>
            <a:endParaRPr lang="en-GB" dirty="0"/>
          </a:p>
          <a:p>
            <a:pPr marL="0" indent="0">
              <a:buNone/>
            </a:pPr>
            <a:endParaRPr lang="tr-TR" dirty="0"/>
          </a:p>
        </p:txBody>
      </p:sp>
    </p:spTree>
    <p:extLst>
      <p:ext uri="{BB962C8B-B14F-4D97-AF65-F5344CB8AC3E}">
        <p14:creationId xmlns:p14="http://schemas.microsoft.com/office/powerpoint/2010/main" val="290760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lstStyle/>
          <a:p>
            <a:pPr marL="0" indent="0">
              <a:buNone/>
            </a:pPr>
            <a:r>
              <a:rPr lang="tr-TR" dirty="0"/>
              <a:t>Uygarlığa geçişe ilişkin bu senaryo Sümerlerin bilinen ilk uygarlık olması nedeniyle onlara bakarak oluşturulmuştur. Aynı zamanda Sümerlere dair bazı unsurlar da oluşturulan bu kuram doğrultusunda yorumlanmaktadır.</a:t>
            </a:r>
            <a:r>
              <a:rPr lang="tr-TR" b="1" dirty="0"/>
              <a:t> </a:t>
            </a:r>
            <a:r>
              <a:rPr lang="tr-TR" dirty="0"/>
              <a:t>Sözgelimi hâlâ tam olarak bilinmeyen hususlar varsa, kurama bakarak ‘olsa olsa böyle olmuş olmalı’ denilmektedir. Dolayısıyla </a:t>
            </a:r>
            <a:r>
              <a:rPr lang="tr-TR" b="1" dirty="0"/>
              <a:t>toplumsal gerçeklik ile kuram arasında böyle bir etkileşim vardır. </a:t>
            </a:r>
            <a:endParaRPr lang="en-GB" dirty="0"/>
          </a:p>
          <a:p>
            <a:pPr marL="0" indent="0">
              <a:buNone/>
            </a:pPr>
            <a:endParaRPr lang="tr-TR" dirty="0"/>
          </a:p>
        </p:txBody>
      </p:sp>
    </p:spTree>
    <p:extLst>
      <p:ext uri="{BB962C8B-B14F-4D97-AF65-F5344CB8AC3E}">
        <p14:creationId xmlns:p14="http://schemas.microsoft.com/office/powerpoint/2010/main" val="1944352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4248472" cy="6696744"/>
          </a:xfrm>
        </p:spPr>
        <p:txBody>
          <a:bodyPr/>
          <a:lstStyle/>
          <a:p>
            <a:pPr marL="0" indent="0">
              <a:buNone/>
            </a:pPr>
            <a:r>
              <a:rPr lang="tr-TR" dirty="0" err="1"/>
              <a:t>Göbeklitepe'deki</a:t>
            </a:r>
            <a:r>
              <a:rPr lang="tr-TR" dirty="0"/>
              <a:t> anıtsal yapılar ve üzerindeki kabartmalar bir yapı yapmak için gerekli bilginin varlığını, insanları ortak bir işe koşmadaki örgütlenmenin gelişkinliğini, kişisel sanatsal becerilerin bir üsluba dönüşmüş olduğunun kanıtı sayılabilir</a:t>
            </a:r>
          </a:p>
        </p:txBody>
      </p:sp>
      <p:pic>
        <p:nvPicPr>
          <p:cNvPr id="5" name="6 Resim">
            <a:extLst>
              <a:ext uri="{FF2B5EF4-FFF2-40B4-BE49-F238E27FC236}">
                <a16:creationId xmlns:a16="http://schemas.microsoft.com/office/drawing/2014/main" id="{A53A78D3-C524-4FA2-989F-30E6A776642D}"/>
              </a:ext>
            </a:extLst>
          </p:cNvPr>
          <p:cNvPicPr/>
          <p:nvPr/>
        </p:nvPicPr>
        <p:blipFill>
          <a:blip r:embed="rId2" cstate="print"/>
          <a:stretch>
            <a:fillRect/>
          </a:stretch>
        </p:blipFill>
        <p:spPr>
          <a:xfrm>
            <a:off x="4499992" y="116632"/>
            <a:ext cx="4507949" cy="6696744"/>
          </a:xfrm>
          <a:prstGeom prst="rect">
            <a:avLst/>
          </a:prstGeom>
        </p:spPr>
      </p:pic>
      <p:pic>
        <p:nvPicPr>
          <p:cNvPr id="1025" name="6 Resim">
            <a:extLst>
              <a:ext uri="{FF2B5EF4-FFF2-40B4-BE49-F238E27FC236}">
                <a16:creationId xmlns:a16="http://schemas.microsoft.com/office/drawing/2014/main" id="{A0668CF0-6ED4-4569-8F89-0AD694D0B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414463" cy="212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27244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46E17-C0EE-4171-A1FF-3BD47D12C8AB}"/>
              </a:ext>
            </a:extLst>
          </p:cNvPr>
          <p:cNvSpPr>
            <a:spLocks noGrp="1"/>
          </p:cNvSpPr>
          <p:nvPr>
            <p:ph idx="1"/>
          </p:nvPr>
        </p:nvSpPr>
        <p:spPr>
          <a:xfrm>
            <a:off x="35496" y="116632"/>
            <a:ext cx="8928992" cy="6696744"/>
          </a:xfrm>
        </p:spPr>
        <p:txBody>
          <a:bodyPr>
            <a:normAutofit fontScale="92500" lnSpcReduction="20000"/>
          </a:bodyPr>
          <a:lstStyle/>
          <a:p>
            <a:r>
              <a:rPr lang="tr-TR" dirty="0"/>
              <a:t>Hatta henüz tam olarak bir teori halini almasa ve yaygınlaşmasa da, bazı tarihçiler Neolitik Devrimin çekirdek bölgesinin Mezopotamya’daki </a:t>
            </a:r>
            <a:r>
              <a:rPr lang="tr-TR" dirty="0" err="1"/>
              <a:t>Levant</a:t>
            </a:r>
            <a:r>
              <a:rPr lang="tr-TR" dirty="0"/>
              <a:t>  bölgesi değil, </a:t>
            </a:r>
            <a:r>
              <a:rPr lang="tr-TR" dirty="0" err="1"/>
              <a:t>Toroslar’ın</a:t>
            </a:r>
            <a:r>
              <a:rPr lang="tr-TR" dirty="0"/>
              <a:t> güney etekleri olabileceğini ve insanların tarıma, bu tarz yapılar yapmak için gerekli boş zamanı yaratmak amacıyla geçtiğini düşünmektedirler. Ayrıca bu yapıların inşası için gerekli örgütlenmenin dini liderlerce yapıldığı, bu durumda seçkin sayılabilecek ve en azından inşaatı yöneten bir toplumsal kesimin var olduğu, dolayısıyla toplumsal </a:t>
            </a:r>
            <a:r>
              <a:rPr lang="tr-TR" dirty="0" err="1"/>
              <a:t>tabakalaşmanın</a:t>
            </a:r>
            <a:r>
              <a:rPr lang="tr-TR" dirty="0"/>
              <a:t> avcı-toplayıcı dönemde başladığı da ortaya atılan bir görüştür. </a:t>
            </a:r>
            <a:endParaRPr lang="en-GB" dirty="0"/>
          </a:p>
          <a:p>
            <a:r>
              <a:rPr lang="tr-TR" dirty="0"/>
              <a:t>Bunların hiçbiri henüz tam bir teori halini almamıştır. </a:t>
            </a:r>
            <a:r>
              <a:rPr lang="tr-TR" dirty="0" err="1"/>
              <a:t>Göbeklitepe’de</a:t>
            </a:r>
            <a:r>
              <a:rPr lang="tr-TR" dirty="0"/>
              <a:t> kazı çalışmaları devam etmektedir. Araştırmalar sürdükçe yeni teoriler de geliştirilebilir. </a:t>
            </a:r>
            <a:r>
              <a:rPr lang="tr-TR" dirty="0" err="1"/>
              <a:t>Göbeklitepe’deki</a:t>
            </a:r>
            <a:r>
              <a:rPr lang="tr-TR" dirty="0"/>
              <a:t> buluntuların tarihi değiştirip değiştirmeyeceğini zamanla göreceğiz.</a:t>
            </a:r>
            <a:endParaRPr lang="en-GB" dirty="0"/>
          </a:p>
          <a:p>
            <a:pPr marL="0" indent="0">
              <a:buNone/>
            </a:pPr>
            <a:endParaRPr lang="tr-TR" dirty="0"/>
          </a:p>
        </p:txBody>
      </p:sp>
    </p:spTree>
    <p:extLst>
      <p:ext uri="{BB962C8B-B14F-4D97-AF65-F5344CB8AC3E}">
        <p14:creationId xmlns:p14="http://schemas.microsoft.com/office/powerpoint/2010/main" val="7268450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324651-F6D6-435C-8FC4-0DE853BDA24F}"/>
              </a:ext>
            </a:extLst>
          </p:cNvPr>
          <p:cNvSpPr>
            <a:spLocks noGrp="1"/>
          </p:cNvSpPr>
          <p:nvPr>
            <p:ph idx="1"/>
          </p:nvPr>
        </p:nvSpPr>
        <p:spPr>
          <a:xfrm>
            <a:off x="251520" y="260648"/>
            <a:ext cx="8640960" cy="6480720"/>
          </a:xfrm>
        </p:spPr>
        <p:txBody>
          <a:bodyPr>
            <a:normAutofit fontScale="92500"/>
          </a:bodyPr>
          <a:lstStyle/>
          <a:p>
            <a:r>
              <a:rPr lang="tr-TR" dirty="0" err="1"/>
              <a:t>Göbeklitepe’ye</a:t>
            </a:r>
            <a:r>
              <a:rPr lang="tr-TR" dirty="0"/>
              <a:t> ilişkin olarak </a:t>
            </a:r>
            <a:r>
              <a:rPr lang="tr-TR" dirty="0" err="1"/>
              <a:t>National</a:t>
            </a:r>
            <a:r>
              <a:rPr lang="tr-TR" dirty="0"/>
              <a:t> </a:t>
            </a:r>
            <a:r>
              <a:rPr lang="tr-TR" dirty="0" err="1"/>
              <a:t>Geographic’in</a:t>
            </a:r>
            <a:r>
              <a:rPr lang="tr-TR" dirty="0"/>
              <a:t> yaptığı belgeseli izlemeniz önerilir: “(</a:t>
            </a:r>
            <a:r>
              <a:rPr lang="tr-TR" dirty="0" err="1"/>
              <a:t>national</a:t>
            </a:r>
            <a:r>
              <a:rPr lang="tr-TR" dirty="0"/>
              <a:t> </a:t>
            </a:r>
            <a:r>
              <a:rPr lang="tr-TR" dirty="0" err="1"/>
              <a:t>geographic</a:t>
            </a:r>
            <a:r>
              <a:rPr lang="tr-TR" dirty="0"/>
              <a:t>) Kayıp Medeniyet: Türkiye Göbekli Tepe” olarak aradığınızda bulabilirsiniz. </a:t>
            </a:r>
            <a:r>
              <a:rPr lang="tr-TR" u="sng" dirty="0">
                <a:hlinkClick r:id="rId2"/>
              </a:rPr>
              <a:t>https://www.youtube.com/watch?v=w8gKuLMPFyY&amp;t=1632s</a:t>
            </a:r>
            <a:endParaRPr lang="tr-TR" u="sng" dirty="0"/>
          </a:p>
          <a:p>
            <a:r>
              <a:rPr lang="tr-TR" dirty="0"/>
              <a:t>Ayrıca Şanlıurfa Müzesinin internet sitesinde yer alan fotoğraflara bakabilirsiniz. </a:t>
            </a:r>
          </a:p>
          <a:p>
            <a:pPr marL="0" indent="0">
              <a:buNone/>
            </a:pPr>
            <a:r>
              <a:rPr lang="tr-TR" u="sng" dirty="0"/>
              <a:t>sanliurfamuzesi.gov.tr/TR-178663/gobeklitepe.html </a:t>
            </a:r>
            <a:endParaRPr lang="en-GB" dirty="0"/>
          </a:p>
          <a:p>
            <a:pPr marL="0" indent="0">
              <a:buNone/>
            </a:pPr>
            <a:endParaRPr lang="en-GB"/>
          </a:p>
          <a:p>
            <a:r>
              <a:rPr lang="tr-TR" dirty="0"/>
              <a:t>Dilerseniz </a:t>
            </a:r>
            <a:r>
              <a:rPr lang="tr-TR" dirty="0" err="1"/>
              <a:t>Sumer</a:t>
            </a:r>
            <a:r>
              <a:rPr lang="tr-TR" dirty="0"/>
              <a:t> metinlerinin İngilizce çevirilerine şu adresten ulaşabilirsiniz: http://etcsl.orinst.ox.ac.uk/</a:t>
            </a:r>
            <a:endParaRPr lang="en-GB" dirty="0"/>
          </a:p>
          <a:p>
            <a:pPr marL="0" indent="0">
              <a:buNone/>
            </a:pPr>
            <a:endParaRPr lang="tr-TR" dirty="0"/>
          </a:p>
        </p:txBody>
      </p:sp>
    </p:spTree>
    <p:extLst>
      <p:ext uri="{BB962C8B-B14F-4D97-AF65-F5344CB8AC3E}">
        <p14:creationId xmlns:p14="http://schemas.microsoft.com/office/powerpoint/2010/main" val="2973269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0" y="260648"/>
            <a:ext cx="8964488" cy="6597352"/>
          </a:xfrm>
        </p:spPr>
        <p:txBody>
          <a:bodyPr>
            <a:normAutofit fontScale="92500" lnSpcReduction="20000"/>
          </a:bodyPr>
          <a:lstStyle/>
          <a:p>
            <a:pPr marL="0" indent="0">
              <a:buNone/>
            </a:pPr>
            <a:r>
              <a:rPr lang="tr-TR" b="1" dirty="0"/>
              <a:t>NEOLİTİK KÖKENLER</a:t>
            </a:r>
            <a:endParaRPr lang="en-GB" dirty="0"/>
          </a:p>
          <a:p>
            <a:pPr marL="0" indent="0">
              <a:buNone/>
            </a:pPr>
            <a:r>
              <a:rPr lang="tr-TR" dirty="0"/>
              <a:t>Dicle-Fırat Vadisi’nde (Mezopotamya’da) henüz üretim yoktur çünkü insanlık bu dönemde ırmak kıyılarındaki taşkın, kuraklık ve bataklık sorunlarına çözüm üretebilecek olanaklara sahip değildir. </a:t>
            </a:r>
            <a:r>
              <a:rPr lang="tr-TR" b="1" dirty="0"/>
              <a:t>Dicle-Fırat Vadisi’ne neolitik yaşam geç gelmiştir.</a:t>
            </a:r>
            <a:endParaRPr lang="en-GB" dirty="0"/>
          </a:p>
          <a:p>
            <a:pPr marL="0" indent="0">
              <a:buNone/>
            </a:pPr>
            <a:r>
              <a:rPr lang="tr-TR" dirty="0"/>
              <a:t>Dicle-Fırat Vadisi’nde araç yapımı için kullanılan</a:t>
            </a:r>
            <a:r>
              <a:rPr lang="tr-TR" b="1" dirty="0"/>
              <a:t> taşlara ve madenlere çok fazla rastlanmaz. </a:t>
            </a:r>
            <a:r>
              <a:rPr lang="tr-TR" dirty="0"/>
              <a:t>Ağaç olarak ağırlıkla hurma ağacı bulunmaktadır ve bunun</a:t>
            </a:r>
            <a:r>
              <a:rPr lang="tr-TR" b="1" dirty="0"/>
              <a:t> kerestesi de alet yapımına pek uygun değildir. </a:t>
            </a:r>
            <a:r>
              <a:rPr lang="tr-TR" dirty="0"/>
              <a:t>Bu nedenle Mezopotamya’da kurulan uygarlıklar taş, maden ve kereste için başka topluluklarla ticaret yaparlar ya da o toplulukları yağmalarlar. Mezopotamya’da tek zenginlik kildir ve binalar ağırlıkla kilden (kerpiçten) yapılır. Çanak çömlek ve yazı yazmak için tabletler de kilden yapılmaktadır.</a:t>
            </a:r>
            <a:endParaRPr lang="en-GB" dirty="0"/>
          </a:p>
          <a:p>
            <a:pPr marL="0" indent="0">
              <a:buNone/>
            </a:pPr>
            <a:endParaRPr lang="tr-TR" dirty="0"/>
          </a:p>
        </p:txBody>
      </p:sp>
    </p:spTree>
    <p:extLst>
      <p:ext uri="{BB962C8B-B14F-4D97-AF65-F5344CB8AC3E}">
        <p14:creationId xmlns:p14="http://schemas.microsoft.com/office/powerpoint/2010/main" val="769999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lnSpcReduction="10000"/>
          </a:bodyPr>
          <a:lstStyle/>
          <a:p>
            <a:pPr marL="0" indent="0">
              <a:buNone/>
            </a:pPr>
            <a:r>
              <a:rPr lang="tr-TR" b="1" dirty="0"/>
              <a:t>SÜMERLERİN GÖÇEBE KÖKENLERİ</a:t>
            </a:r>
            <a:endParaRPr lang="en-GB" dirty="0"/>
          </a:p>
          <a:p>
            <a:pPr marL="0" indent="0">
              <a:buNone/>
            </a:pPr>
            <a:r>
              <a:rPr lang="tr-TR" dirty="0"/>
              <a:t>Mezopotamya yöresinde tarımsal üretime geçilmişti ama toplumsal artının daha fazla üretilmesini sağlayacak, fazla üretme gizilgücünü harekete geçirecek etkenler yoktu. Bu döngüyü kıranın </a:t>
            </a:r>
            <a:r>
              <a:rPr lang="tr-TR" b="1" dirty="0"/>
              <a:t>yerleşik</a:t>
            </a:r>
            <a:r>
              <a:rPr lang="tr-TR" dirty="0"/>
              <a:t> </a:t>
            </a:r>
            <a:r>
              <a:rPr lang="tr-TR" b="1" dirty="0"/>
              <a:t>çiftçi-göçebe çoban çatışması olması muhtemel </a:t>
            </a:r>
            <a:r>
              <a:rPr lang="tr-TR" dirty="0"/>
              <a:t>kabul edilmektedir tarihçilerin birçoğu tarafından. Çevredeki (bugünkü İran-Irak sınırındaki) </a:t>
            </a:r>
            <a:r>
              <a:rPr lang="tr-TR" dirty="0" err="1"/>
              <a:t>Zagroslar</a:t>
            </a:r>
            <a:r>
              <a:rPr lang="tr-TR" dirty="0"/>
              <a:t>, Toroslar ve </a:t>
            </a:r>
            <a:r>
              <a:rPr lang="tr-TR" dirty="0" err="1"/>
              <a:t>Amanoslar</a:t>
            </a:r>
            <a:r>
              <a:rPr lang="tr-TR" dirty="0"/>
              <a:t> gibi dağlık bölgelerden Sümer bölgesine inen göçebe çobanlar, yörenin yerleşik çiftçilerini toplumsal artı üretmeye zorlayınca uygarlığa giden değişim başlamış olmalı.</a:t>
            </a:r>
            <a:endParaRPr lang="en-GB" dirty="0"/>
          </a:p>
          <a:p>
            <a:pPr marL="0" indent="0">
              <a:buNone/>
            </a:pPr>
            <a:endParaRPr lang="tr-TR" dirty="0"/>
          </a:p>
        </p:txBody>
      </p:sp>
    </p:spTree>
    <p:extLst>
      <p:ext uri="{BB962C8B-B14F-4D97-AF65-F5344CB8AC3E}">
        <p14:creationId xmlns:p14="http://schemas.microsoft.com/office/powerpoint/2010/main" val="4113364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04DD85-3EA9-4A31-8761-D0AF36F9EEE2}"/>
              </a:ext>
            </a:extLst>
          </p:cNvPr>
          <p:cNvSpPr>
            <a:spLocks noGrp="1"/>
          </p:cNvSpPr>
          <p:nvPr>
            <p:ph idx="1"/>
          </p:nvPr>
        </p:nvSpPr>
        <p:spPr>
          <a:xfrm>
            <a:off x="251520" y="260648"/>
            <a:ext cx="8712968" cy="6408712"/>
          </a:xfrm>
        </p:spPr>
        <p:txBody>
          <a:bodyPr>
            <a:normAutofit fontScale="85000" lnSpcReduction="20000"/>
          </a:bodyPr>
          <a:lstStyle/>
          <a:p>
            <a:pPr marL="0" indent="0">
              <a:buNone/>
            </a:pPr>
            <a:r>
              <a:rPr lang="tr-TR" dirty="0"/>
              <a:t>Mezopotamya’daki Sümer bölgesini fetheden ve bölgenin adını alarak Sümerler olarak anılan fatihlerin </a:t>
            </a:r>
            <a:r>
              <a:rPr lang="tr-TR" b="1" dirty="0"/>
              <a:t>dışarıdan geldikleri ve göçebe çoban olduklarına dair kanıtlar</a:t>
            </a:r>
            <a:r>
              <a:rPr lang="tr-TR" dirty="0"/>
              <a:t> mevcuttur: </a:t>
            </a:r>
            <a:endParaRPr lang="en-GB" dirty="0"/>
          </a:p>
          <a:p>
            <a:r>
              <a:rPr lang="tr-TR" dirty="0" err="1"/>
              <a:t>Zagros</a:t>
            </a:r>
            <a:r>
              <a:rPr lang="tr-TR" dirty="0"/>
              <a:t> Dağları’ndan geldikleri tahmin edilen </a:t>
            </a:r>
            <a:r>
              <a:rPr lang="tr-TR" dirty="0" err="1"/>
              <a:t>Sumerlerin</a:t>
            </a:r>
            <a:r>
              <a:rPr lang="tr-TR" dirty="0"/>
              <a:t> dili Mezopotamya’daki yerli halkların konuştukları Sami dillerinden çok farklıdır. Aslında Sümerce hiçbir dil ailesi içine yerleştirilememektedir. </a:t>
            </a:r>
            <a:endParaRPr lang="en-GB" dirty="0"/>
          </a:p>
          <a:p>
            <a:r>
              <a:rPr lang="tr-TR" dirty="0"/>
              <a:t>Önce fethedip, sonra çöreklenen Sümerler tanrılarını dağların tepesinde dikilirken gösterdikleri gibi ikonografilerinde ve mitoslarında tanrılarını ve yöneticilerini sürüyü sürü yararına güden çobanlara benzetirler.  </a:t>
            </a:r>
            <a:endParaRPr lang="en-GB" dirty="0"/>
          </a:p>
          <a:p>
            <a:r>
              <a:rPr lang="tr-TR" dirty="0" err="1"/>
              <a:t>Dinlerinda</a:t>
            </a:r>
            <a:r>
              <a:rPr lang="tr-TR" dirty="0"/>
              <a:t> tanrılar ve tanrıçaların yaşadıkları bir cennet vardır: </a:t>
            </a:r>
            <a:r>
              <a:rPr lang="tr-TR" dirty="0" err="1"/>
              <a:t>Tilmun</a:t>
            </a:r>
            <a:r>
              <a:rPr lang="tr-TR" dirty="0"/>
              <a:t>. Böyle bir rüya ülkesi, yaşadıkları yeri </a:t>
            </a:r>
            <a:r>
              <a:rPr lang="tr-TR" dirty="0" err="1"/>
              <a:t>terketmek</a:t>
            </a:r>
            <a:r>
              <a:rPr lang="tr-TR" dirty="0"/>
              <a:t> zorunda kalmış insanların eski topraklarına duydukları özlemin sonucu ortaya çıkmış olarak kabul edilebilir.</a:t>
            </a:r>
            <a:endParaRPr lang="en-GB" dirty="0"/>
          </a:p>
          <a:p>
            <a:pPr marL="0" indent="0">
              <a:buNone/>
            </a:pPr>
            <a:endParaRPr lang="tr-TR" dirty="0"/>
          </a:p>
        </p:txBody>
      </p:sp>
    </p:spTree>
    <p:extLst>
      <p:ext uri="{BB962C8B-B14F-4D97-AF65-F5344CB8AC3E}">
        <p14:creationId xmlns:p14="http://schemas.microsoft.com/office/powerpoint/2010/main" val="426493778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4783</Words>
  <Application>Microsoft Office PowerPoint</Application>
  <PresentationFormat>Ekran Gösterisi (4:3)</PresentationFormat>
  <Paragraphs>154</Paragraphs>
  <Slides>62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62</vt:i4>
      </vt:variant>
    </vt:vector>
  </HeadingPairs>
  <TitlesOfParts>
    <vt:vector size="65" baseType="lpstr">
      <vt:lpstr>Arial</vt:lpstr>
      <vt:lpstr>Calibri</vt:lpstr>
      <vt:lpstr>Ofis Teması</vt:lpstr>
      <vt:lpstr>KONU 4 Sümerler ve Göbeklitepe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4 Sümerler ve Göbeklitepe</dc:title>
  <dc:creator>Nilüfer Pınar KILIÇ</dc:creator>
  <cp:lastModifiedBy>Author</cp:lastModifiedBy>
  <cp:revision>10</cp:revision>
  <dcterms:created xsi:type="dcterms:W3CDTF">2019-09-16T12:26:04Z</dcterms:created>
  <dcterms:modified xsi:type="dcterms:W3CDTF">2019-09-24T09:15:29Z</dcterms:modified>
</cp:coreProperties>
</file>