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65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87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65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47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179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4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14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86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405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798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918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5AF11-05B6-4D80-81F6-421E12C6448E}" type="datetimeFigureOut">
              <a:rPr lang="tr-TR" smtClean="0"/>
              <a:t>24.07.2018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AD334-8222-4895-9955-67CE26C72B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2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55964" y="509155"/>
            <a:ext cx="10245436" cy="5735781"/>
          </a:xfrm>
        </p:spPr>
        <p:txBody>
          <a:bodyPr>
            <a:normAutofit fontScale="92500" lnSpcReduction="10000"/>
          </a:bodyPr>
          <a:lstStyle/>
          <a:p>
            <a:r>
              <a:rPr lang="tr-TR" sz="3000" b="1" dirty="0" smtClean="0"/>
              <a:t>SOLUNUM SİSTEMİ</a:t>
            </a:r>
          </a:p>
          <a:p>
            <a:endParaRPr lang="tr-TR" sz="3000" b="1" dirty="0"/>
          </a:p>
          <a:p>
            <a:pPr algn="just"/>
            <a:r>
              <a:rPr lang="tr-TR" sz="2800" dirty="0" smtClean="0"/>
              <a:t>Balıklarda gaz değişiminin yapıldığı en önemli organ solungaçlar olup, çoğu türde deri de solunumda görev alır. </a:t>
            </a:r>
          </a:p>
          <a:p>
            <a:pPr algn="just"/>
            <a:r>
              <a:rPr lang="tr-TR" sz="2800" dirty="0" smtClean="0"/>
              <a:t>Bunun yanında, solungaçlar, ağız boşluğu, bağırsak ve gaz kesesinin değişikliğe uğramasıyla hava ile kan arasında doğrudan gaz değişimi yapılabilir.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 smtClean="0"/>
              <a:t>Ergin balıkların solungaçları iç solungaçlardır.</a:t>
            </a:r>
          </a:p>
          <a:p>
            <a:pPr algn="just"/>
            <a:r>
              <a:rPr lang="tr-TR" sz="2800" dirty="0" smtClean="0"/>
              <a:t>Balıkların </a:t>
            </a:r>
            <a:r>
              <a:rPr lang="tr-TR" sz="2800" dirty="0" err="1" smtClean="0"/>
              <a:t>embriyonik</a:t>
            </a:r>
            <a:r>
              <a:rPr lang="tr-TR" sz="2800" dirty="0" smtClean="0"/>
              <a:t> ve </a:t>
            </a:r>
            <a:r>
              <a:rPr lang="tr-TR" sz="2800" dirty="0" err="1" smtClean="0"/>
              <a:t>larval</a:t>
            </a:r>
            <a:r>
              <a:rPr lang="tr-TR" sz="2800" dirty="0" smtClean="0"/>
              <a:t> dönemlerinde dış solungaçlarda görülebilir.</a:t>
            </a:r>
          </a:p>
          <a:p>
            <a:pPr algn="just"/>
            <a:endParaRPr lang="tr-TR" sz="2800" dirty="0"/>
          </a:p>
          <a:p>
            <a:pPr algn="just"/>
            <a:r>
              <a:rPr lang="tr-TR" altLang="tr-TR" sz="2800" dirty="0" smtClean="0"/>
              <a:t>Balıklarda solunum organı olan solungaçlar, yutak bölgesinde her iki yanda içten dışa doğru uzanan bir seri cep ya da yarık içinde bulunur</a:t>
            </a:r>
            <a:endParaRPr lang="tr-TR" sz="2800" dirty="0" smtClean="0"/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42377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799" y="280555"/>
            <a:ext cx="10848109" cy="640079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tr-TR" altLang="tr-TR" dirty="0" smtClean="0"/>
          </a:p>
          <a:p>
            <a:pPr>
              <a:lnSpc>
                <a:spcPct val="80000"/>
              </a:lnSpc>
            </a:pPr>
            <a:r>
              <a:rPr lang="tr-TR" altLang="tr-TR" dirty="0" err="1" smtClean="0"/>
              <a:t>Cyclostoma’da</a:t>
            </a:r>
            <a:r>
              <a:rPr lang="tr-TR" altLang="tr-TR" dirty="0" smtClean="0"/>
              <a:t> </a:t>
            </a:r>
            <a:r>
              <a:rPr lang="tr-TR" altLang="tr-TR" dirty="0" smtClean="0"/>
              <a:t>solungaçlar cepler içindedir. Her cebin içinde </a:t>
            </a:r>
            <a:r>
              <a:rPr lang="tr-TR" altLang="tr-TR" dirty="0" err="1" smtClean="0"/>
              <a:t>farenkse</a:t>
            </a:r>
            <a:r>
              <a:rPr lang="tr-TR" altLang="tr-TR" dirty="0" smtClean="0"/>
              <a:t> açılan bir iç solungaç deliği, </a:t>
            </a:r>
            <a:r>
              <a:rPr lang="tr-TR" altLang="tr-TR" dirty="0" smtClean="0"/>
              <a:t>bir de </a:t>
            </a:r>
            <a:r>
              <a:rPr lang="tr-TR" altLang="tr-TR" dirty="0" smtClean="0"/>
              <a:t>dışarı açılan dış solungaç deliği bulunur. Cepler birbirinden </a:t>
            </a:r>
            <a:r>
              <a:rPr lang="tr-TR" altLang="tr-TR" dirty="0" err="1" smtClean="0"/>
              <a:t>septumlarla</a:t>
            </a:r>
            <a:r>
              <a:rPr lang="tr-TR" altLang="tr-TR" dirty="0" smtClean="0"/>
              <a:t> ayrılmışlar ve </a:t>
            </a:r>
            <a:r>
              <a:rPr lang="tr-TR" altLang="tr-TR" dirty="0"/>
              <a:t>d</a:t>
            </a:r>
            <a:r>
              <a:rPr lang="tr-TR" altLang="tr-TR" dirty="0" smtClean="0"/>
              <a:t>ışardan solungaç sepeti ile desteklenmişlerdir. Her cebin üst ve alt yüzeyinde lamel denilen ikinci katları olan çok sayıda solungaç </a:t>
            </a:r>
            <a:r>
              <a:rPr lang="tr-TR" altLang="tr-TR" dirty="0" err="1" smtClean="0"/>
              <a:t>filamenti</a:t>
            </a:r>
            <a:r>
              <a:rPr lang="tr-TR" altLang="tr-TR" dirty="0" smtClean="0"/>
              <a:t> bulunur.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  <a:p>
            <a:pPr>
              <a:lnSpc>
                <a:spcPct val="80000"/>
              </a:lnSpc>
            </a:pPr>
            <a:r>
              <a:rPr lang="tr-TR" altLang="tr-TR" dirty="0" err="1" smtClean="0"/>
              <a:t>Kıkırdaklı</a:t>
            </a:r>
            <a:r>
              <a:rPr lang="tr-TR" altLang="tr-TR" dirty="0" smtClean="0"/>
              <a:t> ve kemikli balıklarda solungaç </a:t>
            </a:r>
            <a:r>
              <a:rPr lang="tr-TR" altLang="tr-TR" dirty="0" err="1" smtClean="0"/>
              <a:t>filamentleri</a:t>
            </a:r>
            <a:r>
              <a:rPr lang="tr-TR" altLang="tr-TR" dirty="0" smtClean="0"/>
              <a:t> solungaç kemerleri üzerinde taşınır. </a:t>
            </a:r>
            <a:r>
              <a:rPr lang="tr-TR" altLang="tr-TR" dirty="0" err="1" smtClean="0"/>
              <a:t>Kıkırdaklı</a:t>
            </a:r>
            <a:r>
              <a:rPr lang="tr-TR" altLang="tr-TR" dirty="0" smtClean="0"/>
              <a:t> balıklarda solungaçlar odacıklar içinde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septumlarla</a:t>
            </a:r>
            <a:r>
              <a:rPr lang="tr-TR" altLang="tr-TR" dirty="0" smtClean="0"/>
              <a:t> </a:t>
            </a:r>
            <a:r>
              <a:rPr lang="tr-TR" altLang="tr-TR" dirty="0" smtClean="0"/>
              <a:t>birbirinden ayrılarak bulunur. Kemikli balıklarda bu </a:t>
            </a:r>
            <a:r>
              <a:rPr lang="tr-TR" altLang="tr-TR" dirty="0" err="1" smtClean="0"/>
              <a:t>septumlar</a:t>
            </a:r>
            <a:r>
              <a:rPr lang="tr-TR" altLang="tr-TR" dirty="0" smtClean="0"/>
              <a:t> indirgenir. Bütün solungaç yayları tek bir boşluk içinde bulunur.</a:t>
            </a:r>
          </a:p>
          <a:p>
            <a:pPr>
              <a:lnSpc>
                <a:spcPct val="80000"/>
              </a:lnSpc>
            </a:pPr>
            <a:r>
              <a:rPr lang="tr-TR" altLang="tr-TR" dirty="0" smtClean="0"/>
              <a:t>Bir solungaçta içten dışa doğru solungaç dikenleri, solungaç yaylar ve solungaç </a:t>
            </a:r>
            <a:r>
              <a:rPr lang="tr-TR" altLang="tr-TR" dirty="0" err="1" smtClean="0"/>
              <a:t>flamentleri</a:t>
            </a:r>
            <a:r>
              <a:rPr lang="tr-TR" altLang="tr-TR" dirty="0" smtClean="0"/>
              <a:t> olmak üzere üç bölüm vardır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603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9546" y="446809"/>
            <a:ext cx="9112828" cy="573015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tr-TR" altLang="tr-TR" b="1" dirty="0" smtClean="0"/>
              <a:t>HAVA KESESİ</a:t>
            </a:r>
          </a:p>
          <a:p>
            <a:pPr>
              <a:lnSpc>
                <a:spcPct val="80000"/>
              </a:lnSpc>
            </a:pPr>
            <a:endParaRPr lang="tr-TR" altLang="tr-TR" b="1" dirty="0" smtClean="0"/>
          </a:p>
          <a:p>
            <a:pPr>
              <a:lnSpc>
                <a:spcPct val="80000"/>
              </a:lnSpc>
            </a:pPr>
            <a:r>
              <a:rPr lang="tr-TR" altLang="tr-TR" dirty="0" smtClean="0"/>
              <a:t>K</a:t>
            </a:r>
            <a:r>
              <a:rPr lang="pt-BR" altLang="tr-TR" dirty="0" smtClean="0"/>
              <a:t>emikli bal</a:t>
            </a:r>
            <a:r>
              <a:rPr lang="tr-TR" altLang="tr-TR" dirty="0" smtClean="0"/>
              <a:t>ı</a:t>
            </a:r>
            <a:r>
              <a:rPr lang="pt-BR" altLang="tr-TR" dirty="0" smtClean="0"/>
              <a:t>klar</a:t>
            </a:r>
            <a:r>
              <a:rPr lang="tr-TR" altLang="tr-TR" dirty="0" smtClean="0"/>
              <a:t>ı</a:t>
            </a:r>
            <a:r>
              <a:rPr lang="pt-BR" altLang="tr-TR" dirty="0" smtClean="0"/>
              <a:t>n ço</a:t>
            </a:r>
            <a:r>
              <a:rPr lang="tr-TR" altLang="tr-TR" dirty="0" smtClean="0"/>
              <a:t>ğ</a:t>
            </a:r>
            <a:r>
              <a:rPr lang="pt-BR" altLang="tr-TR" dirty="0" smtClean="0"/>
              <a:t>unda</a:t>
            </a:r>
            <a:r>
              <a:rPr lang="tr-TR" altLang="tr-TR" dirty="0" smtClean="0"/>
              <a:t> karın boşluğunun üstünde böbreklerin altında bulunur. </a:t>
            </a:r>
            <a:r>
              <a:rPr lang="tr-TR" altLang="tr-TR" dirty="0" err="1" smtClean="0"/>
              <a:t>Kıkırdaklı</a:t>
            </a:r>
            <a:r>
              <a:rPr lang="tr-TR" altLang="tr-TR" dirty="0" smtClean="0"/>
              <a:t> balıklarda bulunmaz. </a:t>
            </a:r>
          </a:p>
          <a:p>
            <a:pPr>
              <a:lnSpc>
                <a:spcPct val="80000"/>
              </a:lnSpc>
            </a:pPr>
            <a:r>
              <a:rPr lang="tr-TR" altLang="tr-TR" dirty="0" smtClean="0"/>
              <a:t>Hava kesesi vücut hacminin % 4-11 arasındadır ve atmosferde </a:t>
            </a:r>
            <a:r>
              <a:rPr lang="nn-NO" altLang="tr-TR" dirty="0" smtClean="0"/>
              <a:t>bulunan ancak oranlar</a:t>
            </a:r>
            <a:r>
              <a:rPr lang="tr-TR" altLang="tr-TR" dirty="0" smtClean="0"/>
              <a:t>ı</a:t>
            </a:r>
            <a:r>
              <a:rPr lang="nn-NO" altLang="tr-TR" dirty="0" smtClean="0"/>
              <a:t> farkl</a:t>
            </a:r>
            <a:r>
              <a:rPr lang="tr-TR" altLang="tr-TR" dirty="0" smtClean="0"/>
              <a:t>ı</a:t>
            </a:r>
            <a:r>
              <a:rPr lang="nn-NO" altLang="tr-TR" dirty="0" smtClean="0"/>
              <a:t> olan oksijen, azot ve karbondioksit gaz</a:t>
            </a:r>
            <a:r>
              <a:rPr lang="tr-TR" altLang="tr-TR" dirty="0" smtClean="0"/>
              <a:t>ı karışımı içerir.</a:t>
            </a:r>
          </a:p>
          <a:p>
            <a:pPr>
              <a:lnSpc>
                <a:spcPct val="80000"/>
              </a:lnSpc>
            </a:pPr>
            <a:r>
              <a:rPr lang="tr-TR" altLang="tr-TR" dirty="0" smtClean="0"/>
              <a:t>Hava kesesinin bir kanal ile sindirim kanalına bağlantılı olduğu balıklara </a:t>
            </a:r>
            <a:r>
              <a:rPr lang="tr-TR" altLang="tr-TR" dirty="0" err="1" smtClean="0"/>
              <a:t>fizostom</a:t>
            </a:r>
            <a:r>
              <a:rPr lang="tr-TR" altLang="tr-TR" dirty="0" smtClean="0"/>
              <a:t> balıklar, bağlantısı olmayan balıklara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fizoklist</a:t>
            </a:r>
            <a:r>
              <a:rPr lang="tr-TR" altLang="tr-TR" b="1" dirty="0" smtClean="0"/>
              <a:t> </a:t>
            </a:r>
            <a:r>
              <a:rPr lang="tr-TR" altLang="tr-TR" dirty="0" smtClean="0"/>
              <a:t>balıklar denir. </a:t>
            </a:r>
          </a:p>
        </p:txBody>
      </p:sp>
    </p:spTree>
    <p:extLst>
      <p:ext uri="{BB962C8B-B14F-4D97-AF65-F5344CB8AC3E}">
        <p14:creationId xmlns:p14="http://schemas.microsoft.com/office/powerpoint/2010/main" val="3170550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257</Words>
  <Application>Microsoft Office PowerPoint</Application>
  <PresentationFormat>Geniş ekran</PresentationFormat>
  <Paragraphs>19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ref</dc:creator>
  <cp:lastModifiedBy>ref</cp:lastModifiedBy>
  <cp:revision>4</cp:revision>
  <dcterms:created xsi:type="dcterms:W3CDTF">2018-07-24T09:13:13Z</dcterms:created>
  <dcterms:modified xsi:type="dcterms:W3CDTF">2018-07-24T11:28:21Z</dcterms:modified>
</cp:coreProperties>
</file>