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68" r:id="rId4"/>
    <p:sldId id="269" r:id="rId5"/>
    <p:sldId id="270" r:id="rId6"/>
    <p:sldId id="271" r:id="rId7"/>
    <p:sldId id="272" r:id="rId8"/>
    <p:sldId id="280" r:id="rId9"/>
    <p:sldId id="284" r:id="rId10"/>
    <p:sldId id="287" r:id="rId11"/>
    <p:sldId id="289" r:id="rId12"/>
    <p:sldId id="285" r:id="rId13"/>
    <p:sldId id="286" r:id="rId14"/>
    <p:sldId id="278" r:id="rId15"/>
    <p:sldId id="288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8"/>
  </p:normalViewPr>
  <p:slideViewPr>
    <p:cSldViewPr snapToGrid="0" snapToObjects="1">
      <p:cViewPr varScale="1">
        <p:scale>
          <a:sx n="104" d="100"/>
          <a:sy n="104" d="100"/>
        </p:scale>
        <p:origin x="8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19342-F9E3-7043-9633-A81AE7632BD4}" type="datetimeFigureOut">
              <a:rPr lang="tr-TR" smtClean="0"/>
              <a:t>27.03.2020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AA7FF-5452-6C4B-A56B-5091E584B10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6688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Hücresel stres ve ilaca verdikleri cevap hastalığın </a:t>
            </a:r>
            <a:r>
              <a:rPr lang="tr-TR" sz="1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patojenitesine</a:t>
            </a:r>
            <a:r>
              <a:rPr lang="tr-TR" sz="1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göre değişiklik gösterdi</a:t>
            </a:r>
          </a:p>
          <a:p>
            <a:r>
              <a:rPr lang="tr-TR" dirty="0"/>
              <a:t>Farklı hastalardan </a:t>
            </a:r>
            <a:r>
              <a:rPr lang="tr-TR" dirty="0" err="1"/>
              <a:t>dermal</a:t>
            </a:r>
            <a:r>
              <a:rPr lang="tr-TR" dirty="0"/>
              <a:t> </a:t>
            </a:r>
            <a:r>
              <a:rPr lang="tr-TR" dirty="0" err="1"/>
              <a:t>fibroblastları</a:t>
            </a:r>
            <a:r>
              <a:rPr lang="tr-TR" baseline="0" dirty="0"/>
              <a:t> </a:t>
            </a:r>
          </a:p>
          <a:p>
            <a:r>
              <a:rPr lang="tr-TR" baseline="0" dirty="0" err="1"/>
              <a:t>Epizomal</a:t>
            </a:r>
            <a:r>
              <a:rPr lang="tr-TR" baseline="0" dirty="0"/>
              <a:t> vektörler</a:t>
            </a:r>
          </a:p>
          <a:p>
            <a:r>
              <a:rPr lang="tr-TR" baseline="0" dirty="0" err="1"/>
              <a:t>Astrosit</a:t>
            </a:r>
            <a:r>
              <a:rPr lang="tr-TR" baseline="0" dirty="0"/>
              <a:t>: </a:t>
            </a:r>
            <a:r>
              <a:rPr lang="tr-T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Merkezî sinir sisteminde bulunan, sinir hücrelerinin, </a:t>
            </a:r>
            <a:r>
              <a:rPr lang="tr-T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oligodendrositlerin</a:t>
            </a:r>
            <a:r>
              <a:rPr lang="tr-T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 damarların çevresinde yerleşen, kan ve sinir hücreleri arasında su ve mineral madde alışverişini sağlayan, </a:t>
            </a:r>
            <a:r>
              <a:rPr lang="tr-T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ektodermal</a:t>
            </a:r>
            <a:r>
              <a:rPr lang="tr-T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kökenli bir çeşit </a:t>
            </a:r>
            <a:r>
              <a:rPr lang="tr-T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nörogliya</a:t>
            </a:r>
            <a:r>
              <a:rPr lang="tr-T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hücresi, </a:t>
            </a:r>
            <a:r>
              <a:rPr lang="tr-TR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astrogliya</a:t>
            </a:r>
            <a:r>
              <a:rPr lang="tr-T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dirty="0">
                <a:solidFill>
                  <a:srgbClr val="FF0000"/>
                </a:solidFill>
              </a:rPr>
              <a:t>Alzheimer’s disease. Alzheimer’s disease (AD) is </a:t>
            </a:r>
            <a:r>
              <a:rPr lang="en-GB" dirty="0" err="1">
                <a:solidFill>
                  <a:srgbClr val="FF0000"/>
                </a:solidFill>
              </a:rPr>
              <a:t>charac</a:t>
            </a:r>
            <a:r>
              <a:rPr lang="en-GB" dirty="0">
                <a:solidFill>
                  <a:srgbClr val="FF0000"/>
                </a:solidFill>
              </a:rPr>
              <a:t>- </a:t>
            </a:r>
            <a:r>
              <a:rPr lang="en-GB" dirty="0" err="1">
                <a:solidFill>
                  <a:srgbClr val="FF0000"/>
                </a:solidFill>
              </a:rPr>
              <a:t>terized</a:t>
            </a:r>
            <a:r>
              <a:rPr lang="en-GB" dirty="0">
                <a:solidFill>
                  <a:srgbClr val="FF0000"/>
                </a:solidFill>
              </a:rPr>
              <a:t> by the degeneration of cortical neurons and the presence of </a:t>
            </a:r>
            <a:r>
              <a:rPr lang="en-GB" dirty="0" err="1">
                <a:solidFill>
                  <a:srgbClr val="FF0000"/>
                </a:solidFill>
              </a:rPr>
              <a:t>amyloid</a:t>
            </a:r>
            <a:r>
              <a:rPr lang="en-GB" dirty="0">
                <a:solidFill>
                  <a:srgbClr val="FF0000"/>
                </a:solidFill>
              </a:rPr>
              <a:t> plaques, which are primarily com- posed of </a:t>
            </a:r>
            <a:r>
              <a:rPr lang="en-GB" dirty="0" err="1">
                <a:solidFill>
                  <a:srgbClr val="FF0000"/>
                </a:solidFill>
              </a:rPr>
              <a:t>Aβ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amyloid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beta</a:t>
            </a:r>
            <a:r>
              <a:rPr lang="tr-T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Reaktif oksijen türlerinin oluşumuna neden olduğu için hücresel stressin oluşmasına neden olur. 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tr-TR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tr-TR" i="1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8532C2-2676-44F0-B2A3-9EE5D0D2AC10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5032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team then engineered the induced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pluripotent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stem cells to become healthy blood-producing cells, by replacing the defective </a:t>
            </a:r>
            <a:r>
              <a:rPr lang="en-US" sz="1200" b="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globin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gene with a normal copy. The stem cells were then transplanted back into three genetically identical sick mice, which had been irradiated to destroy their faulty blood-producing cells.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Twelve weeks after the procedure, mice treated with the engineered stem cells had more normal blood, including higher red-blood-cell counts and hemoglobin content, than untreated sickle-cell mice.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5691E-AD2B-42D7-BA7E-CFEF92F1BC94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6934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5691E-AD2B-42D7-BA7E-CFEF92F1BC94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8794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Cost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risk</a:t>
            </a:r>
            <a:r>
              <a:rPr lang="tr-TR" baseline="0" dirty="0"/>
              <a:t> (</a:t>
            </a:r>
            <a:r>
              <a:rPr lang="tr-TR" baseline="0" dirty="0" err="1"/>
              <a:t>insertional</a:t>
            </a:r>
            <a:r>
              <a:rPr lang="tr-TR" baseline="0" dirty="0"/>
              <a:t> </a:t>
            </a:r>
            <a:r>
              <a:rPr lang="tr-TR" baseline="0" dirty="0" err="1"/>
              <a:t>mutagenesis</a:t>
            </a:r>
            <a:r>
              <a:rPr lang="tr-TR" baseline="0" dirty="0"/>
              <a:t>)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5691E-AD2B-42D7-BA7E-CFEF92F1BC94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8898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leukemic</a:t>
            </a:r>
            <a:r>
              <a:rPr lang="tr-TR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blasts</a:t>
            </a:r>
            <a:r>
              <a:rPr lang="tr-TR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tr-TR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reprogrammed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5691E-AD2B-42D7-BA7E-CFEF92F1BC94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1815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D5691E-AD2B-42D7-BA7E-CFEF92F1BC94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6967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ABFF9-1E5E-D342-8DDC-D888830DE7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B820F-FAB1-3E43-8D7D-033325956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C4D2E-7830-8E49-BFA9-14EC2193D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729B-9E52-E749-81EA-482B8D8A1143}" type="datetimeFigureOut">
              <a:rPr lang="tr-TR" smtClean="0"/>
              <a:t>27.03.2020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5C966-6486-6144-AE8E-792C4CC11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74322-1F0E-014F-8CE9-AAD30508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804E7-BB91-6A4C-8E2D-D12298167A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228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B24D0-61B7-094E-B628-AEC67D099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A158C-40C4-8A48-866E-E82679B30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C2E90-9A69-ED48-98DC-FC6D2638A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729B-9E52-E749-81EA-482B8D8A1143}" type="datetimeFigureOut">
              <a:rPr lang="tr-TR" smtClean="0"/>
              <a:t>27.03.2020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E089D-97D3-8A4C-BB04-184A2799A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5CC11-8B85-E346-9297-8781BB2CD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804E7-BB91-6A4C-8E2D-D12298167A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047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E4407B-7CCD-E64E-90CB-5894AA623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A68C0-49C0-1D42-A1EA-4EA439664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50687-3CB0-A74D-85B6-0D9A2482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729B-9E52-E749-81EA-482B8D8A1143}" type="datetimeFigureOut">
              <a:rPr lang="tr-TR" smtClean="0"/>
              <a:t>27.03.2020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0C658-9EA0-7744-B528-6344C91C4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231A4-102E-0C47-9696-092B5E49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804E7-BB91-6A4C-8E2D-D12298167A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18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85E96-5D65-9248-BD61-9491D119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C4F83-EA8E-B542-B70A-98A4EE290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855BD-C9FC-9A49-B2A8-7E21C6EA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729B-9E52-E749-81EA-482B8D8A1143}" type="datetimeFigureOut">
              <a:rPr lang="tr-TR" smtClean="0"/>
              <a:t>27.03.2020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9AA55-F9D0-6240-BC82-B7FE919F1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535C7-2699-BF49-AEC4-CA894439C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804E7-BB91-6A4C-8E2D-D12298167A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138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89358-5EA6-614B-B132-78BC797AB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75722-0F3B-6048-9E0A-F0FC7E052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16CA5-DE97-774E-8A5C-164E6B5B3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729B-9E52-E749-81EA-482B8D8A1143}" type="datetimeFigureOut">
              <a:rPr lang="tr-TR" smtClean="0"/>
              <a:t>27.03.2020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62420-1A23-D040-8552-A64425443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3AB04-C210-F549-BDB9-51BAE7BC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804E7-BB91-6A4C-8E2D-D12298167A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49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2FC99-B82E-1E41-BA57-303F88AFF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20E67-6B32-DF4D-A8E4-BBD27440A1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A3770A-450A-1348-8B8D-A880A68B2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DD992-A638-8049-8C7D-DBF613E83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729B-9E52-E749-81EA-482B8D8A1143}" type="datetimeFigureOut">
              <a:rPr lang="tr-TR" smtClean="0"/>
              <a:t>27.03.2020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40E83-6596-684C-AAF5-75A41CF4B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049D3-00B5-8B4F-B660-90F5DB6B8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804E7-BB91-6A4C-8E2D-D12298167A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7114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C4CD9-D75D-9F4B-AC3C-A25938E43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FF4AA-EF58-EE4D-9C26-58641D38F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ADE46A-FCB5-7A4D-9A54-D764E18E2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865699-A5F8-554B-9891-177C7F52AA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7B3A64-6BE7-8E42-A03E-D9E8D49FD9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80FAD7-E92D-7941-A74D-48A3D468B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729B-9E52-E749-81EA-482B8D8A1143}" type="datetimeFigureOut">
              <a:rPr lang="tr-TR" smtClean="0"/>
              <a:t>27.03.2020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A7CE95-A8AF-8441-BA47-6A34D00C9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10CA49-692C-034C-AB44-A9D2E3245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804E7-BB91-6A4C-8E2D-D12298167A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426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F79BF-83FC-9540-90AA-2ECEAFC06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397AD-CD64-E542-882C-9E14A8902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729B-9E52-E749-81EA-482B8D8A1143}" type="datetimeFigureOut">
              <a:rPr lang="tr-TR" smtClean="0"/>
              <a:t>27.03.2020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5FB0F8-22DB-D047-B4C3-280D9A75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0B8BB-3A16-2D45-8261-1C798C648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804E7-BB91-6A4C-8E2D-D12298167A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539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804B7E-6025-324A-994B-9958D6AA7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729B-9E52-E749-81EA-482B8D8A1143}" type="datetimeFigureOut">
              <a:rPr lang="tr-TR" smtClean="0"/>
              <a:t>27.03.2020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DC1C11-F0EA-F149-85AA-49588805A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1F391-3712-3D4A-8E19-3ADC48589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804E7-BB91-6A4C-8E2D-D12298167A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802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D53A6-0376-CE49-A475-92D7201A4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BC765-148D-4245-BA6C-5327A9930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EC17D-8973-DB4D-BE42-C11CBB36F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58393-3172-9B4F-AF54-A958CD656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729B-9E52-E749-81EA-482B8D8A1143}" type="datetimeFigureOut">
              <a:rPr lang="tr-TR" smtClean="0"/>
              <a:t>27.03.2020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EA790-1971-1741-97AC-78B44A900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0BEECB-0EBC-1D4C-8854-74A76A80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804E7-BB91-6A4C-8E2D-D12298167A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821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82B71-7C39-3547-8EEB-CC262C7D8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C10AC6-5A07-C04F-B2E9-E88BDBECE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E7BB88-6D23-3E4D-80DA-F7F224378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D46FFD-CC46-3248-A032-FC8F2BDF9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7729B-9E52-E749-81EA-482B8D8A1143}" type="datetimeFigureOut">
              <a:rPr lang="tr-TR" smtClean="0"/>
              <a:t>27.03.2020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2A7A1-E9B7-1A4D-B51F-A15917AB6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BC1ED-DFEE-C644-A8DB-3F6F0F0CD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804E7-BB91-6A4C-8E2D-D12298167A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953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C5F965-1D8C-DD40-86D5-FB973DB7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A7942-E47A-E242-AFC6-70513358F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D98CE-4035-C043-A5CF-F03D5FA180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7729B-9E52-E749-81EA-482B8D8A1143}" type="datetimeFigureOut">
              <a:rPr lang="tr-TR" smtClean="0"/>
              <a:t>27.03.2020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B0B0B-C6CD-6B48-9085-F5506B1D5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16016-A9FC-2342-A9D9-C9925175C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804E7-BB91-6A4C-8E2D-D12298167A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078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4042300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pantimes.co.jp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1701E-DC67-B84F-A005-9DF0A417EE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/>
              <a:t>iPS</a:t>
            </a:r>
            <a:r>
              <a:rPr lang="tr-TR" dirty="0"/>
              <a:t> </a:t>
            </a:r>
            <a:r>
              <a:rPr lang="tr-TR" dirty="0" err="1"/>
              <a:t>Cells</a:t>
            </a:r>
            <a:endParaRPr lang="tr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989D1D-4DF8-8643-BBEE-4583483F42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738313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An external file that holds a picture, illustration, etc.&#10;Object name is bcj201430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624" y="908720"/>
            <a:ext cx="7200800" cy="5798635"/>
          </a:xfrm>
          <a:prstGeom prst="rect">
            <a:avLst/>
          </a:prstGeom>
          <a:noFill/>
        </p:spPr>
      </p:pic>
      <p:sp>
        <p:nvSpPr>
          <p:cNvPr id="3" name="1 Başlık"/>
          <p:cNvSpPr txBox="1">
            <a:spLocks/>
          </p:cNvSpPr>
          <p:nvPr/>
        </p:nvSpPr>
        <p:spPr>
          <a:xfrm>
            <a:off x="1524000" y="269776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sz="2800" b="1" dirty="0" err="1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iPS</a:t>
            </a:r>
            <a:r>
              <a:rPr lang="tr-TR" sz="2800" b="1" dirty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tr-TR" sz="2800" b="1" dirty="0" err="1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Cells</a:t>
            </a:r>
            <a:r>
              <a:rPr lang="tr-TR" sz="2800" b="1" dirty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  </a:t>
            </a:r>
            <a:r>
              <a:rPr lang="tr-TR" sz="2800" b="1" dirty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  <a:sym typeface="Wingdings" pitchFamily="2" charset="2"/>
              </a:rPr>
              <a:t> </a:t>
            </a:r>
            <a:r>
              <a:rPr lang="tr-TR" sz="2800" b="1" dirty="0" err="1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  <a:sym typeface="Wingdings" pitchFamily="2" charset="2"/>
              </a:rPr>
              <a:t>Blood</a:t>
            </a:r>
            <a:r>
              <a:rPr lang="tr-TR" sz="2800" b="1" dirty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  <a:sym typeface="Wingdings" pitchFamily="2" charset="2"/>
              </a:rPr>
              <a:t> </a:t>
            </a:r>
            <a:r>
              <a:rPr lang="tr-TR" sz="2800" b="1" dirty="0" err="1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  <a:sym typeface="Wingdings" pitchFamily="2" charset="2"/>
              </a:rPr>
              <a:t>Cells</a:t>
            </a:r>
            <a:endParaRPr lang="tr-TR" sz="2800" b="1" dirty="0">
              <a:solidFill>
                <a:schemeClr val="tx2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1524001" y="6433592"/>
            <a:ext cx="2642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i="1" dirty="0" err="1">
                <a:hlinkClick r:id="rId3"/>
              </a:rPr>
              <a:t>Focosi</a:t>
            </a:r>
            <a:r>
              <a:rPr lang="tr-TR" sz="1400" i="1" dirty="0">
                <a:hlinkClick r:id="rId3"/>
              </a:rPr>
              <a:t> et al., 2014 </a:t>
            </a:r>
            <a:r>
              <a:rPr lang="tr-TR" sz="1400" i="1" dirty="0" err="1">
                <a:hlinkClick r:id="rId3"/>
              </a:rPr>
              <a:t>Blood</a:t>
            </a:r>
            <a:r>
              <a:rPr lang="tr-TR" sz="1400" i="1" dirty="0">
                <a:hlinkClick r:id="rId3"/>
              </a:rPr>
              <a:t> </a:t>
            </a:r>
            <a:r>
              <a:rPr lang="tr-TR" sz="1400" i="1" dirty="0" err="1">
                <a:hlinkClick r:id="rId3"/>
              </a:rPr>
              <a:t>Cancer</a:t>
            </a:r>
            <a:r>
              <a:rPr lang="tr-TR" sz="1400" i="1" dirty="0">
                <a:hlinkClick r:id="rId3"/>
              </a:rPr>
              <a:t> J</a:t>
            </a:r>
            <a:r>
              <a:rPr lang="tr-TR" sz="1400" i="1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23517" t="16360" r="21140" b="49187"/>
          <a:stretch>
            <a:fillRect/>
          </a:stretch>
        </p:blipFill>
        <p:spPr bwMode="auto">
          <a:xfrm>
            <a:off x="3647728" y="2564904"/>
            <a:ext cx="514343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67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n external file that holds a picture, illustration, etc.&#10;Object name is GRI2016-3451807.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552" y="404664"/>
            <a:ext cx="7809600" cy="5731000"/>
          </a:xfrm>
          <a:prstGeom prst="rect">
            <a:avLst/>
          </a:prstGeom>
          <a:noFill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 l="5807" t="44906" r="52685" b="34422"/>
          <a:stretch>
            <a:fillRect/>
          </a:stretch>
        </p:blipFill>
        <p:spPr bwMode="auto">
          <a:xfrm>
            <a:off x="5447928" y="5013176"/>
            <a:ext cx="4716016" cy="1320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5" cstate="print"/>
          <a:srcRect l="11069" t="28344" r="45210" b="18500"/>
          <a:stretch>
            <a:fillRect/>
          </a:stretch>
        </p:blipFill>
        <p:spPr bwMode="auto">
          <a:xfrm>
            <a:off x="1775520" y="3789040"/>
            <a:ext cx="4105472" cy="280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Başlık"/>
          <p:cNvSpPr txBox="1">
            <a:spLocks/>
          </p:cNvSpPr>
          <p:nvPr/>
        </p:nvSpPr>
        <p:spPr>
          <a:xfrm>
            <a:off x="1524000" y="116632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sz="2800" b="1" dirty="0" err="1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iPS</a:t>
            </a:r>
            <a:r>
              <a:rPr lang="tr-TR" sz="2800" b="1" dirty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tr-TR" sz="2800" b="1" dirty="0" err="1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Cells</a:t>
            </a:r>
            <a:r>
              <a:rPr lang="tr-TR" sz="2800" b="1" dirty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  </a:t>
            </a:r>
            <a:r>
              <a:rPr lang="tr-TR" sz="2800" b="1" dirty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  <a:sym typeface="Wingdings" pitchFamily="2" charset="2"/>
              </a:rPr>
              <a:t> </a:t>
            </a:r>
            <a:r>
              <a:rPr lang="tr-TR" sz="2800" b="1" dirty="0" err="1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  <a:sym typeface="Wingdings" pitchFamily="2" charset="2"/>
              </a:rPr>
              <a:t>Immunotherapy</a:t>
            </a:r>
            <a:endParaRPr lang="tr-TR" sz="2800" b="1" dirty="0">
              <a:solidFill>
                <a:schemeClr val="tx2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54274" name="Picture 2" descr="An external file that holds a picture, illustration, etc.&#10;Object name is GRI2016-3451807.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9617" y="188641"/>
            <a:ext cx="6905625" cy="3705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713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2964" t="18329" r="21140" b="32453"/>
          <a:stretch>
            <a:fillRect/>
          </a:stretch>
        </p:blipFill>
        <p:spPr bwMode="auto">
          <a:xfrm>
            <a:off x="1847528" y="1124744"/>
            <a:ext cx="727280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 descr="Figure thumbnail fx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5520" y="764704"/>
            <a:ext cx="5373216" cy="5373216"/>
          </a:xfrm>
          <a:prstGeom prst="rect">
            <a:avLst/>
          </a:prstGeom>
          <a:noFill/>
        </p:spPr>
      </p:pic>
      <p:sp>
        <p:nvSpPr>
          <p:cNvPr id="3" name="1 Başlık"/>
          <p:cNvSpPr txBox="1">
            <a:spLocks/>
          </p:cNvSpPr>
          <p:nvPr/>
        </p:nvSpPr>
        <p:spPr>
          <a:xfrm>
            <a:off x="1524000" y="188640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sz="3200" b="1" dirty="0" err="1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Modelling</a:t>
            </a:r>
            <a:r>
              <a:rPr lang="tr-TR" sz="3200" b="1" dirty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 AML </a:t>
            </a:r>
            <a:r>
              <a:rPr lang="tr-TR" sz="3200" b="1" dirty="0" err="1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with</a:t>
            </a:r>
            <a:r>
              <a:rPr lang="tr-TR" sz="3200" b="1" dirty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tr-TR" sz="3200" b="1" dirty="0" err="1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iPSCs</a:t>
            </a:r>
            <a:endParaRPr lang="tr-TR" sz="3200" b="1" dirty="0">
              <a:solidFill>
                <a:schemeClr val="tx2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7176120" y="1340769"/>
            <a:ext cx="3491880" cy="36933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/>
              <a:t> AML-</a:t>
            </a:r>
            <a:r>
              <a:rPr lang="tr-TR" dirty="0" err="1"/>
              <a:t>iPSCs</a:t>
            </a:r>
            <a:r>
              <a:rPr lang="tr-TR" dirty="0"/>
              <a:t> can be </a:t>
            </a:r>
            <a:r>
              <a:rPr lang="tr-TR" dirty="0" err="1"/>
              <a:t>generated</a:t>
            </a:r>
            <a:r>
              <a:rPr lang="tr-TR" dirty="0"/>
              <a:t>!</a:t>
            </a:r>
          </a:p>
          <a:p>
            <a:endParaRPr lang="tr-TR" dirty="0"/>
          </a:p>
          <a:p>
            <a:pPr>
              <a:buFont typeface="Arial" pitchFamily="34" charset="0"/>
              <a:buChar char="•"/>
            </a:pPr>
            <a:r>
              <a:rPr lang="tr-TR" dirty="0"/>
              <a:t> </a:t>
            </a:r>
            <a:r>
              <a:rPr lang="tr-TR" dirty="0" err="1"/>
              <a:t>Reprogramming</a:t>
            </a:r>
            <a:r>
              <a:rPr lang="tr-TR" dirty="0"/>
              <a:t> </a:t>
            </a:r>
            <a:r>
              <a:rPr lang="tr-TR" dirty="0" err="1"/>
              <a:t>resets</a:t>
            </a:r>
            <a:r>
              <a:rPr lang="tr-TR" dirty="0"/>
              <a:t> </a:t>
            </a:r>
            <a:r>
              <a:rPr lang="tr-TR" dirty="0" err="1"/>
              <a:t>epigenetic</a:t>
            </a:r>
            <a:r>
              <a:rPr lang="tr-TR" dirty="0"/>
              <a:t> </a:t>
            </a:r>
            <a:r>
              <a:rPr lang="tr-TR" dirty="0" err="1"/>
              <a:t>status</a:t>
            </a:r>
            <a:r>
              <a:rPr lang="tr-TR" dirty="0"/>
              <a:t> but </a:t>
            </a:r>
            <a:r>
              <a:rPr lang="tr-TR" dirty="0" err="1"/>
              <a:t>retains</a:t>
            </a:r>
            <a:r>
              <a:rPr lang="tr-TR" dirty="0"/>
              <a:t> </a:t>
            </a:r>
            <a:r>
              <a:rPr lang="tr-TR" dirty="0" err="1"/>
              <a:t>cytogenetic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mutational</a:t>
            </a:r>
            <a:r>
              <a:rPr lang="tr-TR" dirty="0"/>
              <a:t> </a:t>
            </a:r>
            <a:r>
              <a:rPr lang="tr-TR" dirty="0" err="1"/>
              <a:t>abnormalities</a:t>
            </a:r>
            <a:r>
              <a:rPr lang="tr-TR" dirty="0"/>
              <a:t>.</a:t>
            </a:r>
          </a:p>
          <a:p>
            <a:endParaRPr lang="tr-TR" dirty="0"/>
          </a:p>
          <a:p>
            <a:pPr>
              <a:buFont typeface="Arial" pitchFamily="34" charset="0"/>
              <a:buChar char="•"/>
            </a:pPr>
            <a:r>
              <a:rPr lang="tr-TR" dirty="0"/>
              <a:t> </a:t>
            </a:r>
            <a:r>
              <a:rPr lang="tr-TR" dirty="0" err="1"/>
              <a:t>Leukemic</a:t>
            </a:r>
            <a:r>
              <a:rPr lang="tr-TR" dirty="0"/>
              <a:t> </a:t>
            </a:r>
            <a:r>
              <a:rPr lang="tr-TR" dirty="0" err="1"/>
              <a:t>behavior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methylation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reacquired</a:t>
            </a:r>
            <a:r>
              <a:rPr lang="tr-TR" dirty="0"/>
              <a:t> </a:t>
            </a:r>
            <a:r>
              <a:rPr lang="tr-TR" dirty="0" err="1"/>
              <a:t>upon</a:t>
            </a:r>
            <a:r>
              <a:rPr lang="tr-TR" dirty="0"/>
              <a:t> </a:t>
            </a:r>
            <a:r>
              <a:rPr lang="tr-TR" dirty="0" err="1"/>
              <a:t>hematopoietic</a:t>
            </a:r>
            <a:r>
              <a:rPr lang="tr-TR" dirty="0"/>
              <a:t> </a:t>
            </a:r>
            <a:r>
              <a:rPr lang="tr-TR" dirty="0" err="1"/>
              <a:t>differentiation</a:t>
            </a:r>
            <a:endParaRPr lang="tr-TR" dirty="0"/>
          </a:p>
          <a:p>
            <a:endParaRPr lang="tr-TR" dirty="0"/>
          </a:p>
          <a:p>
            <a:pPr>
              <a:buFont typeface="Arial" pitchFamily="34" charset="0"/>
              <a:buChar char="•"/>
            </a:pPr>
            <a:r>
              <a:rPr lang="tr-TR" dirty="0"/>
              <a:t> AML </a:t>
            </a:r>
            <a:r>
              <a:rPr lang="tr-TR" dirty="0" err="1"/>
              <a:t>iPSCs</a:t>
            </a:r>
            <a:r>
              <a:rPr lang="tr-TR" dirty="0"/>
              <a:t> </a:t>
            </a:r>
            <a:r>
              <a:rPr lang="tr-TR" dirty="0" err="1"/>
              <a:t>enable</a:t>
            </a:r>
            <a:r>
              <a:rPr lang="tr-TR" dirty="0"/>
              <a:t> </a:t>
            </a:r>
            <a:r>
              <a:rPr lang="tr-TR" dirty="0" err="1"/>
              <a:t>investigation</a:t>
            </a:r>
            <a:r>
              <a:rPr lang="tr-TR" dirty="0"/>
              <a:t> of </a:t>
            </a:r>
            <a:r>
              <a:rPr lang="tr-TR" dirty="0" err="1"/>
              <a:t>genetic</a:t>
            </a:r>
            <a:r>
              <a:rPr lang="tr-TR" dirty="0"/>
              <a:t> </a:t>
            </a:r>
            <a:r>
              <a:rPr lang="tr-TR" dirty="0" err="1"/>
              <a:t>subclones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clonal</a:t>
            </a:r>
            <a:r>
              <a:rPr lang="tr-TR" dirty="0"/>
              <a:t> </a:t>
            </a:r>
            <a:r>
              <a:rPr lang="tr-TR" dirty="0" err="1"/>
              <a:t>relapse</a:t>
            </a:r>
            <a:r>
              <a:rPr lang="tr-TR" dirty="0"/>
              <a:t> </a:t>
            </a:r>
            <a:r>
              <a:rPr lang="tr-TR" dirty="0" err="1"/>
              <a:t>patterns</a:t>
            </a:r>
            <a:endParaRPr lang="tr-TR" dirty="0"/>
          </a:p>
        </p:txBody>
      </p:sp>
      <p:sp>
        <p:nvSpPr>
          <p:cNvPr id="5" name="4 Metin kutusu"/>
          <p:cNvSpPr txBox="1"/>
          <p:nvPr/>
        </p:nvSpPr>
        <p:spPr>
          <a:xfrm>
            <a:off x="7320136" y="5939988"/>
            <a:ext cx="3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 dirty="0" err="1"/>
              <a:t>Chao</a:t>
            </a:r>
            <a:r>
              <a:rPr lang="tr-TR" i="1" dirty="0"/>
              <a:t>, et al., 2017 </a:t>
            </a:r>
            <a:r>
              <a:rPr lang="tr-TR" i="1" dirty="0" err="1"/>
              <a:t>Cell</a:t>
            </a:r>
            <a:r>
              <a:rPr lang="tr-TR" i="1" dirty="0"/>
              <a:t> </a:t>
            </a:r>
            <a:r>
              <a:rPr lang="tr-TR" i="1" dirty="0" err="1"/>
              <a:t>Stem</a:t>
            </a:r>
            <a:r>
              <a:rPr lang="tr-TR" i="1" dirty="0"/>
              <a:t> </a:t>
            </a:r>
            <a:r>
              <a:rPr lang="tr-TR" i="1" dirty="0" err="1"/>
              <a:t>Cell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56641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 l="5807" t="34078" r="10071" b="40328"/>
          <a:stretch>
            <a:fillRect/>
          </a:stretch>
        </p:blipFill>
        <p:spPr bwMode="auto">
          <a:xfrm>
            <a:off x="1524000" y="260648"/>
            <a:ext cx="8712968" cy="149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 l="7386" t="49016" r="12920" b="27359"/>
          <a:stretch>
            <a:fillRect/>
          </a:stretch>
        </p:blipFill>
        <p:spPr bwMode="auto">
          <a:xfrm>
            <a:off x="1847528" y="3501009"/>
            <a:ext cx="8820472" cy="147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print"/>
          <a:srcRect l="6832" t="33266" r="7939" b="40156"/>
          <a:stretch>
            <a:fillRect/>
          </a:stretch>
        </p:blipFill>
        <p:spPr bwMode="auto">
          <a:xfrm>
            <a:off x="1775520" y="1844825"/>
            <a:ext cx="8892480" cy="155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 cstate="print"/>
          <a:srcRect l="9046" t="41141" r="39485" b="39172"/>
          <a:stretch>
            <a:fillRect/>
          </a:stretch>
        </p:blipFill>
        <p:spPr bwMode="auto">
          <a:xfrm>
            <a:off x="2207568" y="5157192"/>
            <a:ext cx="669674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4676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703512" y="116633"/>
            <a:ext cx="9726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Project </a:t>
            </a:r>
            <a:r>
              <a:rPr lang="tr-TR" sz="3200" b="1" dirty="0" err="1"/>
              <a:t>from</a:t>
            </a:r>
            <a:r>
              <a:rPr lang="tr-TR" sz="3200" b="1" dirty="0"/>
              <a:t> </a:t>
            </a:r>
            <a:r>
              <a:rPr lang="tr-TR" sz="3200" b="1" dirty="0" err="1"/>
              <a:t>my</a:t>
            </a:r>
            <a:r>
              <a:rPr lang="tr-TR" sz="3200" b="1" dirty="0"/>
              <a:t> </a:t>
            </a:r>
            <a:r>
              <a:rPr lang="tr-TR" sz="3200" b="1" dirty="0" err="1"/>
              <a:t>lab</a:t>
            </a:r>
            <a:r>
              <a:rPr lang="tr-TR" sz="3200" b="1" dirty="0"/>
              <a:t>: </a:t>
            </a:r>
            <a:r>
              <a:rPr lang="tr-TR" sz="3200" b="1" dirty="0" err="1"/>
              <a:t>In</a:t>
            </a:r>
            <a:r>
              <a:rPr lang="tr-TR" sz="3200" b="1" dirty="0"/>
              <a:t> </a:t>
            </a:r>
            <a:r>
              <a:rPr lang="tr-TR" sz="3200" b="1" dirty="0" err="1"/>
              <a:t>Vivo</a:t>
            </a:r>
            <a:r>
              <a:rPr lang="tr-TR" sz="3200" b="1" dirty="0"/>
              <a:t> Cell </a:t>
            </a:r>
            <a:r>
              <a:rPr lang="tr-TR" sz="3200" b="1" dirty="0" err="1"/>
              <a:t>Reprogramming</a:t>
            </a:r>
            <a:endParaRPr lang="tr-TR" sz="3200" b="1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553" y="692697"/>
            <a:ext cx="8420745" cy="325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 descr="Fig4a.jpg"/>
          <p:cNvPicPr>
            <a:picLocks noChangeAspect="1"/>
          </p:cNvPicPr>
          <p:nvPr/>
        </p:nvPicPr>
        <p:blipFill>
          <a:blip r:embed="rId4" cstate="print"/>
          <a:srcRect l="7316" t="3159"/>
          <a:stretch>
            <a:fillRect/>
          </a:stretch>
        </p:blipFill>
        <p:spPr>
          <a:xfrm>
            <a:off x="1847528" y="1772817"/>
            <a:ext cx="4594160" cy="4446451"/>
          </a:xfrm>
          <a:prstGeom prst="rect">
            <a:avLst/>
          </a:prstGeom>
        </p:spPr>
      </p:pic>
      <p:pic>
        <p:nvPicPr>
          <p:cNvPr id="19" name="Picture 10" descr="Fig6a.jpg"/>
          <p:cNvPicPr>
            <a:picLocks noChangeAspect="1"/>
          </p:cNvPicPr>
          <p:nvPr/>
        </p:nvPicPr>
        <p:blipFill>
          <a:blip r:embed="rId5" cstate="print"/>
          <a:srcRect l="12261" t="19553" b="-1712"/>
          <a:stretch>
            <a:fillRect/>
          </a:stretch>
        </p:blipFill>
        <p:spPr>
          <a:xfrm>
            <a:off x="6888088" y="1412776"/>
            <a:ext cx="2576536" cy="4437112"/>
          </a:xfrm>
          <a:prstGeom prst="rect">
            <a:avLst/>
          </a:prstGeom>
        </p:spPr>
      </p:pic>
      <p:sp>
        <p:nvSpPr>
          <p:cNvPr id="20" name="TextBox 12"/>
          <p:cNvSpPr txBox="1"/>
          <p:nvPr/>
        </p:nvSpPr>
        <p:spPr>
          <a:xfrm>
            <a:off x="6744072" y="5859850"/>
            <a:ext cx="40324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/>
              <a:t>Yilmazer et al, </a:t>
            </a:r>
            <a:r>
              <a:rPr lang="en-GB" sz="1400" i="1" dirty="0" err="1"/>
              <a:t>PLoS</a:t>
            </a:r>
            <a:r>
              <a:rPr lang="en-GB" sz="1400" i="1" dirty="0"/>
              <a:t> One,</a:t>
            </a:r>
            <a:r>
              <a:rPr lang="tr-TR" sz="1400" i="1" dirty="0"/>
              <a:t> 2013</a:t>
            </a:r>
            <a:r>
              <a:rPr lang="en-GB" sz="1400" i="1" dirty="0"/>
              <a:t>.</a:t>
            </a:r>
            <a:endParaRPr lang="tr-TR" sz="1400" i="1" dirty="0"/>
          </a:p>
          <a:p>
            <a:r>
              <a:rPr lang="en-GB" sz="1400" i="1" dirty="0" err="1"/>
              <a:t>Yilmazer</a:t>
            </a:r>
            <a:r>
              <a:rPr lang="en-GB" sz="1400" i="1" dirty="0"/>
              <a:t> et al, </a:t>
            </a:r>
            <a:r>
              <a:rPr lang="tr-TR" sz="1400" i="1" dirty="0" err="1"/>
              <a:t>JoVE</a:t>
            </a:r>
            <a:r>
              <a:rPr lang="en-GB" sz="1400" i="1" dirty="0"/>
              <a:t>,</a:t>
            </a:r>
            <a:r>
              <a:rPr lang="tr-TR" sz="1400" i="1" dirty="0"/>
              <a:t> 2013</a:t>
            </a:r>
          </a:p>
          <a:p>
            <a:r>
              <a:rPr lang="tr-TR" sz="1400" i="1" dirty="0"/>
              <a:t>de </a:t>
            </a:r>
            <a:r>
              <a:rPr lang="tr-TR" sz="1400" i="1" dirty="0" err="1"/>
              <a:t>Lazaro</a:t>
            </a:r>
            <a:r>
              <a:rPr lang="tr-TR" sz="1400" i="1" dirty="0"/>
              <a:t> et al. </a:t>
            </a:r>
            <a:r>
              <a:rPr lang="tr-TR" sz="1400" i="1" dirty="0" err="1"/>
              <a:t>Biomaterials</a:t>
            </a:r>
            <a:r>
              <a:rPr lang="tr-TR" sz="1400" i="1" dirty="0"/>
              <a:t> 2014</a:t>
            </a:r>
          </a:p>
          <a:p>
            <a:r>
              <a:rPr lang="tr-TR" sz="1400" i="1" dirty="0"/>
              <a:t>de </a:t>
            </a:r>
            <a:r>
              <a:rPr lang="tr-TR" sz="1400" i="1" dirty="0" err="1"/>
              <a:t>Lazaro</a:t>
            </a:r>
            <a:r>
              <a:rPr lang="tr-TR" sz="1400" i="1" dirty="0"/>
              <a:t>, </a:t>
            </a:r>
            <a:r>
              <a:rPr lang="tr-TR" sz="1400" i="1" dirty="0" err="1"/>
              <a:t>Yilmazer</a:t>
            </a:r>
            <a:r>
              <a:rPr lang="tr-TR" sz="1400" i="1" dirty="0"/>
              <a:t> et al. </a:t>
            </a:r>
            <a:r>
              <a:rPr lang="tr-TR" sz="1400" i="1" dirty="0" err="1"/>
              <a:t>Nature</a:t>
            </a:r>
            <a:r>
              <a:rPr lang="tr-TR" sz="1400" i="1" dirty="0"/>
              <a:t> </a:t>
            </a:r>
            <a:r>
              <a:rPr lang="tr-TR" sz="1400" i="1" dirty="0" err="1"/>
              <a:t>Biotech</a:t>
            </a:r>
            <a:r>
              <a:rPr lang="tr-TR" sz="1400" i="1" dirty="0"/>
              <a:t>. </a:t>
            </a:r>
            <a:r>
              <a:rPr lang="tr-TR" sz="1400" i="1" dirty="0" err="1"/>
              <a:t>Submitted</a:t>
            </a:r>
            <a:r>
              <a:rPr lang="tr-TR" sz="1400" i="1" dirty="0"/>
              <a:t>.</a:t>
            </a:r>
          </a:p>
          <a:p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42529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8 Grup"/>
          <p:cNvGrpSpPr/>
          <p:nvPr/>
        </p:nvGrpSpPr>
        <p:grpSpPr>
          <a:xfrm>
            <a:off x="2063552" y="1484784"/>
            <a:ext cx="5122450" cy="3096344"/>
            <a:chOff x="1547664" y="1484784"/>
            <a:chExt cx="4114338" cy="259228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9005" t="11594" b="36232"/>
            <a:stretch>
              <a:fillRect/>
            </a:stretch>
          </p:blipFill>
          <p:spPr bwMode="auto">
            <a:xfrm>
              <a:off x="1547664" y="1484784"/>
              <a:ext cx="4114338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Serbest Form"/>
            <p:cNvSpPr/>
            <p:nvPr/>
          </p:nvSpPr>
          <p:spPr>
            <a:xfrm rot="20725625">
              <a:off x="2842219" y="3395165"/>
              <a:ext cx="905745" cy="369755"/>
            </a:xfrm>
            <a:custGeom>
              <a:avLst/>
              <a:gdLst>
                <a:gd name="connsiteX0" fmla="*/ 0 w 639536"/>
                <a:gd name="connsiteY0" fmla="*/ 0 h 348343"/>
                <a:gd name="connsiteX1" fmla="*/ 114300 w 639536"/>
                <a:gd name="connsiteY1" fmla="*/ 261257 h 348343"/>
                <a:gd name="connsiteX2" fmla="*/ 277586 w 639536"/>
                <a:gd name="connsiteY2" fmla="*/ 342900 h 348343"/>
                <a:gd name="connsiteX3" fmla="*/ 587829 w 639536"/>
                <a:gd name="connsiteY3" fmla="*/ 228600 h 348343"/>
                <a:gd name="connsiteX4" fmla="*/ 587829 w 639536"/>
                <a:gd name="connsiteY4" fmla="*/ 2449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536" h="348343">
                  <a:moveTo>
                    <a:pt x="0" y="0"/>
                  </a:moveTo>
                  <a:cubicBezTo>
                    <a:pt x="34018" y="102053"/>
                    <a:pt x="68036" y="204107"/>
                    <a:pt x="114300" y="261257"/>
                  </a:cubicBezTo>
                  <a:cubicBezTo>
                    <a:pt x="160564" y="318407"/>
                    <a:pt x="198665" y="348343"/>
                    <a:pt x="277586" y="342900"/>
                  </a:cubicBezTo>
                  <a:cubicBezTo>
                    <a:pt x="356507" y="337457"/>
                    <a:pt x="536122" y="244929"/>
                    <a:pt x="587829" y="228600"/>
                  </a:cubicBezTo>
                  <a:cubicBezTo>
                    <a:pt x="639536" y="212272"/>
                    <a:pt x="613682" y="228600"/>
                    <a:pt x="587829" y="244929"/>
                  </a:cubicBezTo>
                </a:path>
              </a:pathLst>
            </a:cu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7" name="6 Serbest Form"/>
            <p:cNvSpPr/>
            <p:nvPr/>
          </p:nvSpPr>
          <p:spPr>
            <a:xfrm>
              <a:off x="2051720" y="3429000"/>
              <a:ext cx="639536" cy="348343"/>
            </a:xfrm>
            <a:custGeom>
              <a:avLst/>
              <a:gdLst>
                <a:gd name="connsiteX0" fmla="*/ 0 w 639536"/>
                <a:gd name="connsiteY0" fmla="*/ 0 h 348343"/>
                <a:gd name="connsiteX1" fmla="*/ 114300 w 639536"/>
                <a:gd name="connsiteY1" fmla="*/ 261257 h 348343"/>
                <a:gd name="connsiteX2" fmla="*/ 277586 w 639536"/>
                <a:gd name="connsiteY2" fmla="*/ 342900 h 348343"/>
                <a:gd name="connsiteX3" fmla="*/ 587829 w 639536"/>
                <a:gd name="connsiteY3" fmla="*/ 228600 h 348343"/>
                <a:gd name="connsiteX4" fmla="*/ 587829 w 639536"/>
                <a:gd name="connsiteY4" fmla="*/ 2449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536" h="348343">
                  <a:moveTo>
                    <a:pt x="0" y="0"/>
                  </a:moveTo>
                  <a:cubicBezTo>
                    <a:pt x="34018" y="102053"/>
                    <a:pt x="68036" y="204107"/>
                    <a:pt x="114300" y="261257"/>
                  </a:cubicBezTo>
                  <a:cubicBezTo>
                    <a:pt x="160564" y="318407"/>
                    <a:pt x="198665" y="348343"/>
                    <a:pt x="277586" y="342900"/>
                  </a:cubicBezTo>
                  <a:cubicBezTo>
                    <a:pt x="356507" y="337457"/>
                    <a:pt x="536122" y="244929"/>
                    <a:pt x="587829" y="228600"/>
                  </a:cubicBezTo>
                  <a:cubicBezTo>
                    <a:pt x="639536" y="212272"/>
                    <a:pt x="613682" y="228600"/>
                    <a:pt x="587829" y="244929"/>
                  </a:cubicBezTo>
                </a:path>
              </a:pathLst>
            </a:cu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7 Serbest Form"/>
            <p:cNvSpPr/>
            <p:nvPr/>
          </p:nvSpPr>
          <p:spPr>
            <a:xfrm rot="10054948">
              <a:off x="2179321" y="2601905"/>
              <a:ext cx="1455008" cy="681630"/>
            </a:xfrm>
            <a:custGeom>
              <a:avLst/>
              <a:gdLst>
                <a:gd name="connsiteX0" fmla="*/ 0 w 639536"/>
                <a:gd name="connsiteY0" fmla="*/ 0 h 348343"/>
                <a:gd name="connsiteX1" fmla="*/ 114300 w 639536"/>
                <a:gd name="connsiteY1" fmla="*/ 261257 h 348343"/>
                <a:gd name="connsiteX2" fmla="*/ 277586 w 639536"/>
                <a:gd name="connsiteY2" fmla="*/ 342900 h 348343"/>
                <a:gd name="connsiteX3" fmla="*/ 587829 w 639536"/>
                <a:gd name="connsiteY3" fmla="*/ 228600 h 348343"/>
                <a:gd name="connsiteX4" fmla="*/ 587829 w 639536"/>
                <a:gd name="connsiteY4" fmla="*/ 244929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536" h="348343">
                  <a:moveTo>
                    <a:pt x="0" y="0"/>
                  </a:moveTo>
                  <a:cubicBezTo>
                    <a:pt x="34018" y="102053"/>
                    <a:pt x="68036" y="204107"/>
                    <a:pt x="114300" y="261257"/>
                  </a:cubicBezTo>
                  <a:cubicBezTo>
                    <a:pt x="160564" y="318407"/>
                    <a:pt x="198665" y="348343"/>
                    <a:pt x="277586" y="342900"/>
                  </a:cubicBezTo>
                  <a:cubicBezTo>
                    <a:pt x="356507" y="337457"/>
                    <a:pt x="536122" y="244929"/>
                    <a:pt x="587829" y="228600"/>
                  </a:cubicBezTo>
                  <a:cubicBezTo>
                    <a:pt x="639536" y="212272"/>
                    <a:pt x="613682" y="228600"/>
                    <a:pt x="587829" y="244929"/>
                  </a:cubicBezTo>
                </a:path>
              </a:pathLst>
            </a:custGeom>
            <a:ln w="762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53250" name="Picture 2" descr="C:\Users\ASUSPC\Documents\springer\Final\In Vivo Reprogramming in Regenerative Medicine_Chapter 1_Gurcan et al\Figure 1.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521" y="0"/>
            <a:ext cx="7200423" cy="6858000"/>
          </a:xfrm>
          <a:prstGeom prst="rect">
            <a:avLst/>
          </a:prstGeom>
          <a:noFill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 l="21857" t="29156" r="60433" b="25563"/>
          <a:stretch>
            <a:fillRect/>
          </a:stretch>
        </p:blipFill>
        <p:spPr bwMode="auto">
          <a:xfrm>
            <a:off x="8876136" y="332656"/>
            <a:ext cx="3196415" cy="459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5" cstate="print"/>
          <a:srcRect l="20196" t="16360" r="25567" b="43281"/>
          <a:stretch>
            <a:fillRect/>
          </a:stretch>
        </p:blipFill>
        <p:spPr bwMode="auto">
          <a:xfrm>
            <a:off x="1919536" y="332656"/>
            <a:ext cx="6192688" cy="259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/>
          <a:srcRect l="12366" t="54922" r="44466" b="18500"/>
          <a:stretch>
            <a:fillRect/>
          </a:stretch>
        </p:blipFill>
        <p:spPr bwMode="auto">
          <a:xfrm>
            <a:off x="2783632" y="3356992"/>
            <a:ext cx="561662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586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41933" t="28641" r="42309" b="63776"/>
          <a:stretch>
            <a:fillRect/>
          </a:stretch>
        </p:blipFill>
        <p:spPr bwMode="auto">
          <a:xfrm rot="5400000">
            <a:off x="6384032" y="5157191"/>
            <a:ext cx="151216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b="21133"/>
          <a:stretch>
            <a:fillRect/>
          </a:stretch>
        </p:blipFill>
        <p:spPr bwMode="auto">
          <a:xfrm>
            <a:off x="1343472" y="908720"/>
            <a:ext cx="959633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464152" y="2276873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/>
              <a:t>iPS</a:t>
            </a:r>
            <a:r>
              <a:rPr lang="en-GB" sz="1200" b="1" dirty="0"/>
              <a:t> Cells</a:t>
            </a:r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56040" y="4365105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/>
              <a:t>Cardiomyocytes</a:t>
            </a:r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112224" y="4365105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err="1"/>
              <a:t>Hepatocytes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39816" y="2780929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Somatic Cells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351584" y="3728066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Patient</a:t>
            </a:r>
            <a:endParaRPr lang="en-US" sz="12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do </a:t>
            </a:r>
            <a:r>
              <a:rPr lang="en-GB" b="1" dirty="0" err="1"/>
              <a:t>iPS</a:t>
            </a:r>
            <a:r>
              <a:rPr lang="en-GB" b="1" dirty="0"/>
              <a:t> cells offer?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56040" y="5949281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Disease modelling</a:t>
            </a:r>
          </a:p>
          <a:p>
            <a:pPr algn="ctr"/>
            <a:r>
              <a:rPr lang="en-GB" sz="1600" b="1" dirty="0"/>
              <a:t>Drug-screening</a:t>
            </a:r>
            <a:endParaRPr lang="en-US" sz="16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l="25425" t="18023" r="61819" b="71360"/>
          <a:stretch>
            <a:fillRect/>
          </a:stretch>
        </p:blipFill>
        <p:spPr bwMode="auto">
          <a:xfrm rot="11146554">
            <a:off x="4253906" y="4518726"/>
            <a:ext cx="1656318" cy="68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231904" y="4365105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Neurons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87688" y="522920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Regenerative medicine</a:t>
            </a:r>
            <a:endParaRPr lang="en-US" sz="1600" b="1" dirty="0"/>
          </a:p>
        </p:txBody>
      </p:sp>
      <p:sp>
        <p:nvSpPr>
          <p:cNvPr id="17" name="16 Oval"/>
          <p:cNvSpPr/>
          <p:nvPr/>
        </p:nvSpPr>
        <p:spPr>
          <a:xfrm>
            <a:off x="3087400" y="5071116"/>
            <a:ext cx="2448272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Oval"/>
          <p:cNvSpPr/>
          <p:nvPr/>
        </p:nvSpPr>
        <p:spPr>
          <a:xfrm>
            <a:off x="6312024" y="5877272"/>
            <a:ext cx="2448272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288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ira.kyoto-u.ac.jp/e/research/images/takahashi/im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158" y="1160465"/>
            <a:ext cx="4959574" cy="3429024"/>
          </a:xfrm>
          <a:prstGeom prst="rect">
            <a:avLst/>
          </a:prstGeom>
          <a:noFill/>
        </p:spPr>
      </p:pic>
      <p:pic>
        <p:nvPicPr>
          <p:cNvPr id="1028" name="Picture 4" descr="http://www.cira.kyoto-u.ac.jp/e/research/images/takahashi/img02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5" y="1303341"/>
            <a:ext cx="3052543" cy="2143140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7381884" y="3500439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i="1" dirty="0" err="1"/>
              <a:t>Dopaminergic</a:t>
            </a:r>
            <a:r>
              <a:rPr lang="tr-TR" sz="1600" i="1" dirty="0"/>
              <a:t> </a:t>
            </a:r>
            <a:r>
              <a:rPr lang="tr-TR" sz="1600" i="1" dirty="0" err="1"/>
              <a:t>neurons</a:t>
            </a:r>
            <a:r>
              <a:rPr lang="tr-TR" sz="1600" i="1" dirty="0"/>
              <a:t> </a:t>
            </a:r>
            <a:r>
              <a:rPr lang="tr-TR" sz="1600" i="1" dirty="0" err="1"/>
              <a:t>from</a:t>
            </a:r>
            <a:r>
              <a:rPr lang="tr-TR" sz="1600" i="1" dirty="0"/>
              <a:t> </a:t>
            </a:r>
            <a:r>
              <a:rPr lang="tr-TR" sz="1600" i="1" dirty="0" err="1"/>
              <a:t>hiPSCs</a:t>
            </a:r>
            <a:endParaRPr lang="tr-TR" sz="1600" i="1" dirty="0"/>
          </a:p>
        </p:txBody>
      </p:sp>
      <p:sp>
        <p:nvSpPr>
          <p:cNvPr id="5" name="4 Metin kutusu"/>
          <p:cNvSpPr txBox="1"/>
          <p:nvPr/>
        </p:nvSpPr>
        <p:spPr>
          <a:xfrm>
            <a:off x="6384032" y="6453337"/>
            <a:ext cx="5569884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/>
              <a:t>www. .</a:t>
            </a:r>
            <a:r>
              <a:rPr lang="tr-TR" sz="1200" i="1" dirty="0" err="1"/>
              <a:t>cira</a:t>
            </a:r>
            <a:r>
              <a:rPr lang="tr-TR" sz="1200" i="1" dirty="0"/>
              <a:t>.</a:t>
            </a:r>
            <a:r>
              <a:rPr lang="tr-TR" sz="1200" i="1" dirty="0" err="1"/>
              <a:t>kyoto</a:t>
            </a:r>
            <a:r>
              <a:rPr lang="tr-TR" sz="1200" i="1" dirty="0"/>
              <a:t>-u.</a:t>
            </a:r>
            <a:r>
              <a:rPr lang="tr-TR" sz="1200" i="1" dirty="0" err="1"/>
              <a:t>ac</a:t>
            </a:r>
            <a:r>
              <a:rPr lang="tr-TR" sz="1200" i="1" dirty="0"/>
              <a:t>.</a:t>
            </a:r>
            <a:r>
              <a:rPr lang="tr-TR" sz="1200" i="1" dirty="0" err="1"/>
              <a:t>jp</a:t>
            </a:r>
            <a:r>
              <a:rPr lang="tr-TR" sz="1200" i="1" dirty="0"/>
              <a:t>/e/</a:t>
            </a:r>
            <a:r>
              <a:rPr lang="tr-TR" sz="1200" i="1" dirty="0" err="1"/>
              <a:t>research</a:t>
            </a:r>
            <a:r>
              <a:rPr lang="tr-TR" sz="1200" i="1" dirty="0"/>
              <a:t>/</a:t>
            </a:r>
            <a:r>
              <a:rPr lang="tr-TR" sz="1200" i="1" dirty="0" err="1"/>
              <a:t>takahashi</a:t>
            </a:r>
            <a:r>
              <a:rPr lang="tr-TR" sz="1200" i="1" dirty="0"/>
              <a:t>_</a:t>
            </a:r>
            <a:r>
              <a:rPr lang="tr-TR" sz="1200" i="1" dirty="0" err="1"/>
              <a:t>summary</a:t>
            </a:r>
            <a:r>
              <a:rPr lang="tr-TR" sz="1200" i="1" dirty="0"/>
              <a:t>.html</a:t>
            </a:r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2024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4000" b="1" dirty="0">
                <a:solidFill>
                  <a:schemeClr val="tx2"/>
                </a:solidFill>
                <a:cs typeface="Times New Roman" pitchFamily="18" charset="0"/>
              </a:rPr>
              <a:t>An </a:t>
            </a:r>
            <a:r>
              <a:rPr lang="tr-TR" sz="4000" b="1" dirty="0" err="1">
                <a:solidFill>
                  <a:schemeClr val="tx2"/>
                </a:solidFill>
                <a:cs typeface="Times New Roman" pitchFamily="18" charset="0"/>
              </a:rPr>
              <a:t>example</a:t>
            </a:r>
            <a:r>
              <a:rPr lang="tr-TR" sz="40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tr-TR" sz="4000" b="1" dirty="0" err="1">
                <a:solidFill>
                  <a:schemeClr val="tx2"/>
                </a:solidFill>
                <a:cs typeface="Times New Roman" pitchFamily="18" charset="0"/>
              </a:rPr>
              <a:t>from</a:t>
            </a:r>
            <a:r>
              <a:rPr lang="tr-TR" sz="40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tr-TR" sz="4000" b="1" dirty="0" err="1">
                <a:solidFill>
                  <a:schemeClr val="tx2"/>
                </a:solidFill>
                <a:cs typeface="Times New Roman" pitchFamily="18" charset="0"/>
              </a:rPr>
              <a:t>regenerative</a:t>
            </a:r>
            <a:r>
              <a:rPr lang="tr-TR" sz="40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tr-TR" sz="4000" b="1" dirty="0" err="1">
                <a:solidFill>
                  <a:schemeClr val="tx2"/>
                </a:solidFill>
                <a:cs typeface="Times New Roman" pitchFamily="18" charset="0"/>
              </a:rPr>
              <a:t>medicine</a:t>
            </a:r>
            <a:r>
              <a:rPr lang="tr-TR" sz="4000" b="1" dirty="0">
                <a:solidFill>
                  <a:schemeClr val="tx2"/>
                </a:solidFill>
                <a:cs typeface="Times New Roman" pitchFamily="18" charset="0"/>
              </a:rPr>
              <a:t>…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1981200" y="4660928"/>
            <a:ext cx="8229600" cy="1625593"/>
          </a:xfrm>
        </p:spPr>
        <p:txBody>
          <a:bodyPr>
            <a:normAutofit/>
          </a:bodyPr>
          <a:lstStyle/>
          <a:p>
            <a:pPr marL="342900" lvl="1" indent="-342900"/>
            <a:r>
              <a:rPr lang="tr-TR" sz="2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Dr. </a:t>
            </a:r>
            <a:r>
              <a:rPr lang="tr-TR" sz="2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Jun</a:t>
            </a:r>
            <a:r>
              <a:rPr lang="tr-TR" sz="2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Takahashi</a:t>
            </a:r>
            <a:r>
              <a:rPr lang="tr-TR" sz="2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(</a:t>
            </a:r>
            <a:r>
              <a:rPr lang="tr-TR" sz="2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CiRA</a:t>
            </a:r>
            <a:r>
              <a:rPr lang="tr-TR" sz="2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): </a:t>
            </a:r>
            <a:r>
              <a:rPr lang="tr-TR" sz="2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Using</a:t>
            </a:r>
            <a:r>
              <a:rPr lang="tr-TR" sz="2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Dopaminergic</a:t>
            </a:r>
            <a:r>
              <a:rPr lang="tr-TR" sz="2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neurons</a:t>
            </a:r>
            <a:r>
              <a:rPr lang="tr-TR" sz="2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differentiatedfrom</a:t>
            </a:r>
            <a:r>
              <a:rPr lang="tr-TR" sz="2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hiPSCs</a:t>
            </a:r>
            <a:r>
              <a:rPr lang="tr-TR" sz="2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for</a:t>
            </a:r>
            <a:r>
              <a:rPr lang="tr-TR" sz="2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the</a:t>
            </a:r>
            <a:r>
              <a:rPr lang="tr-TR" sz="2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treatment</a:t>
            </a:r>
            <a:r>
              <a:rPr lang="tr-TR" sz="2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of </a:t>
            </a:r>
            <a:r>
              <a:rPr lang="tr-TR" sz="2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Parkinson’s</a:t>
            </a:r>
            <a:r>
              <a:rPr lang="tr-TR" sz="2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disese</a:t>
            </a:r>
            <a:r>
              <a:rPr lang="tr-TR" sz="2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. </a:t>
            </a:r>
          </a:p>
          <a:p>
            <a:pPr marL="342900" lvl="1" indent="-342900"/>
            <a:r>
              <a:rPr lang="tr-TR" sz="2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Primate</a:t>
            </a:r>
            <a:r>
              <a:rPr lang="tr-TR" sz="2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models</a:t>
            </a:r>
            <a:endParaRPr lang="tr-TR" sz="2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marL="342900" lvl="1" indent="-342900"/>
            <a:r>
              <a:rPr lang="tr-TR" sz="2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Expected</a:t>
            </a:r>
            <a:r>
              <a:rPr lang="tr-TR" sz="2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clinical</a:t>
            </a:r>
            <a:r>
              <a:rPr lang="tr-TR" sz="2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traisl</a:t>
            </a:r>
            <a:endParaRPr lang="tr-TR" sz="2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endParaRPr lang="tr-TR" sz="2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72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-90264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dirty="0">
                <a:solidFill>
                  <a:schemeClr val="tx2"/>
                </a:solidFill>
                <a:cs typeface="Times New Roman" pitchFamily="18" charset="0"/>
              </a:rPr>
              <a:t>An </a:t>
            </a:r>
            <a:r>
              <a:rPr lang="tr-TR" sz="3600" b="1" dirty="0" err="1">
                <a:solidFill>
                  <a:schemeClr val="tx2"/>
                </a:solidFill>
                <a:cs typeface="Times New Roman" pitchFamily="18" charset="0"/>
              </a:rPr>
              <a:t>example</a:t>
            </a:r>
            <a:r>
              <a:rPr lang="tr-TR" sz="36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tr-TR" sz="3600" b="1" dirty="0" err="1">
                <a:solidFill>
                  <a:schemeClr val="tx2"/>
                </a:solidFill>
                <a:cs typeface="Times New Roman" pitchFamily="18" charset="0"/>
              </a:rPr>
              <a:t>from</a:t>
            </a:r>
            <a:r>
              <a:rPr lang="tr-TR" sz="36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tr-TR" sz="3600" b="1" dirty="0" err="1">
                <a:solidFill>
                  <a:schemeClr val="tx2"/>
                </a:solidFill>
                <a:cs typeface="Times New Roman" pitchFamily="18" charset="0"/>
              </a:rPr>
              <a:t>the</a:t>
            </a:r>
            <a:r>
              <a:rPr lang="tr-TR" sz="36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tr-TR" sz="3600" b="1" dirty="0" err="1">
                <a:solidFill>
                  <a:schemeClr val="tx2"/>
                </a:solidFill>
                <a:cs typeface="Times New Roman" pitchFamily="18" charset="0"/>
              </a:rPr>
              <a:t>clinical</a:t>
            </a:r>
            <a:r>
              <a:rPr lang="tr-TR" sz="36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tr-TR" sz="3600" b="1" dirty="0" err="1">
                <a:solidFill>
                  <a:schemeClr val="tx2"/>
                </a:solidFill>
                <a:cs typeface="Times New Roman" pitchFamily="18" charset="0"/>
              </a:rPr>
              <a:t>applciation</a:t>
            </a:r>
            <a:r>
              <a:rPr lang="tr-TR" sz="3600" b="1" dirty="0">
                <a:solidFill>
                  <a:schemeClr val="tx2"/>
                </a:solidFill>
                <a:cs typeface="Times New Roman" pitchFamily="18" charset="0"/>
              </a:rPr>
              <a:t>…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55440" y="980728"/>
            <a:ext cx="4608512" cy="5184576"/>
          </a:xfrm>
        </p:spPr>
        <p:txBody>
          <a:bodyPr>
            <a:normAutofit fontScale="92500"/>
          </a:bodyPr>
          <a:lstStyle/>
          <a:p>
            <a:pPr lvl="1">
              <a:buFont typeface="Wingdings" pitchFamily="2" charset="2"/>
              <a:buChar char="§"/>
            </a:pP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Dr. 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Masayo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Takahashi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 </a:t>
            </a:r>
          </a:p>
          <a:p>
            <a:pPr lvl="1">
              <a:buNone/>
            </a:pP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	(RIKEN 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Institute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, Japon)</a:t>
            </a:r>
          </a:p>
          <a:p>
            <a:pPr lvl="1">
              <a:buNone/>
            </a:pPr>
            <a:endParaRPr lang="tr-TR" sz="22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lvl="1"/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First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clinical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trial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in 2013</a:t>
            </a:r>
          </a:p>
          <a:p>
            <a:pPr lvl="2"/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Treating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age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-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related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macular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degeneration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with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retinal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pigment 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cells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derived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from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autologous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iPS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cells</a:t>
            </a:r>
            <a:endParaRPr lang="tr-TR" sz="22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lvl="2"/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Trial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suspended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in 2015 – (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genomic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instability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problems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)</a:t>
            </a:r>
          </a:p>
          <a:p>
            <a:pPr lvl="1"/>
            <a:r>
              <a:rPr lang="tr-TR" sz="26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Second</a:t>
            </a:r>
            <a:r>
              <a:rPr lang="tr-TR" sz="26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6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trial</a:t>
            </a:r>
            <a:r>
              <a:rPr lang="tr-TR" sz="26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6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started</a:t>
            </a:r>
            <a:r>
              <a:rPr lang="tr-TR" sz="26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in 2017</a:t>
            </a:r>
          </a:p>
          <a:p>
            <a:pPr lvl="2"/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5 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patient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received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treatment</a:t>
            </a:r>
            <a:endParaRPr lang="tr-TR" sz="22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pPr lvl="2"/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1 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Adverse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event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reported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in 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Jan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. 2018 (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retinal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edema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, 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could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be 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due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to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the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cells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or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injection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2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protocol</a:t>
            </a:r>
            <a:r>
              <a:rPr lang="tr-TR" sz="22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)</a:t>
            </a:r>
          </a:p>
          <a:p>
            <a:pPr lvl="1"/>
            <a:endParaRPr lang="tr-TR" sz="26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endParaRPr lang="tr-TR" dirty="0">
              <a:latin typeface="+mj-lt"/>
            </a:endParaRPr>
          </a:p>
        </p:txBody>
      </p:sp>
      <p:pic>
        <p:nvPicPr>
          <p:cNvPr id="1026" name="Picture 2" descr="http://jto.s3.amazonaws.com/wp-content/uploads/2013/06/p1-ips-g-20130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7969" y="1002004"/>
            <a:ext cx="4717155" cy="5524036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8544272" y="6525345"/>
            <a:ext cx="2123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http://www.</a:t>
            </a:r>
            <a:r>
              <a:rPr lang="tr-T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japantimes</a:t>
            </a:r>
            <a:r>
              <a:rPr lang="tr-TR" sz="1200" i="1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.</a:t>
            </a:r>
            <a:r>
              <a:rPr lang="tr-T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co</a:t>
            </a:r>
            <a:r>
              <a:rPr lang="tr-TR" sz="1200" i="1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.</a:t>
            </a:r>
            <a:r>
              <a:rPr lang="tr-TR" sz="1200" i="1" dirty="0" err="1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jp</a:t>
            </a:r>
            <a:r>
              <a:rPr lang="tr-TR" sz="1200" i="1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/</a:t>
            </a:r>
            <a:endParaRPr lang="tr-TR" sz="1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7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stemcellsireland.files.wordpress.com/2012/08/1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8" name="Picture 4" descr="https://stemcellsireland.files.wordpress.com/2012/08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6048" y="1052737"/>
            <a:ext cx="8388424" cy="5708061"/>
          </a:xfrm>
          <a:prstGeom prst="rect">
            <a:avLst/>
          </a:prstGeom>
          <a:noFill/>
        </p:spPr>
      </p:pic>
      <p:pic>
        <p:nvPicPr>
          <p:cNvPr id="5" name="Picture 4" descr="https://stemcellsireland.files.wordpress.com/2012/08/11.jpg"/>
          <p:cNvPicPr>
            <a:picLocks noChangeAspect="1" noChangeArrowheads="1"/>
          </p:cNvPicPr>
          <p:nvPr/>
        </p:nvPicPr>
        <p:blipFill>
          <a:blip r:embed="rId2" cstate="print"/>
          <a:srcRect l="15212" t="22331" r="70590" b="61276"/>
          <a:stretch>
            <a:fillRect/>
          </a:stretch>
        </p:blipFill>
        <p:spPr bwMode="auto">
          <a:xfrm>
            <a:off x="3247536" y="1864254"/>
            <a:ext cx="1048265" cy="823637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3180185" y="1864254"/>
            <a:ext cx="936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err="1"/>
              <a:t>Patient</a:t>
            </a:r>
            <a:r>
              <a:rPr lang="tr-TR" sz="1600" b="1" dirty="0"/>
              <a:t> </a:t>
            </a:r>
            <a:r>
              <a:rPr lang="tr-TR" sz="1600" b="1" dirty="0" err="1"/>
              <a:t>somatic</a:t>
            </a:r>
            <a:r>
              <a:rPr lang="tr-TR" sz="1600" b="1" dirty="0"/>
              <a:t> </a:t>
            </a:r>
            <a:r>
              <a:rPr lang="tr-TR" sz="1600" b="1" dirty="0" err="1"/>
              <a:t>cells</a:t>
            </a:r>
            <a:endParaRPr lang="tr-TR" sz="1600" b="1" dirty="0"/>
          </a:p>
          <a:p>
            <a:pPr algn="ctr"/>
            <a:endParaRPr lang="tr-TR" sz="1600" b="1" dirty="0"/>
          </a:p>
        </p:txBody>
      </p:sp>
      <p:sp>
        <p:nvSpPr>
          <p:cNvPr id="6" name="Title 8"/>
          <p:cNvSpPr txBox="1">
            <a:spLocks/>
          </p:cNvSpPr>
          <p:nvPr/>
        </p:nvSpPr>
        <p:spPr>
          <a:xfrm>
            <a:off x="1524000" y="188640"/>
            <a:ext cx="9144000" cy="1143000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tr-TR" sz="4000" b="1" dirty="0" err="1">
                <a:latin typeface="+mj-lt"/>
                <a:ea typeface="+mj-ea"/>
                <a:cs typeface="+mj-cs"/>
              </a:rPr>
              <a:t>Disease</a:t>
            </a:r>
            <a:r>
              <a:rPr lang="tr-TR" sz="4000" b="1" dirty="0">
                <a:latin typeface="+mj-lt"/>
                <a:ea typeface="+mj-ea"/>
                <a:cs typeface="+mj-cs"/>
              </a:rPr>
              <a:t> </a:t>
            </a:r>
            <a:r>
              <a:rPr lang="tr-TR" sz="4000" b="1" dirty="0" err="1">
                <a:latin typeface="+mj-lt"/>
                <a:ea typeface="+mj-ea"/>
                <a:cs typeface="+mj-cs"/>
              </a:rPr>
              <a:t>modelling</a:t>
            </a:r>
            <a:r>
              <a:rPr lang="tr-TR" sz="4000" b="1" dirty="0">
                <a:latin typeface="+mj-lt"/>
                <a:ea typeface="+mj-ea"/>
                <a:cs typeface="+mj-cs"/>
              </a:rPr>
              <a:t> </a:t>
            </a:r>
            <a:r>
              <a:rPr lang="tr-TR" sz="4000" b="1" dirty="0" err="1">
                <a:latin typeface="+mj-lt"/>
                <a:ea typeface="+mj-ea"/>
                <a:cs typeface="+mj-cs"/>
              </a:rPr>
              <a:t>and</a:t>
            </a:r>
            <a:r>
              <a:rPr lang="tr-TR" sz="4000" b="1" dirty="0">
                <a:latin typeface="+mj-lt"/>
                <a:ea typeface="+mj-ea"/>
                <a:cs typeface="+mj-cs"/>
              </a:rPr>
              <a:t> </a:t>
            </a:r>
            <a:r>
              <a:rPr lang="tr-TR" sz="4000" b="1" dirty="0" err="1">
                <a:latin typeface="+mj-lt"/>
                <a:ea typeface="+mj-ea"/>
                <a:cs typeface="+mj-cs"/>
              </a:rPr>
              <a:t>drug</a:t>
            </a:r>
            <a:r>
              <a:rPr lang="tr-TR" sz="4000" b="1" dirty="0">
                <a:latin typeface="+mj-lt"/>
                <a:ea typeface="+mj-ea"/>
                <a:cs typeface="+mj-cs"/>
              </a:rPr>
              <a:t> </a:t>
            </a:r>
            <a:r>
              <a:rPr lang="tr-TR" sz="4000" b="1" dirty="0" err="1">
                <a:latin typeface="+mj-lt"/>
                <a:ea typeface="+mj-ea"/>
                <a:cs typeface="+mj-cs"/>
              </a:rPr>
              <a:t>screening</a:t>
            </a:r>
            <a:endParaRPr lang="en-US" sz="40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85210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24000" y="-171400"/>
            <a:ext cx="9144000" cy="114300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chemeClr val="tx2"/>
                </a:solidFill>
                <a:cs typeface="Times New Roman" pitchFamily="18" charset="0"/>
              </a:rPr>
              <a:t>An </a:t>
            </a:r>
            <a:r>
              <a:rPr lang="tr-TR" sz="2800" b="1" dirty="0" err="1">
                <a:solidFill>
                  <a:schemeClr val="tx2"/>
                </a:solidFill>
                <a:cs typeface="Times New Roman" pitchFamily="18" charset="0"/>
              </a:rPr>
              <a:t>example</a:t>
            </a:r>
            <a:r>
              <a:rPr lang="tr-TR" sz="28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tr-TR" sz="2800" b="1" dirty="0" err="1">
                <a:solidFill>
                  <a:schemeClr val="tx2"/>
                </a:solidFill>
                <a:cs typeface="Times New Roman" pitchFamily="18" charset="0"/>
              </a:rPr>
              <a:t>for</a:t>
            </a:r>
            <a:r>
              <a:rPr lang="tr-TR" sz="28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tr-TR" sz="2800" b="1" dirty="0" err="1">
                <a:solidFill>
                  <a:schemeClr val="tx2"/>
                </a:solidFill>
                <a:cs typeface="Times New Roman" pitchFamily="18" charset="0"/>
              </a:rPr>
              <a:t>disease</a:t>
            </a:r>
            <a:r>
              <a:rPr lang="tr-TR" sz="28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tr-TR" sz="2800" b="1" dirty="0" err="1">
                <a:solidFill>
                  <a:schemeClr val="tx2"/>
                </a:solidFill>
                <a:cs typeface="Times New Roman" pitchFamily="18" charset="0"/>
              </a:rPr>
              <a:t>modelling</a:t>
            </a:r>
            <a:r>
              <a:rPr lang="tr-TR" sz="28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tr-TR" sz="2800" b="1" dirty="0" err="1">
                <a:solidFill>
                  <a:schemeClr val="tx2"/>
                </a:solidFill>
                <a:cs typeface="Times New Roman" pitchFamily="18" charset="0"/>
              </a:rPr>
              <a:t>and</a:t>
            </a:r>
            <a:r>
              <a:rPr lang="tr-TR" sz="28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tr-TR" sz="2800" b="1" dirty="0" err="1">
                <a:solidFill>
                  <a:schemeClr val="tx2"/>
                </a:solidFill>
                <a:cs typeface="Times New Roman" pitchFamily="18" charset="0"/>
              </a:rPr>
              <a:t>drug</a:t>
            </a:r>
            <a:r>
              <a:rPr lang="tr-TR" sz="28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tr-TR" sz="2800" b="1" dirty="0" err="1">
                <a:solidFill>
                  <a:schemeClr val="tx2"/>
                </a:solidFill>
                <a:cs typeface="Times New Roman" pitchFamily="18" charset="0"/>
              </a:rPr>
              <a:t>screening</a:t>
            </a:r>
            <a:endParaRPr lang="tr-TR" sz="28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608168" y="1772816"/>
            <a:ext cx="3059832" cy="4799456"/>
          </a:xfrm>
        </p:spPr>
        <p:txBody>
          <a:bodyPr>
            <a:normAutofit/>
          </a:bodyPr>
          <a:lstStyle/>
          <a:p>
            <a:r>
              <a:rPr lang="tr-TR" sz="2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Alzheimer Hastalığı: </a:t>
            </a:r>
            <a:r>
              <a:rPr lang="tr-TR" sz="2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amyloid</a:t>
            </a:r>
            <a:r>
              <a:rPr lang="tr-TR" sz="2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 </a:t>
            </a:r>
            <a:r>
              <a:rPr lang="tr-TR" sz="2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plaques</a:t>
            </a:r>
            <a:r>
              <a:rPr lang="tr-TR" sz="2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(A</a:t>
            </a:r>
            <a:r>
              <a:rPr lang="el-GR" sz="2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β</a:t>
            </a:r>
            <a:r>
              <a:rPr lang="tr-TR" sz="2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oligomers</a:t>
            </a:r>
            <a:r>
              <a:rPr lang="tr-TR" sz="2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) </a:t>
            </a:r>
            <a:r>
              <a:rPr lang="tr-TR" sz="2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induces</a:t>
            </a:r>
            <a:r>
              <a:rPr lang="tr-TR" sz="2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stress</a:t>
            </a:r>
            <a:r>
              <a:rPr lang="tr-TR" sz="2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on </a:t>
            </a:r>
            <a:r>
              <a:rPr lang="tr-TR" sz="2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neural</a:t>
            </a:r>
            <a:r>
              <a:rPr lang="tr-TR" sz="2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cells</a:t>
            </a:r>
            <a:endParaRPr lang="tr-TR" sz="2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r>
              <a:rPr lang="tr-TR" sz="2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docosahexaenoic</a:t>
            </a:r>
            <a:r>
              <a:rPr lang="tr-TR" sz="2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acid</a:t>
            </a:r>
            <a:r>
              <a:rPr lang="tr-TR" sz="2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(DHA) </a:t>
            </a:r>
            <a:r>
              <a:rPr lang="tr-TR" sz="2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therapy</a:t>
            </a:r>
            <a:r>
              <a:rPr lang="tr-TR" sz="2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shows</a:t>
            </a:r>
            <a:r>
              <a:rPr lang="tr-TR" sz="2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various</a:t>
            </a:r>
            <a:r>
              <a:rPr lang="tr-TR" sz="20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tr-TR" sz="2000" dirty="0" err="1">
                <a:solidFill>
                  <a:schemeClr val="tx2"/>
                </a:solidFill>
                <a:latin typeface="+mj-lt"/>
                <a:cs typeface="Times New Roman" pitchFamily="18" charset="0"/>
              </a:rPr>
              <a:t>outcomes</a:t>
            </a:r>
            <a:endParaRPr lang="tr-TR" sz="2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endParaRPr lang="tr-TR" sz="2000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  <a:p>
            <a:endParaRPr lang="tr-TR" sz="2400" dirty="0">
              <a:latin typeface="+mj-lt"/>
            </a:endParaRPr>
          </a:p>
        </p:txBody>
      </p:sp>
      <p:pic>
        <p:nvPicPr>
          <p:cNvPr id="14338" name="Picture 2" descr="Figure thumbnail fx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520" y="908720"/>
            <a:ext cx="5832648" cy="5832648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7881950" y="6429397"/>
            <a:ext cx="2786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i="1" dirty="0" err="1"/>
              <a:t>Kondo</a:t>
            </a:r>
            <a:r>
              <a:rPr lang="tr-TR" sz="1400" i="1" dirty="0"/>
              <a:t> et al., </a:t>
            </a:r>
            <a:r>
              <a:rPr lang="tr-TR" sz="1400" i="1" dirty="0" err="1"/>
              <a:t>Cell</a:t>
            </a:r>
            <a:r>
              <a:rPr lang="tr-TR" sz="1400" i="1" dirty="0"/>
              <a:t> </a:t>
            </a:r>
            <a:r>
              <a:rPr lang="tr-TR" sz="1400" i="1" dirty="0" err="1"/>
              <a:t>Stem</a:t>
            </a:r>
            <a:r>
              <a:rPr lang="tr-TR" sz="1400" i="1" dirty="0"/>
              <a:t> </a:t>
            </a:r>
            <a:r>
              <a:rPr lang="tr-TR" sz="1400" i="1" dirty="0" err="1"/>
              <a:t>Cell</a:t>
            </a:r>
            <a:r>
              <a:rPr lang="tr-TR" sz="1400" i="1" dirty="0"/>
              <a:t>, 2013.</a:t>
            </a:r>
          </a:p>
        </p:txBody>
      </p:sp>
    </p:spTree>
    <p:extLst>
      <p:ext uri="{BB962C8B-B14F-4D97-AF65-F5344CB8AC3E}">
        <p14:creationId xmlns:p14="http://schemas.microsoft.com/office/powerpoint/2010/main" val="106670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7000892" cy="434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2663" y="1214422"/>
            <a:ext cx="692489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8546" y="2640832"/>
            <a:ext cx="6929454" cy="421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Dikdörtgen"/>
          <p:cNvSpPr/>
          <p:nvPr/>
        </p:nvSpPr>
        <p:spPr>
          <a:xfrm>
            <a:off x="1524001" y="6198991"/>
            <a:ext cx="2411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1200" i="1" dirty="0"/>
          </a:p>
          <a:p>
            <a:r>
              <a:rPr lang="tr-TR" sz="1200" i="1" dirty="0" err="1"/>
              <a:t>Sterneckert</a:t>
            </a:r>
            <a:r>
              <a:rPr lang="tr-TR" sz="1200" i="1" dirty="0"/>
              <a:t> et al, 2014 ,NATURE REVIEWS | GENETICS</a:t>
            </a:r>
          </a:p>
        </p:txBody>
      </p:sp>
    </p:spTree>
    <p:extLst>
      <p:ext uri="{BB962C8B-B14F-4D97-AF65-F5344CB8AC3E}">
        <p14:creationId xmlns:p14="http://schemas.microsoft.com/office/powerpoint/2010/main" val="366974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9128" t="15375" r="36082" b="35407"/>
          <a:stretch>
            <a:fillRect/>
          </a:stretch>
        </p:blipFill>
        <p:spPr bwMode="auto">
          <a:xfrm>
            <a:off x="1991544" y="1484784"/>
            <a:ext cx="712879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23517" t="19355" r="21693" b="16704"/>
          <a:stretch>
            <a:fillRect/>
          </a:stretch>
        </p:blipFill>
        <p:spPr bwMode="auto">
          <a:xfrm>
            <a:off x="2207569" y="1124744"/>
            <a:ext cx="7977105" cy="523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2063552" y="5877272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1524000" y="71414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sz="2800" b="1" dirty="0" err="1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Treatment</a:t>
            </a:r>
            <a:r>
              <a:rPr lang="tr-TR" sz="2800" b="1" dirty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 of </a:t>
            </a:r>
            <a:r>
              <a:rPr lang="tr-TR" sz="2800" b="1" dirty="0" err="1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Sickle</a:t>
            </a:r>
            <a:r>
              <a:rPr lang="tr-TR" sz="2800" b="1" dirty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tr-TR" sz="2800" b="1" dirty="0" err="1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Cell</a:t>
            </a:r>
            <a:r>
              <a:rPr lang="tr-TR" sz="2800" b="1" dirty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tr-TR" sz="2800" b="1" dirty="0" err="1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Anemia</a:t>
            </a:r>
            <a:r>
              <a:rPr lang="tr-TR" sz="2800" b="1" dirty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 Mouse Model </a:t>
            </a:r>
            <a:r>
              <a:rPr lang="tr-TR" sz="2800" b="1" dirty="0" err="1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with</a:t>
            </a:r>
            <a:r>
              <a:rPr lang="tr-TR" sz="2800" b="1" dirty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tr-TR" sz="2800" b="1" dirty="0" err="1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iPSCs</a:t>
            </a:r>
            <a:r>
              <a:rPr lang="tr-TR" sz="2800" b="1" dirty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tr-TR" sz="2800" b="1" dirty="0" err="1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Generated</a:t>
            </a:r>
            <a:r>
              <a:rPr lang="tr-TR" sz="2800" b="1" dirty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tr-TR" sz="2800" b="1" dirty="0" err="1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from</a:t>
            </a:r>
            <a:r>
              <a:rPr lang="tr-TR" sz="2800" b="1" dirty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tr-TR" sz="2800" b="1" dirty="0" err="1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Autologous</a:t>
            </a:r>
            <a:r>
              <a:rPr lang="tr-TR" sz="2800" b="1" dirty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 Skin</a:t>
            </a:r>
          </a:p>
        </p:txBody>
      </p:sp>
    </p:spTree>
    <p:extLst>
      <p:ext uri="{BB962C8B-B14F-4D97-AF65-F5344CB8AC3E}">
        <p14:creationId xmlns:p14="http://schemas.microsoft.com/office/powerpoint/2010/main" val="320426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Fig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4288" y="1124744"/>
            <a:ext cx="3963712" cy="5040560"/>
          </a:xfrm>
          <a:prstGeom prst="rect">
            <a:avLst/>
          </a:prstGeom>
          <a:noFill/>
        </p:spPr>
      </p:pic>
      <p:sp>
        <p:nvSpPr>
          <p:cNvPr id="3" name="1 Başlık"/>
          <p:cNvSpPr txBox="1">
            <a:spLocks/>
          </p:cNvSpPr>
          <p:nvPr/>
        </p:nvSpPr>
        <p:spPr>
          <a:xfrm>
            <a:off x="1524000" y="188640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sz="2800" b="1" dirty="0" err="1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Generation</a:t>
            </a:r>
            <a:r>
              <a:rPr lang="tr-TR" sz="2800" b="1" dirty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 of </a:t>
            </a:r>
            <a:r>
              <a:rPr lang="tr-TR" sz="2800" b="1" dirty="0" err="1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iPSCs</a:t>
            </a:r>
            <a:r>
              <a:rPr lang="tr-TR" sz="2800" b="1" dirty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tr-TR" sz="2800" b="1" dirty="0" err="1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from</a:t>
            </a:r>
            <a:r>
              <a:rPr lang="tr-TR" sz="2800" b="1" dirty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tr-TR" sz="2800" b="1" dirty="0" err="1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Human</a:t>
            </a:r>
            <a:r>
              <a:rPr lang="tr-TR" sz="2800" b="1" dirty="0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 </a:t>
            </a:r>
            <a:r>
              <a:rPr lang="tr-TR" sz="2800" b="1" dirty="0" err="1">
                <a:solidFill>
                  <a:schemeClr val="tx2"/>
                </a:solidFill>
                <a:latin typeface="+mj-lt"/>
                <a:ea typeface="+mj-ea"/>
                <a:cs typeface="Times New Roman" pitchFamily="18" charset="0"/>
              </a:rPr>
              <a:t>Blood</a:t>
            </a:r>
            <a:endParaRPr lang="tr-TR" sz="2800" b="1" dirty="0">
              <a:solidFill>
                <a:schemeClr val="tx2"/>
              </a:solidFill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48132" name="Picture 4" descr="Fig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6008" y="1124744"/>
            <a:ext cx="4860032" cy="5091463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8292752" y="6402814"/>
            <a:ext cx="27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i="1" dirty="0" err="1"/>
              <a:t>Loh</a:t>
            </a:r>
            <a:r>
              <a:rPr lang="tr-TR" sz="1600" i="1" dirty="0"/>
              <a:t>, et al., </a:t>
            </a:r>
            <a:r>
              <a:rPr lang="tr-TR" sz="1600" i="1" dirty="0" err="1"/>
              <a:t>Blood</a:t>
            </a:r>
            <a:r>
              <a:rPr lang="tr-TR" sz="1600" i="1" dirty="0"/>
              <a:t> 2009</a:t>
            </a:r>
          </a:p>
        </p:txBody>
      </p:sp>
      <p:sp>
        <p:nvSpPr>
          <p:cNvPr id="6" name="5 Dikdörtgen"/>
          <p:cNvSpPr/>
          <p:nvPr/>
        </p:nvSpPr>
        <p:spPr>
          <a:xfrm>
            <a:off x="1991544" y="980728"/>
            <a:ext cx="720080" cy="11521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5159896" y="980728"/>
            <a:ext cx="720080" cy="11521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l="6360" t="31125" b="48203"/>
          <a:stretch>
            <a:fillRect/>
          </a:stretch>
        </p:blipFill>
        <p:spPr bwMode="auto">
          <a:xfrm>
            <a:off x="1775521" y="764704"/>
            <a:ext cx="870254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602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563</Words>
  <Application>Microsoft Macintosh PowerPoint</Application>
  <PresentationFormat>Widescreen</PresentationFormat>
  <Paragraphs>73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iPS Cells</vt:lpstr>
      <vt:lpstr>What do iPS cells offer?</vt:lpstr>
      <vt:lpstr>An example from regenerative medicine…</vt:lpstr>
      <vt:lpstr>An example from the clinical applciation…</vt:lpstr>
      <vt:lpstr>PowerPoint Presentation</vt:lpstr>
      <vt:lpstr>An example for disease modelling and drug screening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iPS Cells</dc:title>
  <dc:creator>Microsoft Office User</dc:creator>
  <cp:lastModifiedBy>Microsoft Office User</cp:lastModifiedBy>
  <cp:revision>2</cp:revision>
  <dcterms:created xsi:type="dcterms:W3CDTF">2020-03-26T21:40:20Z</dcterms:created>
  <dcterms:modified xsi:type="dcterms:W3CDTF">2020-03-26T21:56:41Z</dcterms:modified>
</cp:coreProperties>
</file>