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77" r:id="rId6"/>
    <p:sldId id="261" r:id="rId7"/>
    <p:sldId id="262" r:id="rId8"/>
    <p:sldId id="266" r:id="rId9"/>
    <p:sldId id="272" r:id="rId10"/>
    <p:sldId id="276" r:id="rId11"/>
    <p:sldId id="267" r:id="rId12"/>
    <p:sldId id="268" r:id="rId13"/>
    <p:sldId id="269" r:id="rId14"/>
    <p:sldId id="270" r:id="rId15"/>
    <p:sldId id="279" r:id="rId16"/>
    <p:sldId id="281" r:id="rId17"/>
    <p:sldId id="280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BD7EB-0D3E-4114-9B15-DBA4A55BE9F9}" type="datetimeFigureOut">
              <a:rPr lang="tr-TR" smtClean="0"/>
              <a:pPr/>
              <a:t>24.09.2017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4D0C31-0595-4AA6-9C62-7D3F75496F7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D0C31-0595-4AA6-9C62-7D3F75496F7D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D0C31-0595-4AA6-9C62-7D3F75496F7D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D0C31-0595-4AA6-9C62-7D3F75496F7D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D0C31-0595-4AA6-9C62-7D3F75496F7D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D0C31-0595-4AA6-9C62-7D3F75496F7D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D0C31-0595-4AA6-9C62-7D3F75496F7D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D0C31-0595-4AA6-9C62-7D3F75496F7D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D0C31-0595-4AA6-9C62-7D3F75496F7D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D0C31-0595-4AA6-9C62-7D3F75496F7D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D0C31-0595-4AA6-9C62-7D3F75496F7D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D0C31-0595-4AA6-9C62-7D3F75496F7D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D0C31-0595-4AA6-9C62-7D3F75496F7D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D0C31-0595-4AA6-9C62-7D3F75496F7D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D0C31-0595-4AA6-9C62-7D3F75496F7D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D0C31-0595-4AA6-9C62-7D3F75496F7D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D0C31-0595-4AA6-9C62-7D3F75496F7D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D0C31-0595-4AA6-9C62-7D3F75496F7D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D0C31-0595-4AA6-9C62-7D3F75496F7D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D0C31-0595-4AA6-9C62-7D3F75496F7D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D0C31-0595-4AA6-9C62-7D3F75496F7D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35B819A-CA92-4918-9631-FF61F70505A2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11C954C-D1CA-4891-9EE1-398DF6208C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08029-A329-4C48-A99C-087DFB3B36D9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BA7F6-DA74-4DD8-A2A6-05BBA3CE8711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FBB348D-A192-40E1-9462-FBB44F952914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1C954C-D1CA-4891-9EE1-398DF6208CF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19DD9E2-A951-4D79-9F04-D475834FB2E5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11C954C-D1CA-4891-9EE1-398DF6208C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B904-D1DD-4F52-9920-B592379104EC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C1092-665A-4937-AF51-D644264B96FE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31BF55A-A2BC-465C-BAC1-D67443E6C54B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1C954C-D1CA-4891-9EE1-398DF6208CF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6A87-DF8E-4B21-8885-924D38FB90DE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A7093DE-195F-4799-BA63-B237A0398C2D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1C954C-D1CA-4891-9EE1-398DF6208CF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A5359F1-8CAB-4EB2-B041-93CF9A74C8DE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1C954C-D1CA-4891-9EE1-398DF6208CF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8A85DA7-3E89-41A7-9DB4-E83884EF08DA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11C954C-D1CA-4891-9EE1-398DF6208CF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051720" y="476672"/>
            <a:ext cx="6406480" cy="2880320"/>
          </a:xfrm>
        </p:spPr>
        <p:txBody>
          <a:bodyPr>
            <a:normAutofit/>
          </a:bodyPr>
          <a:lstStyle/>
          <a:p>
            <a:pPr algn="ctr"/>
            <a:r>
              <a:rPr lang="tr-TR" sz="2800" dirty="0" smtClean="0">
                <a:solidFill>
                  <a:srgbClr val="C00000"/>
                </a:solidFill>
              </a:rPr>
              <a:t>Sağlık Hizmetleri </a:t>
            </a:r>
            <a:br>
              <a:rPr lang="tr-TR" sz="2800" dirty="0" smtClean="0">
                <a:solidFill>
                  <a:srgbClr val="C00000"/>
                </a:solidFill>
              </a:rPr>
            </a:br>
            <a:r>
              <a:rPr lang="tr-TR" sz="2800" dirty="0" smtClean="0">
                <a:solidFill>
                  <a:srgbClr val="C00000"/>
                </a:solidFill>
              </a:rPr>
              <a:t>Tanımı, sınıflandırılması,</a:t>
            </a:r>
            <a:br>
              <a:rPr lang="tr-TR" sz="2800" dirty="0" smtClean="0">
                <a:solidFill>
                  <a:srgbClr val="C00000"/>
                </a:solidFill>
              </a:rPr>
            </a:br>
            <a:r>
              <a:rPr lang="tr-TR" sz="2800" dirty="0" smtClean="0">
                <a:solidFill>
                  <a:srgbClr val="C00000"/>
                </a:solidFill>
              </a:rPr>
              <a:t>Evrensel Boyut</a:t>
            </a:r>
            <a:r>
              <a:rPr lang="tr-TR" sz="2800" b="0" dirty="0" smtClean="0"/>
              <a:t/>
            </a:r>
            <a:br>
              <a:rPr lang="tr-TR" sz="2800" b="0" dirty="0" smtClean="0"/>
            </a:br>
            <a:r>
              <a:rPr lang="tr-TR" sz="2800" dirty="0" smtClean="0">
                <a:solidFill>
                  <a:srgbClr val="C00000"/>
                </a:solidFill>
              </a:rPr>
              <a:t>(2)</a:t>
            </a:r>
            <a:r>
              <a:rPr lang="tr-TR" sz="2800" dirty="0" smtClean="0">
                <a:solidFill>
                  <a:srgbClr val="00B050"/>
                </a:solidFill>
              </a:rPr>
              <a:t/>
            </a:r>
            <a:br>
              <a:rPr lang="tr-TR" sz="2800" dirty="0" smtClean="0">
                <a:solidFill>
                  <a:srgbClr val="00B050"/>
                </a:solidFill>
              </a:rPr>
            </a:br>
            <a:r>
              <a:rPr lang="tr-TR" sz="1800" dirty="0" smtClean="0">
                <a:solidFill>
                  <a:srgbClr val="00B050"/>
                </a:solidFill>
              </a:rPr>
              <a:t> (</a:t>
            </a:r>
            <a:r>
              <a:rPr lang="tr-TR" sz="1800" dirty="0" err="1" smtClean="0">
                <a:solidFill>
                  <a:srgbClr val="00B050"/>
                </a:solidFill>
              </a:rPr>
              <a:t>Bes</a:t>
            </a:r>
            <a:r>
              <a:rPr lang="tr-TR" sz="1800" dirty="0" smtClean="0">
                <a:solidFill>
                  <a:srgbClr val="00B050"/>
                </a:solidFill>
              </a:rPr>
              <a:t> 213. Aile Sağlığı ve Planlaması Dersi)</a:t>
            </a:r>
            <a:endParaRPr lang="tr-TR" sz="1800" dirty="0">
              <a:solidFill>
                <a:srgbClr val="00B05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051720" y="3573016"/>
            <a:ext cx="6406480" cy="2801906"/>
          </a:xfrm>
        </p:spPr>
        <p:txBody>
          <a:bodyPr>
            <a:normAutofit/>
          </a:bodyPr>
          <a:lstStyle/>
          <a:p>
            <a:pPr algn="ctr"/>
            <a:r>
              <a:rPr lang="tr-TR" sz="2800" dirty="0" smtClean="0">
                <a:solidFill>
                  <a:srgbClr val="C00000"/>
                </a:solidFill>
              </a:rPr>
              <a:t>Prof. Dr. Ömer R. ÖNDER</a:t>
            </a:r>
          </a:p>
          <a:p>
            <a:pPr algn="ctr"/>
            <a:r>
              <a:rPr lang="tr-TR" sz="2800" dirty="0" smtClean="0">
                <a:solidFill>
                  <a:srgbClr val="7030A0"/>
                </a:solidFill>
              </a:rPr>
              <a:t>Ankara Üniversitesi</a:t>
            </a:r>
          </a:p>
          <a:p>
            <a:pPr algn="ctr"/>
            <a:r>
              <a:rPr lang="tr-TR" sz="2800" dirty="0" smtClean="0">
                <a:solidFill>
                  <a:srgbClr val="7030A0"/>
                </a:solidFill>
              </a:rPr>
              <a:t>Sağlık Bilimleri Fakültesi</a:t>
            </a:r>
          </a:p>
          <a:p>
            <a:pPr algn="ctr"/>
            <a:r>
              <a:rPr lang="tr-TR" sz="2800" dirty="0" smtClean="0">
                <a:solidFill>
                  <a:srgbClr val="00B050"/>
                </a:solidFill>
              </a:rPr>
              <a:t>2017-2018 </a:t>
            </a:r>
            <a:r>
              <a:rPr lang="tr-TR" sz="2800" dirty="0" smtClean="0">
                <a:solidFill>
                  <a:srgbClr val="00B050"/>
                </a:solidFill>
              </a:rPr>
              <a:t>Güz</a:t>
            </a:r>
          </a:p>
          <a:p>
            <a:pPr algn="ctr"/>
            <a:endParaRPr lang="tr-TR" dirty="0" smtClean="0">
              <a:solidFill>
                <a:srgbClr val="002060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634082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C00000"/>
                </a:solidFill>
              </a:rPr>
              <a:t>Temel Sağlık Hizmetleri</a:t>
            </a:r>
            <a:endParaRPr lang="tr-TR" sz="28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147248" cy="5421216"/>
          </a:xfrm>
        </p:spPr>
        <p:txBody>
          <a:bodyPr>
            <a:normAutofit fontScale="92500"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Toplumun Her Kesimine Eşit Biçimde Ulaştırılması Gereken, Vazgeçilmez, Minimal Başlıca Hizmetler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Temiz ve yeterli su sağlanması,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Ana–çocuk sağlığı ve aile planlaması hizmetleri,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Yeterli ve dengeli beslenmenin sağlanması,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Bulaşıcı hastalıkların kontrolü ve aşılama hizmetleri,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Sık görülen hastalık ve kazalarda uygun tedavi hizmetleri,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Temel ilaçların sağlanması,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Uygun sağlıklı çevre ve konut temini,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Toplumun ruh sağlığı düzeyini yükseltmek,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Sağlık eğitimi ve toplumun sağlık yönünden bilinçlendirilmesi,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rgbClr val="C00000"/>
                </a:solidFill>
              </a:rPr>
              <a:t>Temel Sağlık Hizmetlerinin İlkeleri</a:t>
            </a:r>
            <a:endParaRPr lang="tr-TR" sz="28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34920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dirty="0" smtClean="0"/>
              <a:t>Toplumsal eşitlik,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Çevreyle bütünlük,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Yaşamın bütünlüğü,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Toplumsal ve kültürel etmenler, 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Hizmetin boyutu,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Korunmaya öncelik, 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Risk gruplarına öncelik, 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Önemli hastalıklara öncelik,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Entegre hizmet, 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Ekip hizmeti,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Sağlık-Kalkınma ilişkisi,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Öz sorumluluk, 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Toplumun katılımı,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Evrensellik, 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Koşullara uygunluk, 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634082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rgbClr val="C00000"/>
                </a:solidFill>
              </a:rPr>
              <a:t>Temel Sağlık Hizmetlerinin İlkeleri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19256" cy="534920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b="1" dirty="0" smtClean="0">
                <a:solidFill>
                  <a:srgbClr val="C00000"/>
                </a:solidFill>
              </a:rPr>
              <a:t>1. Toplumsal eşitlik; </a:t>
            </a:r>
            <a:r>
              <a:rPr lang="tr-TR" dirty="0" smtClean="0"/>
              <a:t>sağlık hizmeti alma tüm toplum bireylerinin doğuştan kazandığı bir haktır, herkese eşit olarak götürülmeli,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>
                <a:solidFill>
                  <a:srgbClr val="C00000"/>
                </a:solidFill>
              </a:rPr>
              <a:t>2.Çevreyle bütünlük;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smtClean="0"/>
              <a:t>birey çevresinden soyutlanamaz, fizik, biyolojik ve toplumsal çevresi ile etkileşim halindedir,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>
                <a:solidFill>
                  <a:srgbClr val="C00000"/>
                </a:solidFill>
              </a:rPr>
              <a:t>3. Yaşamın bütünlüğü; </a:t>
            </a:r>
            <a:r>
              <a:rPr lang="tr-TR" dirty="0" smtClean="0"/>
              <a:t>birey yalnız hasta iken değil, sağlıklı dönemlerinde de sağlık hizmeti alabilmeli,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>
                <a:solidFill>
                  <a:srgbClr val="C00000"/>
                </a:solidFill>
              </a:rPr>
              <a:t>4. Toplumsal etmenler;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smtClean="0"/>
              <a:t>hastalık temelinde yalnız fizik ve biyolojik nedenler değil, toplumsal ve kültürel nedenler de bulunur,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>
                <a:solidFill>
                  <a:srgbClr val="C00000"/>
                </a:solidFill>
              </a:rPr>
              <a:t>5. Hizmetin boyutu;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smtClean="0"/>
              <a:t>sağlık hizmetleri yalnız sağlık sektörünce yürütülemeyecek kadar geniştir ve bir çok diğer sektörleri de ilgilendirir,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562074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rgbClr val="C00000"/>
                </a:solidFill>
              </a:rPr>
              <a:t>Temel Sağlık Hizmetlerinin İlkeleri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23528" y="980728"/>
            <a:ext cx="8280920" cy="549322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b="1" dirty="0" smtClean="0">
                <a:solidFill>
                  <a:srgbClr val="C00000"/>
                </a:solidFill>
              </a:rPr>
              <a:t>6. Korunmaya öncelik;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smtClean="0"/>
              <a:t>hastalıkların oluşmasını ya da ilerlemesini önlemek, onları tedavi etmekten daha etkili, daha kolay ve ucuzdur,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>
                <a:solidFill>
                  <a:srgbClr val="C00000"/>
                </a:solidFill>
              </a:rPr>
              <a:t>7. Risk gruplarına öncelik; </a:t>
            </a:r>
            <a:r>
              <a:rPr lang="tr-TR" dirty="0" smtClean="0"/>
              <a:t>kaynakların sınırlı olduğu yerlerde herkese yetersiz hizmet vermektense, o hizmetlere daha fazla gereksinimi olan ve hastalıklara yakalanma yüksek riski taşıyanlara öncelik verilmeli, bebekler, çok doğum yapmışlar, eğitimi düşük ve yoksullar, yüksek risk taşır,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>
                <a:solidFill>
                  <a:srgbClr val="C00000"/>
                </a:solidFill>
              </a:rPr>
              <a:t>8. Önemli hastalıklara öncelik;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smtClean="0"/>
              <a:t>toplumda sık görülen, çok sayıda ölüm, sakatlık ve ekonomik kayıplara neden olan hastalıklar önemli hastalıklardır, hizmet sunumunda bunlara öncelik verilmeli,</a:t>
            </a:r>
          </a:p>
          <a:p>
            <a:pPr>
              <a:buNone/>
            </a:pPr>
            <a:r>
              <a:rPr lang="tr-TR" dirty="0" smtClean="0"/>
              <a:t> </a:t>
            </a:r>
          </a:p>
          <a:p>
            <a:pPr>
              <a:buNone/>
            </a:pPr>
            <a:r>
              <a:rPr lang="tr-TR" b="1" dirty="0" smtClean="0">
                <a:solidFill>
                  <a:srgbClr val="C00000"/>
                </a:solidFill>
              </a:rPr>
              <a:t>9. Entegre hizmet;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smtClean="0"/>
              <a:t>koruyucu, tedavi ve </a:t>
            </a:r>
            <a:r>
              <a:rPr lang="tr-TR" dirty="0" err="1" smtClean="0"/>
              <a:t>rehabilite</a:t>
            </a:r>
            <a:r>
              <a:rPr lang="tr-TR" dirty="0" smtClean="0"/>
              <a:t> edici hizmetler ve sağlığı geliştirici hizmetler birbirinden kesin sınırlarla ayrılamaz, bir bütünlük içinde verilmeli,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>
                <a:solidFill>
                  <a:srgbClr val="C00000"/>
                </a:solidFill>
              </a:rPr>
              <a:t>10. Ekip hizmeti; </a:t>
            </a:r>
            <a:r>
              <a:rPr lang="tr-TR" dirty="0" smtClean="0"/>
              <a:t>sağlık hizmetleri değişik alanlarda eğitim görmüş, farklı bilgi ve becerileri olan meslek üyelerince, bir ekip tarafından verilmeli, ekipteki her üye önemli ve değerlidir,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 smtClean="0">
                <a:solidFill>
                  <a:srgbClr val="C00000"/>
                </a:solidFill>
              </a:rPr>
              <a:t>Temel Sağlık Hizmetlerinin İlkeleri</a:t>
            </a:r>
            <a:endParaRPr lang="tr-TR" sz="28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8147248" cy="583264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sz="2600" b="1" dirty="0" smtClean="0">
                <a:solidFill>
                  <a:srgbClr val="C00000"/>
                </a:solidFill>
              </a:rPr>
              <a:t>11. Sağlık-Kalkınma ilişkisi;</a:t>
            </a:r>
            <a:r>
              <a:rPr lang="tr-TR" sz="2600" dirty="0" smtClean="0">
                <a:solidFill>
                  <a:srgbClr val="C00000"/>
                </a:solidFill>
              </a:rPr>
              <a:t> </a:t>
            </a:r>
            <a:r>
              <a:rPr lang="tr-TR" sz="2600" dirty="0" smtClean="0"/>
              <a:t>ekonomik kalkınma ile sağlık düzeyi arasında iki boyutlu bir ilişki vardır. Kalkınmışlık sağlık düzeyine, sağlıklı toplum kalkınmaya olumlu etki yapar,</a:t>
            </a:r>
          </a:p>
          <a:p>
            <a:pPr>
              <a:buNone/>
            </a:pPr>
            <a:endParaRPr lang="tr-TR" sz="2600" dirty="0" smtClean="0"/>
          </a:p>
          <a:p>
            <a:pPr>
              <a:buNone/>
            </a:pPr>
            <a:r>
              <a:rPr lang="tr-TR" sz="2600" b="1" dirty="0" smtClean="0">
                <a:solidFill>
                  <a:srgbClr val="C00000"/>
                </a:solidFill>
              </a:rPr>
              <a:t>12. Öz sorumluluk;</a:t>
            </a:r>
            <a:r>
              <a:rPr lang="tr-TR" sz="2600" dirty="0" smtClean="0">
                <a:solidFill>
                  <a:srgbClr val="C00000"/>
                </a:solidFill>
              </a:rPr>
              <a:t> </a:t>
            </a:r>
            <a:r>
              <a:rPr lang="tr-TR" sz="2600" dirty="0" smtClean="0"/>
              <a:t>her birey sağlığının değerini bilmeli, onu koruyacak ve geliştirecek bilgi ve sorumluluğa sahip olmalı, bu nedenle eğitilmeli ve bilgilendirilmeli,</a:t>
            </a:r>
            <a:r>
              <a:rPr lang="tr-TR" sz="2600" b="1" dirty="0" smtClean="0">
                <a:solidFill>
                  <a:srgbClr val="C00000"/>
                </a:solidFill>
              </a:rPr>
              <a:t> (BİLGİ, TUTUM, DAVRANIŞ(Beceri-Alışkanlık)</a:t>
            </a:r>
          </a:p>
          <a:p>
            <a:pPr>
              <a:buNone/>
            </a:pPr>
            <a:endParaRPr lang="tr-TR" sz="2600" dirty="0" smtClean="0"/>
          </a:p>
          <a:p>
            <a:pPr>
              <a:buNone/>
            </a:pPr>
            <a:r>
              <a:rPr lang="tr-TR" sz="2600" b="1" dirty="0" smtClean="0">
                <a:solidFill>
                  <a:srgbClr val="C00000"/>
                </a:solidFill>
              </a:rPr>
              <a:t>13. Toplumun katılımı;</a:t>
            </a:r>
            <a:r>
              <a:rPr lang="tr-TR" sz="2600" dirty="0" smtClean="0">
                <a:solidFill>
                  <a:srgbClr val="C00000"/>
                </a:solidFill>
              </a:rPr>
              <a:t> </a:t>
            </a:r>
            <a:r>
              <a:rPr lang="tr-TR" sz="2600" dirty="0" smtClean="0"/>
              <a:t>sağlık örgütü, toplumun ve sektörlerin katkı ve katılımlarına uygun biçimde yapılanmalı, toplumun benimsemediği hizmet verilemez,</a:t>
            </a:r>
          </a:p>
          <a:p>
            <a:pPr>
              <a:buNone/>
            </a:pPr>
            <a:endParaRPr lang="tr-TR" sz="2600" dirty="0" smtClean="0"/>
          </a:p>
          <a:p>
            <a:pPr>
              <a:buNone/>
            </a:pPr>
            <a:r>
              <a:rPr lang="tr-TR" sz="2600" b="1" dirty="0" smtClean="0">
                <a:solidFill>
                  <a:srgbClr val="C00000"/>
                </a:solidFill>
              </a:rPr>
              <a:t>14. Evrensellik;</a:t>
            </a:r>
            <a:r>
              <a:rPr lang="tr-TR" sz="2600" dirty="0" smtClean="0">
                <a:solidFill>
                  <a:srgbClr val="C00000"/>
                </a:solidFill>
              </a:rPr>
              <a:t> </a:t>
            </a:r>
            <a:r>
              <a:rPr lang="tr-TR" sz="2600" dirty="0" smtClean="0"/>
              <a:t>hastalık ya da sağlık kişiyi , ailesini ve toplumu ilgilendirdiği gibi, tüm dünya ulus ve devletlerini de ilgilendirir, ülkeler arası işbirliği kaçınılmaz,</a:t>
            </a:r>
          </a:p>
          <a:p>
            <a:pPr>
              <a:buNone/>
            </a:pPr>
            <a:endParaRPr lang="tr-TR" sz="2600" dirty="0" smtClean="0"/>
          </a:p>
          <a:p>
            <a:pPr>
              <a:buNone/>
            </a:pPr>
            <a:r>
              <a:rPr lang="tr-TR" sz="2600" b="1" dirty="0" smtClean="0">
                <a:solidFill>
                  <a:srgbClr val="C00000"/>
                </a:solidFill>
              </a:rPr>
              <a:t>15. Koşullara uygunluk;</a:t>
            </a:r>
            <a:r>
              <a:rPr lang="tr-TR" sz="2600" dirty="0" smtClean="0">
                <a:solidFill>
                  <a:srgbClr val="C00000"/>
                </a:solidFill>
              </a:rPr>
              <a:t> </a:t>
            </a:r>
            <a:r>
              <a:rPr lang="tr-TR" sz="2600" dirty="0" smtClean="0"/>
              <a:t>sağlık örgütü ve hizmetleri ülkeler arasında olduğu gibi, o ülkenin bölgeleri arasında coğrafya, kültürel ve kaynaklar yönünden farklılıklar olabilir, sağlık hizmetlerinin planlanıp sunuluşunda o yerdeki koşullara uygun modelleri ve teknolojiyi seçip uygulamalı,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24936" cy="121014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 smtClean="0">
                <a:solidFill>
                  <a:srgbClr val="C00000"/>
                </a:solidFill>
              </a:rPr>
              <a:t>Ottawa</a:t>
            </a:r>
            <a:r>
              <a:rPr lang="tr-TR" b="1" dirty="0" smtClean="0">
                <a:solidFill>
                  <a:srgbClr val="C00000"/>
                </a:solidFill>
              </a:rPr>
              <a:t> Bildirgesi</a:t>
            </a:r>
            <a:br>
              <a:rPr lang="tr-TR" b="1" dirty="0" smtClean="0">
                <a:solidFill>
                  <a:srgbClr val="C00000"/>
                </a:solidFill>
              </a:rPr>
            </a:br>
            <a:r>
              <a:rPr lang="tr-TR" sz="2700" b="1" dirty="0" smtClean="0">
                <a:solidFill>
                  <a:srgbClr val="C00000"/>
                </a:solidFill>
              </a:rPr>
              <a:t>(1.Uluslar arası Sağlığı Geliştirme Konferansı)</a:t>
            </a:r>
            <a:br>
              <a:rPr lang="tr-TR" sz="2700" b="1" dirty="0" smtClean="0">
                <a:solidFill>
                  <a:srgbClr val="C00000"/>
                </a:solidFill>
              </a:rPr>
            </a:br>
            <a:r>
              <a:rPr lang="tr-TR" sz="2700" b="1" dirty="0" smtClean="0">
                <a:solidFill>
                  <a:srgbClr val="C00000"/>
                </a:solidFill>
              </a:rPr>
              <a:t>(1986)</a:t>
            </a:r>
            <a:endParaRPr lang="tr-TR" sz="27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8147248" cy="5112568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Sağlığın Temel Ön Koşulları ve Kaynakları;</a:t>
            </a:r>
          </a:p>
          <a:p>
            <a:pPr>
              <a:buFont typeface="Wingdings" pitchFamily="2" charset="2"/>
              <a:buChar char="ü"/>
            </a:pPr>
            <a:r>
              <a:rPr lang="tr-TR" sz="2100" dirty="0" smtClean="0"/>
              <a:t>Barış, </a:t>
            </a:r>
          </a:p>
          <a:p>
            <a:pPr>
              <a:buFont typeface="Wingdings" pitchFamily="2" charset="2"/>
              <a:buChar char="ü"/>
            </a:pPr>
            <a:r>
              <a:rPr lang="tr-TR" sz="2100" dirty="0" smtClean="0"/>
              <a:t>Stabil bir ekosistem,</a:t>
            </a:r>
          </a:p>
          <a:p>
            <a:pPr>
              <a:buFont typeface="Wingdings" pitchFamily="2" charset="2"/>
              <a:buChar char="ü"/>
            </a:pPr>
            <a:r>
              <a:rPr lang="tr-TR" sz="2100" dirty="0" smtClean="0"/>
              <a:t>Barınma,</a:t>
            </a:r>
          </a:p>
          <a:p>
            <a:pPr>
              <a:buFont typeface="Wingdings" pitchFamily="2" charset="2"/>
              <a:buChar char="ü"/>
            </a:pPr>
            <a:r>
              <a:rPr lang="tr-TR" sz="2100" dirty="0" smtClean="0"/>
              <a:t>Gelir,</a:t>
            </a:r>
          </a:p>
          <a:p>
            <a:pPr>
              <a:buFont typeface="Wingdings" pitchFamily="2" charset="2"/>
              <a:buChar char="ü"/>
            </a:pPr>
            <a:r>
              <a:rPr lang="tr-TR" sz="2100" dirty="0" smtClean="0"/>
              <a:t>Gıda,</a:t>
            </a:r>
          </a:p>
          <a:p>
            <a:pPr>
              <a:buFont typeface="Wingdings" pitchFamily="2" charset="2"/>
              <a:buChar char="ü"/>
            </a:pPr>
            <a:r>
              <a:rPr lang="tr-TR" sz="2100" dirty="0" smtClean="0"/>
              <a:t>Eğitim,</a:t>
            </a:r>
          </a:p>
          <a:p>
            <a:pPr>
              <a:buFont typeface="Wingdings" pitchFamily="2" charset="2"/>
              <a:buChar char="ü"/>
            </a:pPr>
            <a:r>
              <a:rPr lang="tr-TR" sz="2100" dirty="0" smtClean="0"/>
              <a:t>Hakkaniyet (</a:t>
            </a:r>
            <a:r>
              <a:rPr lang="tr-TR" sz="2100" dirty="0" err="1" smtClean="0"/>
              <a:t>equity</a:t>
            </a:r>
            <a:r>
              <a:rPr lang="tr-TR" sz="2100" dirty="0" smtClean="0"/>
              <a:t>),</a:t>
            </a:r>
          </a:p>
          <a:p>
            <a:pPr>
              <a:buFont typeface="Wingdings" pitchFamily="2" charset="2"/>
              <a:buChar char="ü"/>
            </a:pPr>
            <a:r>
              <a:rPr lang="tr-TR" sz="2100" dirty="0" smtClean="0"/>
              <a:t>Sosyal adalet (</a:t>
            </a:r>
            <a:r>
              <a:rPr lang="tr-TR" sz="2100" dirty="0" err="1" smtClean="0"/>
              <a:t>social</a:t>
            </a:r>
            <a:r>
              <a:rPr lang="tr-TR" sz="2100" dirty="0" smtClean="0"/>
              <a:t> </a:t>
            </a:r>
            <a:r>
              <a:rPr lang="tr-TR" sz="2100" dirty="0" err="1" smtClean="0"/>
              <a:t>justice</a:t>
            </a:r>
            <a:r>
              <a:rPr lang="tr-TR" sz="2100" dirty="0" smtClean="0"/>
              <a:t>),</a:t>
            </a:r>
          </a:p>
          <a:p>
            <a:pPr>
              <a:buFont typeface="Wingdings" pitchFamily="2" charset="2"/>
              <a:buChar char="ü"/>
            </a:pPr>
            <a:r>
              <a:rPr lang="tr-TR" sz="2100" dirty="0" smtClean="0"/>
              <a:t>Sürekliliği olan kaynaklar,</a:t>
            </a:r>
          </a:p>
          <a:p>
            <a:endParaRPr lang="tr-TR" sz="2100" dirty="0" smtClean="0"/>
          </a:p>
          <a:p>
            <a:r>
              <a:rPr lang="tr-TR" b="1" dirty="0" smtClean="0">
                <a:solidFill>
                  <a:srgbClr val="C00000"/>
                </a:solidFill>
              </a:rPr>
              <a:t>Sağlığı Geliştirme Etkinlikleri;</a:t>
            </a:r>
          </a:p>
          <a:p>
            <a:pPr>
              <a:buFont typeface="Wingdings" pitchFamily="2" charset="2"/>
              <a:buChar char="ü"/>
            </a:pPr>
            <a:r>
              <a:rPr lang="tr-TR" sz="2100" dirty="0" smtClean="0"/>
              <a:t>Sağlıklı kamu politikaları oluşturmak,</a:t>
            </a:r>
          </a:p>
          <a:p>
            <a:pPr>
              <a:buFont typeface="Wingdings" pitchFamily="2" charset="2"/>
              <a:buChar char="ü"/>
            </a:pPr>
            <a:r>
              <a:rPr lang="tr-TR" sz="2100" dirty="0" smtClean="0"/>
              <a:t>Destekleyici çevreler yaratmak,</a:t>
            </a:r>
          </a:p>
          <a:p>
            <a:pPr>
              <a:buFont typeface="Wingdings" pitchFamily="2" charset="2"/>
              <a:buChar char="ü"/>
            </a:pPr>
            <a:r>
              <a:rPr lang="tr-TR" sz="2100" dirty="0" smtClean="0"/>
              <a:t>Toplum etkinliklerini güçlendirmek,</a:t>
            </a:r>
          </a:p>
          <a:p>
            <a:pPr>
              <a:buFont typeface="Wingdings" pitchFamily="2" charset="2"/>
              <a:buChar char="ü"/>
            </a:pPr>
            <a:r>
              <a:rPr lang="tr-TR" sz="2100" dirty="0" smtClean="0"/>
              <a:t>Kişisel becerileri geliştirmek,</a:t>
            </a:r>
          </a:p>
          <a:p>
            <a:pPr>
              <a:buFont typeface="Wingdings" pitchFamily="2" charset="2"/>
              <a:buChar char="ü"/>
            </a:pPr>
            <a:r>
              <a:rPr lang="tr-TR" sz="2100" dirty="0" smtClean="0"/>
              <a:t>Sağlık hizmetlerinin yeniden düzenlenmesi,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rgbClr val="C00000"/>
                </a:solidFill>
              </a:rPr>
              <a:t>Alma-Ata ve </a:t>
            </a:r>
            <a:r>
              <a:rPr lang="tr-TR" sz="2800" b="1" dirty="0" err="1" smtClean="0">
                <a:solidFill>
                  <a:srgbClr val="C00000"/>
                </a:solidFill>
              </a:rPr>
              <a:t>Ottawa</a:t>
            </a:r>
            <a:r>
              <a:rPr lang="tr-TR" sz="2800" b="1" dirty="0" smtClean="0">
                <a:solidFill>
                  <a:srgbClr val="C00000"/>
                </a:solidFill>
              </a:rPr>
              <a:t> Bildirgelerinin Birbirini bütünleyen özelliği</a:t>
            </a:r>
            <a:endParaRPr lang="tr-TR" sz="28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873752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Alma-Ata Bildirgesi, sağlığın geliştirilmesi ve </a:t>
            </a:r>
            <a:r>
              <a:rPr lang="tr-TR" b="1" dirty="0" smtClean="0">
                <a:solidFill>
                  <a:srgbClr val="C00000"/>
                </a:solidFill>
              </a:rPr>
              <a:t>“2000 Yılında Herkese Sağlık” </a:t>
            </a:r>
            <a:r>
              <a:rPr lang="tr-TR" dirty="0" smtClean="0"/>
              <a:t>sloganıyla </a:t>
            </a:r>
            <a:r>
              <a:rPr lang="tr-TR" b="1" dirty="0" smtClean="0">
                <a:solidFill>
                  <a:srgbClr val="C00000"/>
                </a:solidFill>
              </a:rPr>
              <a:t>“Toplumsal İyiliği” </a:t>
            </a:r>
            <a:r>
              <a:rPr lang="tr-TR" dirty="0" smtClean="0"/>
              <a:t>hedeflemiş,</a:t>
            </a:r>
          </a:p>
          <a:p>
            <a:endParaRPr lang="tr-TR" dirty="0" smtClean="0"/>
          </a:p>
          <a:p>
            <a:r>
              <a:rPr lang="tr-TR" dirty="0" err="1" smtClean="0"/>
              <a:t>Ottawa</a:t>
            </a:r>
            <a:r>
              <a:rPr lang="tr-TR" dirty="0" smtClean="0"/>
              <a:t> Bildirgesi, sağlığın gelişmesi için </a:t>
            </a:r>
            <a:r>
              <a:rPr lang="tr-TR" b="1" dirty="0" smtClean="0">
                <a:solidFill>
                  <a:srgbClr val="C00000"/>
                </a:solidFill>
              </a:rPr>
              <a:t>“Sağlığın Ön Koşulları ve Kaynakları” </a:t>
            </a:r>
            <a:r>
              <a:rPr lang="tr-TR" dirty="0" smtClean="0"/>
              <a:t>ile</a:t>
            </a:r>
            <a:r>
              <a:rPr lang="tr-TR" b="1" dirty="0" smtClean="0">
                <a:solidFill>
                  <a:srgbClr val="C00000"/>
                </a:solidFill>
              </a:rPr>
              <a:t> “Sağlığı Geliştirme Etkinlikleri” </a:t>
            </a:r>
            <a:r>
              <a:rPr lang="tr-TR" dirty="0" smtClean="0"/>
              <a:t>ne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dirty="0" smtClean="0"/>
              <a:t>vurgu yapmıştır,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706090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rgbClr val="C00000"/>
                </a:solidFill>
              </a:rPr>
              <a:t>Milenyum Gelişim Hedefleri</a:t>
            </a:r>
            <a:endParaRPr lang="tr-TR" sz="28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95536" y="1052736"/>
            <a:ext cx="8352928" cy="5421216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Dünya liderlerince “ 2000 Birleşmiş Milletler Milenyum Zirvesi”nde belirlendi, </a:t>
            </a:r>
          </a:p>
          <a:p>
            <a:r>
              <a:rPr lang="tr-TR" dirty="0" smtClean="0"/>
              <a:t>2015 yılına kadar gerçekleşmesi amaçlanmakta,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Aşırı açlık ve yoksulluğu yarıya düşürmek,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Evrensel temel eğitimi başarmak,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Kadınları güçlendirmek ve kadın erkek arasındaki eşitliği sağlamak,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5 yaş altındaki ölümleri 2/3 oranında azaltmak,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Anne ölümlerini ¾ oranında azaltmak,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HIV/AIDS ve sıtma gibi hastalıkların yayılmasını durdurmak,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Sürdürülebilir bir çevre sağlamak,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Ticaret ve borç desteği yardımı ile  gelişim için küresel bir ortaklık oluşturmak,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418058"/>
          </a:xfrm>
        </p:spPr>
        <p:txBody>
          <a:bodyPr>
            <a:normAutofit fontScale="90000"/>
          </a:bodyPr>
          <a:lstStyle/>
          <a:p>
            <a:r>
              <a:rPr lang="tr-TR" sz="2800" b="1" dirty="0" smtClean="0">
                <a:solidFill>
                  <a:srgbClr val="C00000"/>
                </a:solidFill>
              </a:rPr>
              <a:t>Değerlendirme Soruları</a:t>
            </a:r>
            <a:endParaRPr lang="tr-TR" sz="28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692696"/>
            <a:ext cx="8424936" cy="5976664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dirty="0" smtClean="0"/>
              <a:t>Sağlık hizmetini tanımlayınız,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Sağlık hizmetleri kaç ana gruba ayrılır? Adlarını yazınız.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Çevreye yönelik koruyucu sağlık hizmetlerinin adlarını yazınız,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Bireye yönelik koruyucu sağlık hizmetlerinin adlarını yazınız,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Birinci basamak tedavi edici hizmet veren sağlık kurumlarının adlarını yazınız.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İkinci basamak tedavi edici hizmet veren sağlık kurumlarının adlarını yazınız.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Üçüncü basamak tedavi edici hizmet veren sağlık kurumlarının adlarını yazınız.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Ankara Eğitim ve Araştırma Hastanesi, kaçıncı basamak tedavi edici sağlık kurumudur?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Baltalimanı</a:t>
            </a:r>
            <a:r>
              <a:rPr lang="tr-TR" dirty="0" smtClean="0"/>
              <a:t> Kemik Hastalıkları Hastanesi, kaçıncı basamak tedavi edici sağlık kurumudur?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Rehabilitasyon hizmetleri kaça ayrılır? Adlarını yazıp örnek veriniz.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Temel Sağlık Hizmetlerinin adlarını yazınız.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Temel sağlık Hizmetlerinin “Önemli Hastalıklara Öncelik” ilkesini açıklayınız.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Temel sağlık Hizmetlerinin “Entegre Hizmet” ilkesini açıklayınız.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“Milenyum Gelişim Hedefleri” </a:t>
            </a:r>
            <a:r>
              <a:rPr lang="tr-TR" dirty="0" err="1" smtClean="0"/>
              <a:t>ni</a:t>
            </a:r>
            <a:r>
              <a:rPr lang="tr-TR" dirty="0" smtClean="0"/>
              <a:t> yazınız.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Alma-Ata Bildirgesi ile Ottowa Bildirgelerinin birbirini bütünleyen özelliğini belirtiniz.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490066"/>
          </a:xfrm>
        </p:spPr>
        <p:txBody>
          <a:bodyPr>
            <a:normAutofit fontScale="90000"/>
          </a:bodyPr>
          <a:lstStyle/>
          <a:p>
            <a:r>
              <a:rPr lang="tr-TR" sz="2800" b="1" dirty="0" smtClean="0">
                <a:solidFill>
                  <a:srgbClr val="C00000"/>
                </a:solidFill>
              </a:rPr>
              <a:t>Kaynaklar</a:t>
            </a:r>
            <a:endParaRPr lang="tr-TR" sz="28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352928" cy="5904656"/>
          </a:xfrm>
        </p:spPr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tr-TR" sz="2900" dirty="0" smtClean="0"/>
              <a:t>Güler, Ç., Akın, L(Ed.)., (2006). “Halk Sağlığı Temel Bilgiler”. Ankara: Hacettepe Üniversitesi Hastaneleri Basımevi.</a:t>
            </a:r>
          </a:p>
          <a:p>
            <a:pPr lvl="0">
              <a:buNone/>
            </a:pPr>
            <a:r>
              <a:rPr lang="tr-TR" sz="2900" dirty="0" smtClean="0"/>
              <a:t>Önder, Ö. R., (2004). “Halk Sağlığı”.KPSS-SB Kamu Personeli Seçme Sınavı Sağlık Bilimleri. 2.</a:t>
            </a:r>
            <a:r>
              <a:rPr lang="tr-TR" sz="2900" dirty="0" err="1" smtClean="0"/>
              <a:t>bs</a:t>
            </a:r>
            <a:r>
              <a:rPr lang="tr-TR" sz="2900" dirty="0" smtClean="0"/>
              <a:t>. Ankara: Selim </a:t>
            </a:r>
            <a:r>
              <a:rPr lang="tr-TR" sz="2900" dirty="0" err="1" smtClean="0"/>
              <a:t>Kitabevi</a:t>
            </a:r>
            <a:r>
              <a:rPr lang="tr-TR" sz="2900" dirty="0" smtClean="0"/>
              <a:t>.</a:t>
            </a:r>
          </a:p>
          <a:p>
            <a:pPr>
              <a:buNone/>
            </a:pPr>
            <a:r>
              <a:rPr lang="tr-TR" sz="2900" dirty="0" err="1" smtClean="0"/>
              <a:t>Akdur</a:t>
            </a:r>
            <a:r>
              <a:rPr lang="tr-TR" sz="2900" dirty="0" smtClean="0"/>
              <a:t>, R., (1997). “Sağlık Hizmetleri ve Sağlık Politikaları”, Halk Sağlığı. Ankara: Ankara Üniversitesi Tıp Fakültesi ANTIP A.Ş. Yayınları. No: 26.</a:t>
            </a:r>
          </a:p>
          <a:p>
            <a:pPr lvl="0">
              <a:buNone/>
            </a:pPr>
            <a:r>
              <a:rPr lang="tr-TR" sz="2900" dirty="0" err="1" smtClean="0"/>
              <a:t>Dirican</a:t>
            </a:r>
            <a:r>
              <a:rPr lang="tr-TR" sz="2900" dirty="0" smtClean="0"/>
              <a:t>, R., (1990). “Toplum Hekimliği (Halk Sağlığı) Dersleri”. Ankara: </a:t>
            </a:r>
            <a:r>
              <a:rPr lang="tr-TR" sz="2900" dirty="0" err="1" smtClean="0"/>
              <a:t>Hatiboğlu</a:t>
            </a:r>
            <a:r>
              <a:rPr lang="tr-TR" sz="2900" dirty="0" smtClean="0"/>
              <a:t> Yayınları. No: 57.</a:t>
            </a:r>
          </a:p>
          <a:p>
            <a:pPr lvl="0">
              <a:buNone/>
            </a:pPr>
            <a:r>
              <a:rPr lang="tr-TR" sz="2900" dirty="0" smtClean="0"/>
              <a:t>Fişek, N., H., (1983). “Halk Sağlığına Giriş”. H.Ü. DSÖ Hizmet Araştırma ve Araştırıcı Yetiştirme Merkezi Yayını No: 2. Ankara: Çağ Matbaası.</a:t>
            </a:r>
          </a:p>
          <a:p>
            <a:pPr>
              <a:buNone/>
            </a:pPr>
            <a:r>
              <a:rPr lang="tr-TR" sz="2900" dirty="0" err="1" smtClean="0"/>
              <a:t>Piyal</a:t>
            </a:r>
            <a:r>
              <a:rPr lang="tr-TR" sz="2900" dirty="0" smtClean="0"/>
              <a:t>, B.,(2011). “Halk Sağlığına Giriş”, Halk Sağlığı, (Ed: </a:t>
            </a:r>
            <a:r>
              <a:rPr lang="tr-TR" sz="2900" dirty="0" err="1" smtClean="0"/>
              <a:t>Birgül</a:t>
            </a:r>
            <a:r>
              <a:rPr lang="tr-TR" sz="2900" dirty="0" smtClean="0"/>
              <a:t> </a:t>
            </a:r>
            <a:r>
              <a:rPr lang="tr-TR" sz="2900" dirty="0" err="1" smtClean="0"/>
              <a:t>Piyal</a:t>
            </a:r>
            <a:r>
              <a:rPr lang="tr-TR" sz="2900" dirty="0" smtClean="0"/>
              <a:t>). 1.</a:t>
            </a:r>
            <a:r>
              <a:rPr lang="tr-TR" sz="2900" dirty="0" err="1" smtClean="0"/>
              <a:t>bs</a:t>
            </a:r>
            <a:r>
              <a:rPr lang="tr-TR" sz="2900" dirty="0" smtClean="0"/>
              <a:t>.  Ankara :  Ankara Üniversitesi Uzaktan Eğitim Yayınları, Yayın No:92.</a:t>
            </a:r>
          </a:p>
          <a:p>
            <a:pPr>
              <a:buNone/>
            </a:pPr>
            <a:r>
              <a:rPr lang="tr-TR" sz="2900" dirty="0" err="1" smtClean="0"/>
              <a:t>Piyal</a:t>
            </a:r>
            <a:r>
              <a:rPr lang="tr-TR" sz="2900" dirty="0" smtClean="0"/>
              <a:t>, B.,(2011). “Sağlığı Koruma ve Geliştirme İlkeleri”, Halk Sağlığı, (Ed: </a:t>
            </a:r>
            <a:r>
              <a:rPr lang="tr-TR" sz="2900" dirty="0" err="1" smtClean="0"/>
              <a:t>Birgül</a:t>
            </a:r>
            <a:r>
              <a:rPr lang="tr-TR" sz="2900" dirty="0" smtClean="0"/>
              <a:t> </a:t>
            </a:r>
            <a:r>
              <a:rPr lang="tr-TR" sz="2900" dirty="0" err="1" smtClean="0"/>
              <a:t>Piyal</a:t>
            </a:r>
            <a:r>
              <a:rPr lang="tr-TR" sz="2900" dirty="0" smtClean="0"/>
              <a:t>). 1.</a:t>
            </a:r>
            <a:r>
              <a:rPr lang="tr-TR" sz="2900" dirty="0" err="1" smtClean="0"/>
              <a:t>bs</a:t>
            </a:r>
            <a:r>
              <a:rPr lang="tr-TR" sz="2900" dirty="0" smtClean="0"/>
              <a:t>.  Ankara :  Ankara Üniversitesi Uzaktan Eğitim Yayınları, Yayın No:92.</a:t>
            </a:r>
          </a:p>
          <a:p>
            <a:pPr>
              <a:buNone/>
            </a:pPr>
            <a:r>
              <a:rPr lang="tr-TR" sz="2900" dirty="0" smtClean="0"/>
              <a:t>Eren, M., </a:t>
            </a:r>
            <a:r>
              <a:rPr lang="tr-TR" sz="2900" dirty="0" err="1" smtClean="0"/>
              <a:t>Öztek</a:t>
            </a:r>
            <a:r>
              <a:rPr lang="tr-TR" sz="2900" dirty="0" smtClean="0"/>
              <a:t>, Z., (1997). “Halk Sağlığının Gelişmesi” Halk Sağlığı Temel Bilgiler (Editör: Münevver Bertan, Çağatay Güler). Ankara: Güneş </a:t>
            </a:r>
            <a:r>
              <a:rPr lang="tr-TR" sz="2900" dirty="0" err="1" smtClean="0"/>
              <a:t>Kitabevi</a:t>
            </a:r>
            <a:r>
              <a:rPr lang="tr-TR" sz="2900" dirty="0" smtClean="0"/>
              <a:t>.</a:t>
            </a:r>
          </a:p>
          <a:p>
            <a:pPr lvl="0">
              <a:buNone/>
            </a:pPr>
            <a:r>
              <a:rPr lang="tr-TR" sz="2900" dirty="0" smtClean="0"/>
              <a:t>Eren, M., </a:t>
            </a:r>
            <a:r>
              <a:rPr lang="tr-TR" sz="2900" dirty="0" err="1" smtClean="0"/>
              <a:t>Öztek</a:t>
            </a:r>
            <a:r>
              <a:rPr lang="tr-TR" sz="2900" dirty="0" smtClean="0"/>
              <a:t>, Z., (1997). “Sağlık Yönetimi”. Halk Sağlığı Temel Bilgiler (Editör: Münevver Bertan, Çağatay Güler). Ankara: Güneş </a:t>
            </a:r>
            <a:r>
              <a:rPr lang="tr-TR" sz="2900" dirty="0" err="1" smtClean="0"/>
              <a:t>Kitabevi</a:t>
            </a:r>
            <a:r>
              <a:rPr lang="tr-TR" sz="2900" dirty="0" smtClean="0"/>
              <a:t>.</a:t>
            </a:r>
          </a:p>
          <a:p>
            <a:pPr>
              <a:buNone/>
            </a:pPr>
            <a:r>
              <a:rPr lang="tr-TR" sz="2900" dirty="0" smtClean="0"/>
              <a:t>Tatar,M., (2005). “Kelimenin Karşılığı Sağlık Nedir?”.Saplık Politikası Gündemi Makro Bakış Dergisi, Sayı 1, s: 21-22.</a:t>
            </a:r>
          </a:p>
          <a:p>
            <a:pPr lvl="0"/>
            <a:endParaRPr lang="tr-TR" dirty="0" smtClean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C00000"/>
                </a:solidFill>
              </a:rPr>
              <a:t>Sağlık Hizmeti Tanımı</a:t>
            </a:r>
            <a:endParaRPr lang="tr-TR" sz="28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147248" cy="5349208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Toplum ve bireylerin sağlık düzeyini yükseltmek, geliştirmek ve sürdürebilmek amacıyla;</a:t>
            </a:r>
          </a:p>
          <a:p>
            <a:endParaRPr lang="tr-TR" dirty="0" smtClean="0"/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Sağlığın korunması, 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Hastalıkların tedavisi ve 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Rehabilitasyonu için,</a:t>
            </a:r>
          </a:p>
          <a:p>
            <a:pPr>
              <a:buFont typeface="Wingdings" pitchFamily="2" charset="2"/>
              <a:buChar char="ü"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yapılan çalışmaların tümü,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1143000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 smtClean="0">
                <a:solidFill>
                  <a:srgbClr val="C00000"/>
                </a:solidFill>
              </a:rPr>
              <a:t>Teşekkürler</a:t>
            </a:r>
            <a:endParaRPr lang="tr-TR" sz="3600" b="1" dirty="0">
              <a:solidFill>
                <a:srgbClr val="C00000"/>
              </a:solidFill>
            </a:endParaRPr>
          </a:p>
        </p:txBody>
      </p:sp>
      <p:pic>
        <p:nvPicPr>
          <p:cNvPr id="3" name="Picture 2" descr="C:\Users\ömer\Pictures\imagesCA4O20B3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700808"/>
            <a:ext cx="3816424" cy="4608512"/>
          </a:xfrm>
          <a:prstGeom prst="rect">
            <a:avLst/>
          </a:prstGeom>
          <a:noFill/>
        </p:spPr>
      </p:pic>
      <p:pic>
        <p:nvPicPr>
          <p:cNvPr id="4" name="Picture 3" descr="C:\Users\ömer\Pictures\imagesCA5O72Q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1700808"/>
            <a:ext cx="3672408" cy="4608512"/>
          </a:xfrm>
          <a:prstGeom prst="rect">
            <a:avLst/>
          </a:prstGeom>
          <a:noFill/>
        </p:spPr>
      </p:pic>
      <p:sp>
        <p:nvSpPr>
          <p:cNvPr id="5" name="4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634082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rgbClr val="C00000"/>
                </a:solidFill>
              </a:rPr>
              <a:t>Sağlık Hizmetlerinin Sınıflandırılması</a:t>
            </a:r>
            <a:endParaRPr lang="tr-TR" sz="28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147248" cy="5349208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tr-TR" b="1" dirty="0" smtClean="0">
                <a:solidFill>
                  <a:srgbClr val="C00000"/>
                </a:solidFill>
              </a:rPr>
              <a:t>I. Koruyucu Sağlık Hizmetleri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 smtClean="0"/>
              <a:t>Çevreye Yönelik Koruyucu Sağlık Hizmetleri,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Bireye Yönelik Koruyucu Sağlık Hizmetleri,</a:t>
            </a:r>
          </a:p>
          <a:p>
            <a:pPr marL="457200" indent="-457200">
              <a:buFont typeface="+mj-lt"/>
              <a:buAutoNum type="arabicPeriod"/>
            </a:pPr>
            <a:endParaRPr lang="tr-TR" dirty="0" smtClean="0"/>
          </a:p>
          <a:p>
            <a:pPr lvl="0">
              <a:buNone/>
            </a:pPr>
            <a:r>
              <a:rPr lang="tr-TR" b="1" dirty="0" smtClean="0">
                <a:solidFill>
                  <a:srgbClr val="C00000"/>
                </a:solidFill>
              </a:rPr>
              <a:t>II. Tedavi Edici Sağlık Hizmetleri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 smtClean="0"/>
              <a:t>Birinci Basamak Tedavi Hizmetleri (</a:t>
            </a:r>
            <a:r>
              <a:rPr lang="tr-TR" dirty="0" err="1" smtClean="0"/>
              <a:t>primary</a:t>
            </a:r>
            <a:r>
              <a:rPr lang="tr-TR" dirty="0" smtClean="0"/>
              <a:t> </a:t>
            </a:r>
            <a:r>
              <a:rPr lang="tr-TR" dirty="0" err="1" smtClean="0"/>
              <a:t>medical</a:t>
            </a:r>
            <a:r>
              <a:rPr lang="tr-TR" dirty="0" smtClean="0"/>
              <a:t> </a:t>
            </a:r>
            <a:r>
              <a:rPr lang="tr-TR" dirty="0" err="1" smtClean="0"/>
              <a:t>care</a:t>
            </a:r>
            <a:r>
              <a:rPr lang="tr-TR" dirty="0" smtClean="0"/>
              <a:t>),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 smtClean="0"/>
              <a:t>İkinci Basamak Tedavi Hizmetleri (</a:t>
            </a:r>
            <a:r>
              <a:rPr lang="tr-TR" dirty="0" err="1" smtClean="0"/>
              <a:t>secondary</a:t>
            </a:r>
            <a:r>
              <a:rPr lang="tr-TR" dirty="0" smtClean="0"/>
              <a:t> </a:t>
            </a:r>
            <a:r>
              <a:rPr lang="tr-TR" dirty="0" err="1" smtClean="0"/>
              <a:t>medical</a:t>
            </a:r>
            <a:r>
              <a:rPr lang="tr-TR" dirty="0" smtClean="0"/>
              <a:t> </a:t>
            </a:r>
            <a:r>
              <a:rPr lang="tr-TR" dirty="0" err="1" smtClean="0"/>
              <a:t>care</a:t>
            </a:r>
            <a:r>
              <a:rPr lang="tr-TR" dirty="0" smtClean="0"/>
              <a:t>),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 smtClean="0"/>
              <a:t>Üçüncü Basamak Tedavi Hizmetleri (</a:t>
            </a:r>
            <a:r>
              <a:rPr lang="tr-TR" dirty="0" err="1" smtClean="0"/>
              <a:t>tertiary</a:t>
            </a:r>
            <a:r>
              <a:rPr lang="tr-TR" dirty="0" smtClean="0"/>
              <a:t> </a:t>
            </a:r>
            <a:r>
              <a:rPr lang="tr-TR" dirty="0" err="1" smtClean="0"/>
              <a:t>medical</a:t>
            </a:r>
            <a:r>
              <a:rPr lang="tr-TR" dirty="0" smtClean="0"/>
              <a:t> </a:t>
            </a:r>
            <a:r>
              <a:rPr lang="tr-TR" dirty="0" err="1" smtClean="0"/>
              <a:t>care</a:t>
            </a:r>
            <a:r>
              <a:rPr lang="tr-TR" dirty="0" smtClean="0"/>
              <a:t>),</a:t>
            </a:r>
          </a:p>
          <a:p>
            <a:pPr marL="457200" lvl="0" indent="-457200">
              <a:buFont typeface="+mj-lt"/>
              <a:buAutoNum type="arabicPeriod"/>
            </a:pPr>
            <a:endParaRPr lang="tr-TR" dirty="0" smtClean="0"/>
          </a:p>
          <a:p>
            <a:pPr marL="457200" lvl="0" indent="-457200">
              <a:buNone/>
            </a:pPr>
            <a:r>
              <a:rPr lang="tr-TR" b="1" dirty="0" smtClean="0">
                <a:solidFill>
                  <a:srgbClr val="C00000"/>
                </a:solidFill>
              </a:rPr>
              <a:t>IV. Rehabilitasyon (Esinlendirici) Hizmetler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Tıbbi Rehabilitasyon,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Sosyal Rehabilitasyon,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56207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C00000"/>
                </a:solidFill>
              </a:rPr>
              <a:t>I. Koruyucu Sağlık Hizmetleri</a:t>
            </a:r>
            <a:endParaRPr lang="tr-TR" sz="28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075240" cy="5760640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tr-TR" sz="2900" b="1" dirty="0" smtClean="0">
                <a:solidFill>
                  <a:srgbClr val="C00000"/>
                </a:solidFill>
              </a:rPr>
              <a:t>1.Çevreye Yönelik Koruyucu Sağlık Hizmetleri;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 smtClean="0"/>
              <a:t>Yeterli temiz su sağlanması,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 smtClean="0"/>
              <a:t>Katı ve sıvı atıkların zararsız hale getirilmesi,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 smtClean="0"/>
              <a:t>Besin sağlığı,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 smtClean="0"/>
              <a:t>Konut sağlığı,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 smtClean="0"/>
              <a:t>Endüstri sağlığı,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 smtClean="0"/>
              <a:t>Hava kirliliği ile savaş,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 smtClean="0"/>
              <a:t>Radyasyonla savaş,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dirty="0" smtClean="0"/>
              <a:t>Gürültü ile savaş vb.</a:t>
            </a:r>
          </a:p>
          <a:p>
            <a:pPr marL="457200" lvl="0" indent="-457200">
              <a:buFont typeface="+mj-lt"/>
              <a:buAutoNum type="arabicPeriod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Çevreyi olumlu hale getirerek sağlığın korunması ve geliştirilmesi sağlanır,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Bu hizmetler sağlık sektörünün yanı sıra, diğer sektör ve meslekleri de ilgilendirir,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Sağlık Bakanlığı Çevre Sağlığı Şube Md.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Belediyeler,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Çevre Bakanlığı İl Müdürlüğü,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C00000"/>
                </a:solidFill>
              </a:rPr>
              <a:t>I. Koruyucu Sağlık Hizmetleri</a:t>
            </a:r>
            <a:endParaRPr lang="tr-TR" sz="28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147248" cy="520519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b="1" dirty="0" smtClean="0">
                <a:solidFill>
                  <a:srgbClr val="C00000"/>
                </a:solidFill>
              </a:rPr>
              <a:t>2. Bireye Yönelik Koruyucu Sağlık Hizmetleri;</a:t>
            </a:r>
          </a:p>
          <a:p>
            <a:pPr>
              <a:buNone/>
            </a:pP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Sağlık eğitimi,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Beslenmeyi düzenleme,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Bağışıklama</a:t>
            </a:r>
            <a:r>
              <a:rPr lang="tr-TR" dirty="0" smtClean="0"/>
              <a:t>(</a:t>
            </a:r>
            <a:r>
              <a:rPr lang="tr-TR" dirty="0" err="1" smtClean="0"/>
              <a:t>Vaksinoprofilaksi</a:t>
            </a:r>
            <a:r>
              <a:rPr lang="tr-TR" dirty="0" smtClean="0"/>
              <a:t>),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Aşırı doğurganlığın önlenmesi ve aile planlaması (Üreme Sağlığı),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İlaçla koruma(</a:t>
            </a:r>
            <a:r>
              <a:rPr lang="tr-TR" dirty="0" err="1" smtClean="0"/>
              <a:t>Kemoprofilaksi</a:t>
            </a:r>
            <a:r>
              <a:rPr lang="tr-TR" dirty="0" smtClean="0"/>
              <a:t>),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Hastalıkların erken tanı ve tedavisi,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Kişisel hijyen,</a:t>
            </a:r>
          </a:p>
          <a:p>
            <a:pPr marL="457200" indent="-457200">
              <a:buFont typeface="+mj-lt"/>
              <a:buAutoNum type="arabicPeriod"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Başta birinci basamak sağlık kurumları ve diğer kurumlar tarafından birey ya da ailelere verilen hizmetler,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56207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C00000"/>
                </a:solidFill>
              </a:rPr>
              <a:t>II. Tedavi Edici Sağlık Hizmetleri</a:t>
            </a:r>
            <a:endParaRPr lang="tr-TR" sz="28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980728"/>
            <a:ext cx="8352928" cy="5688632"/>
          </a:xfrm>
        </p:spPr>
        <p:txBody>
          <a:bodyPr>
            <a:normAutofit fontScale="62500" lnSpcReduction="20000"/>
          </a:bodyPr>
          <a:lstStyle/>
          <a:p>
            <a:pPr marL="457200" lvl="0" indent="-457200">
              <a:buNone/>
            </a:pPr>
            <a:r>
              <a:rPr lang="tr-TR" sz="3200" b="1" dirty="0" smtClean="0">
                <a:solidFill>
                  <a:srgbClr val="C00000"/>
                </a:solidFill>
              </a:rPr>
              <a:t>1.Birinci Basamak Tedavi Hizmetleri (</a:t>
            </a:r>
            <a:r>
              <a:rPr lang="tr-TR" sz="3200" b="1" dirty="0" err="1" smtClean="0">
                <a:solidFill>
                  <a:srgbClr val="C00000"/>
                </a:solidFill>
              </a:rPr>
              <a:t>primary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</a:rPr>
              <a:t>medical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</a:rPr>
              <a:t>care</a:t>
            </a:r>
            <a:r>
              <a:rPr lang="tr-TR" sz="3200" b="1" dirty="0" smtClean="0">
                <a:solidFill>
                  <a:srgbClr val="C00000"/>
                </a:solidFill>
              </a:rPr>
              <a:t>):</a:t>
            </a:r>
            <a:r>
              <a:rPr lang="tr-TR" sz="3200" dirty="0" smtClean="0">
                <a:solidFill>
                  <a:srgbClr val="C00000"/>
                </a:solidFill>
              </a:rPr>
              <a:t> </a:t>
            </a:r>
            <a:r>
              <a:rPr lang="tr-TR" dirty="0" smtClean="0"/>
              <a:t>Hastanın ilk başvurduğu kurumda ayakta verilen koruyucu ve tanı-tedavi hizmetleri,</a:t>
            </a:r>
          </a:p>
          <a:p>
            <a:pPr marL="457200" lvl="0" indent="-457200">
              <a:buAutoNum type="arabicPeriod"/>
            </a:pPr>
            <a:endParaRPr lang="tr-TR" dirty="0" smtClean="0"/>
          </a:p>
          <a:p>
            <a:pPr lvl="0">
              <a:buFont typeface="Wingdings" pitchFamily="2" charset="2"/>
              <a:buChar char="ü"/>
            </a:pPr>
            <a:r>
              <a:rPr lang="tr-TR" dirty="0" smtClean="0"/>
              <a:t>Toplum Sağlığı Merkezi,</a:t>
            </a:r>
          </a:p>
          <a:p>
            <a:pPr lvl="0">
              <a:buFont typeface="Wingdings" pitchFamily="2" charset="2"/>
              <a:buChar char="ü"/>
            </a:pPr>
            <a:r>
              <a:rPr lang="tr-TR" dirty="0" smtClean="0"/>
              <a:t>Aile Sağlığı Merkezi,</a:t>
            </a:r>
          </a:p>
          <a:p>
            <a:pPr lvl="0">
              <a:buFont typeface="Wingdings" pitchFamily="2" charset="2"/>
              <a:buChar char="ü"/>
            </a:pPr>
            <a:r>
              <a:rPr lang="tr-TR" dirty="0" smtClean="0"/>
              <a:t>Aile Hekimliği,</a:t>
            </a:r>
          </a:p>
          <a:p>
            <a:pPr lvl="0">
              <a:buFont typeface="Wingdings" pitchFamily="2" charset="2"/>
              <a:buChar char="ü"/>
            </a:pPr>
            <a:r>
              <a:rPr lang="tr-TR" dirty="0" smtClean="0"/>
              <a:t>Muayenehane Hekimliği,</a:t>
            </a:r>
          </a:p>
          <a:p>
            <a:pPr lvl="0">
              <a:buFont typeface="Wingdings" pitchFamily="2" charset="2"/>
              <a:buChar char="ü"/>
            </a:pPr>
            <a:r>
              <a:rPr lang="tr-TR" dirty="0" smtClean="0"/>
              <a:t>Dispanserler(VSD, RSD, vb.)</a:t>
            </a:r>
          </a:p>
          <a:p>
            <a:pPr lvl="0"/>
            <a:endParaRPr lang="tr-TR" dirty="0" smtClean="0"/>
          </a:p>
          <a:p>
            <a:pPr lvl="0">
              <a:buNone/>
            </a:pPr>
            <a:r>
              <a:rPr lang="tr-TR" sz="3200" b="1" dirty="0" smtClean="0">
                <a:solidFill>
                  <a:srgbClr val="C00000"/>
                </a:solidFill>
              </a:rPr>
              <a:t>2. İkinci Basamak Tedavi Hizmetleri (</a:t>
            </a:r>
            <a:r>
              <a:rPr lang="tr-TR" sz="3200" b="1" dirty="0" err="1" smtClean="0">
                <a:solidFill>
                  <a:srgbClr val="C00000"/>
                </a:solidFill>
              </a:rPr>
              <a:t>secondary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</a:rPr>
              <a:t>medical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</a:rPr>
              <a:t>care</a:t>
            </a:r>
            <a:r>
              <a:rPr lang="tr-TR" sz="3200" b="1" dirty="0" smtClean="0">
                <a:solidFill>
                  <a:srgbClr val="C00000"/>
                </a:solidFill>
              </a:rPr>
              <a:t>): </a:t>
            </a:r>
            <a:r>
              <a:rPr lang="tr-TR" dirty="0" smtClean="0"/>
              <a:t>Orta ölçekli yataklı bir tedavi kuruluşunda(hastane), uzmanlar tarafından verilen tanı ve tedavi hizmetleri,</a:t>
            </a:r>
          </a:p>
          <a:p>
            <a:pPr lvl="0"/>
            <a:endParaRPr lang="tr-TR" dirty="0" smtClean="0"/>
          </a:p>
          <a:p>
            <a:pPr lvl="0">
              <a:buFont typeface="Wingdings" pitchFamily="2" charset="2"/>
              <a:buChar char="ü"/>
            </a:pPr>
            <a:r>
              <a:rPr lang="tr-TR" dirty="0" smtClean="0"/>
              <a:t>İl Devlet Hastaneleri,</a:t>
            </a:r>
          </a:p>
          <a:p>
            <a:pPr lvl="0"/>
            <a:endParaRPr lang="tr-TR" dirty="0" smtClean="0"/>
          </a:p>
          <a:p>
            <a:pPr lvl="0">
              <a:buNone/>
            </a:pPr>
            <a:r>
              <a:rPr lang="tr-TR" sz="3200" b="1" dirty="0" smtClean="0">
                <a:solidFill>
                  <a:srgbClr val="C00000"/>
                </a:solidFill>
              </a:rPr>
              <a:t>3. Üçüncü Basamak Tedavi Hizmetleri (</a:t>
            </a:r>
            <a:r>
              <a:rPr lang="tr-TR" sz="3200" b="1" dirty="0" err="1" smtClean="0">
                <a:solidFill>
                  <a:srgbClr val="C00000"/>
                </a:solidFill>
              </a:rPr>
              <a:t>tertiary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</a:rPr>
              <a:t>medical</a:t>
            </a:r>
            <a:r>
              <a:rPr lang="tr-TR" sz="3200" b="1" dirty="0" smtClean="0">
                <a:solidFill>
                  <a:srgbClr val="C00000"/>
                </a:solidFill>
              </a:rPr>
              <a:t> </a:t>
            </a:r>
            <a:r>
              <a:rPr lang="tr-TR" sz="3200" b="1" dirty="0" err="1" smtClean="0">
                <a:solidFill>
                  <a:srgbClr val="C00000"/>
                </a:solidFill>
              </a:rPr>
              <a:t>care</a:t>
            </a:r>
            <a:r>
              <a:rPr lang="tr-TR" sz="3200" b="1" dirty="0" smtClean="0">
                <a:solidFill>
                  <a:srgbClr val="C00000"/>
                </a:solidFill>
              </a:rPr>
              <a:t>):</a:t>
            </a:r>
            <a:r>
              <a:rPr lang="tr-TR" sz="3200" dirty="0" smtClean="0">
                <a:solidFill>
                  <a:srgbClr val="C00000"/>
                </a:solidFill>
              </a:rPr>
              <a:t> </a:t>
            </a:r>
            <a:r>
              <a:rPr lang="tr-TR" dirty="0" smtClean="0"/>
              <a:t>En üst düzeyde tıp teknolojisi uygulanan yataklı tedavi kurumlarında verilen tanı ve tedavi hizmetleri,</a:t>
            </a:r>
          </a:p>
          <a:p>
            <a:pPr lvl="0"/>
            <a:endParaRPr lang="tr-TR" dirty="0" smtClean="0"/>
          </a:p>
          <a:p>
            <a:pPr lvl="0">
              <a:buFont typeface="Wingdings" pitchFamily="2" charset="2"/>
              <a:buChar char="ü"/>
            </a:pPr>
            <a:r>
              <a:rPr lang="tr-TR" dirty="0" smtClean="0"/>
              <a:t>Eğitim ve Araştırma Hastaneleri,</a:t>
            </a:r>
          </a:p>
          <a:p>
            <a:pPr lvl="0">
              <a:buFont typeface="Wingdings" pitchFamily="2" charset="2"/>
              <a:buChar char="ü"/>
            </a:pPr>
            <a:r>
              <a:rPr lang="tr-TR" dirty="0" smtClean="0"/>
              <a:t>Üniversite Hastaneleri,</a:t>
            </a:r>
          </a:p>
          <a:p>
            <a:pPr lvl="0">
              <a:buFont typeface="Wingdings" pitchFamily="2" charset="2"/>
              <a:buChar char="ü"/>
            </a:pPr>
            <a:r>
              <a:rPr lang="tr-TR" dirty="0" smtClean="0"/>
              <a:t>Özel Dal Hastaneleri (Göz, Göğüs, Kalp, Kemik hastalıkları Hastaneleri),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512" y="274638"/>
            <a:ext cx="8496944" cy="922114"/>
          </a:xfrm>
        </p:spPr>
        <p:txBody>
          <a:bodyPr>
            <a:noAutofit/>
          </a:bodyPr>
          <a:lstStyle/>
          <a:p>
            <a:r>
              <a:rPr lang="tr-TR" sz="2400" b="1" dirty="0" smtClean="0">
                <a:solidFill>
                  <a:srgbClr val="C00000"/>
                </a:solidFill>
              </a:rPr>
              <a:t>III. Rehabilitasyon(Esinleştirici) Hizmetler</a:t>
            </a:r>
            <a:endParaRPr lang="tr-TR" sz="24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1412776"/>
            <a:ext cx="8352928" cy="5061176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tr-TR" b="1" dirty="0" smtClean="0">
                <a:solidFill>
                  <a:srgbClr val="C00000"/>
                </a:solidFill>
              </a:rPr>
              <a:t>1. Tıbbi Rehabilitasyon: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sz="2200" dirty="0" smtClean="0"/>
              <a:t>Hastalık ya da kaza sonucu oluşan sakatlık, organ kaybı ya da yitirilen çalışma gücünün kazandırılmasına yönelik tıp ve sağlık personelince verilen hizmetler,</a:t>
            </a:r>
          </a:p>
          <a:p>
            <a:r>
              <a:rPr lang="tr-TR" sz="2200" dirty="0" smtClean="0"/>
              <a:t>Fizik tedavi uygulamaları (Fizik Tedavi Uzmanı, Fizyoterapist vb.),</a:t>
            </a:r>
          </a:p>
          <a:p>
            <a:r>
              <a:rPr lang="tr-TR" sz="2200" dirty="0" smtClean="0"/>
              <a:t>Protez takma ve destek cihazları sağlama (Protez </a:t>
            </a:r>
            <a:r>
              <a:rPr lang="tr-TR" sz="2200" dirty="0" err="1" smtClean="0"/>
              <a:t>Ortez</a:t>
            </a:r>
            <a:r>
              <a:rPr lang="tr-TR" sz="2200" dirty="0" smtClean="0"/>
              <a:t> Teknisyeni, Ortopedist, Diş Hekimi),</a:t>
            </a:r>
          </a:p>
          <a:p>
            <a:r>
              <a:rPr lang="tr-TR" sz="2200" dirty="0" smtClean="0"/>
              <a:t>Komplikasyonların iyileştirilmesi (Hekim, hemşire vb.)</a:t>
            </a:r>
          </a:p>
          <a:p>
            <a:endParaRPr lang="tr-TR" dirty="0" smtClean="0"/>
          </a:p>
          <a:p>
            <a:pPr lvl="0">
              <a:buNone/>
            </a:pPr>
            <a:r>
              <a:rPr lang="tr-TR" b="1" dirty="0" smtClean="0">
                <a:solidFill>
                  <a:srgbClr val="C00000"/>
                </a:solidFill>
              </a:rPr>
              <a:t>2. Sosyal Rehabilitasyon: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sz="2200" dirty="0" smtClean="0"/>
              <a:t>Sosyal Çalışmacılar, Psikologlar ve rehabilitasyona katkı veren diğer personelce yürütülen hizmetler,</a:t>
            </a:r>
          </a:p>
          <a:p>
            <a:r>
              <a:rPr lang="tr-TR" sz="2200" dirty="0" smtClean="0"/>
              <a:t>Uygun iş bulma, işe uyum sağlama,</a:t>
            </a:r>
          </a:p>
          <a:p>
            <a:r>
              <a:rPr lang="tr-TR" sz="2200" dirty="0" smtClean="0"/>
              <a:t>Bakım evlerinde sakat ya da yaşlılara bakım,</a:t>
            </a:r>
          </a:p>
          <a:p>
            <a:r>
              <a:rPr lang="tr-TR" sz="2200" dirty="0" smtClean="0"/>
              <a:t>Yaşlıların huzurevlerine yerleştirilmesi,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42617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2700" b="1" dirty="0" smtClean="0">
                <a:solidFill>
                  <a:srgbClr val="C00000"/>
                </a:solidFill>
              </a:rPr>
              <a:t>Alma-Ata bildirgesi </a:t>
            </a:r>
            <a:br>
              <a:rPr lang="tr-TR" sz="2700" b="1" dirty="0" smtClean="0">
                <a:solidFill>
                  <a:srgbClr val="C00000"/>
                </a:solidFill>
              </a:rPr>
            </a:br>
            <a:r>
              <a:rPr lang="tr-TR" sz="2700" b="1" dirty="0" smtClean="0">
                <a:solidFill>
                  <a:srgbClr val="C00000"/>
                </a:solidFill>
              </a:rPr>
              <a:t>(Temel Sağlık Hizmetleri Bildirgesi) </a:t>
            </a:r>
            <a:br>
              <a:rPr lang="tr-TR" sz="2700" b="1" dirty="0" smtClean="0">
                <a:solidFill>
                  <a:srgbClr val="C00000"/>
                </a:solidFill>
              </a:rPr>
            </a:br>
            <a:r>
              <a:rPr lang="tr-TR" sz="2700" b="1" dirty="0" smtClean="0">
                <a:solidFill>
                  <a:srgbClr val="C00000"/>
                </a:solidFill>
              </a:rPr>
              <a:t>Temel Sağlık Hizmetleri Yaklaşımı</a:t>
            </a:r>
            <a:endParaRPr lang="tr-TR" sz="27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1772816"/>
            <a:ext cx="8352928" cy="4701136"/>
          </a:xfrm>
        </p:spPr>
        <p:txBody>
          <a:bodyPr>
            <a:normAutofit/>
          </a:bodyPr>
          <a:lstStyle/>
          <a:p>
            <a:r>
              <a:rPr lang="tr-TR" dirty="0" smtClean="0"/>
              <a:t>Çağdaş halk sağlığı anlayışının içeriği geniştir ve </a:t>
            </a:r>
            <a:r>
              <a:rPr lang="tr-TR" b="1" dirty="0" smtClean="0">
                <a:solidFill>
                  <a:srgbClr val="C00000"/>
                </a:solidFill>
              </a:rPr>
              <a:t>“Toplumsal iyilik” </a:t>
            </a:r>
            <a:r>
              <a:rPr lang="tr-TR" dirty="0" smtClean="0"/>
              <a:t>kavramı temeldir,</a:t>
            </a:r>
          </a:p>
          <a:p>
            <a:r>
              <a:rPr lang="tr-TR" dirty="0" smtClean="0"/>
              <a:t>Bu terim, toplum hekimliği anlayışının temel ilkesini oluşturur.</a:t>
            </a:r>
          </a:p>
          <a:p>
            <a:r>
              <a:rPr lang="tr-TR" dirty="0" smtClean="0"/>
              <a:t>Bu anlayış “Temel Sağlık Hizmetleri Bildirgesi </a:t>
            </a:r>
            <a:r>
              <a:rPr lang="tr-TR" dirty="0" smtClean="0">
                <a:solidFill>
                  <a:srgbClr val="C00000"/>
                </a:solidFill>
              </a:rPr>
              <a:t>(Alma-Ata Bildirgesi) </a:t>
            </a:r>
            <a:r>
              <a:rPr lang="tr-TR" dirty="0" smtClean="0"/>
              <a:t>ile doruk noktasına ulaşmıştır,</a:t>
            </a:r>
          </a:p>
          <a:p>
            <a:r>
              <a:rPr lang="tr-TR" dirty="0" smtClean="0"/>
              <a:t>Dünya Sağlık Örgütüne üye ülkeler 1978 yılında </a:t>
            </a:r>
            <a:r>
              <a:rPr lang="tr-TR" b="1" dirty="0" err="1" smtClean="0">
                <a:solidFill>
                  <a:srgbClr val="C00000"/>
                </a:solidFill>
              </a:rPr>
              <a:t>Kazakistanın</a:t>
            </a:r>
            <a:r>
              <a:rPr lang="tr-TR" b="1" dirty="0" smtClean="0">
                <a:solidFill>
                  <a:srgbClr val="C00000"/>
                </a:solidFill>
              </a:rPr>
              <a:t> Alma-Ata </a:t>
            </a:r>
            <a:r>
              <a:rPr lang="tr-TR" dirty="0" smtClean="0"/>
              <a:t>kentinde toplanmışlardır.</a:t>
            </a:r>
          </a:p>
          <a:p>
            <a:r>
              <a:rPr lang="tr-TR" b="1" dirty="0" smtClean="0">
                <a:solidFill>
                  <a:srgbClr val="C00000"/>
                </a:solidFill>
              </a:rPr>
              <a:t>“2000 Yılında Herkese Sağlık” </a:t>
            </a:r>
            <a:r>
              <a:rPr lang="tr-TR" dirty="0" smtClean="0"/>
              <a:t>amacı benimsenmiş, bu amaca ulaşmak için </a:t>
            </a:r>
            <a:r>
              <a:rPr lang="tr-TR" b="1" dirty="0" smtClean="0">
                <a:solidFill>
                  <a:srgbClr val="C00000"/>
                </a:solidFill>
              </a:rPr>
              <a:t>“Temel Sağlık Hizmetleri” </a:t>
            </a:r>
            <a:r>
              <a:rPr lang="tr-TR" dirty="0" smtClean="0"/>
              <a:t>tanımlanmış,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38138"/>
          </a:xfrm>
        </p:spPr>
        <p:txBody>
          <a:bodyPr>
            <a:noAutofit/>
          </a:bodyPr>
          <a:lstStyle/>
          <a:p>
            <a:pPr algn="ctr"/>
            <a:r>
              <a:rPr lang="tr-TR" sz="2400" b="1" dirty="0" smtClean="0">
                <a:solidFill>
                  <a:srgbClr val="C00000"/>
                </a:solidFill>
              </a:rPr>
              <a:t>Alma-Ata bildirgesi </a:t>
            </a:r>
            <a:br>
              <a:rPr lang="tr-TR" sz="2400" b="1" dirty="0" smtClean="0">
                <a:solidFill>
                  <a:srgbClr val="C00000"/>
                </a:solidFill>
              </a:rPr>
            </a:br>
            <a:r>
              <a:rPr lang="tr-TR" sz="2400" b="1" dirty="0" smtClean="0">
                <a:solidFill>
                  <a:srgbClr val="C00000"/>
                </a:solidFill>
              </a:rPr>
              <a:t>(Temel Sağlık Hizmetleri Bildirgesi) Temel Sağlık Hizmetleri Yaklaşımı</a:t>
            </a:r>
            <a:endParaRPr lang="tr-TR" sz="24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352928" cy="4989168"/>
          </a:xfrm>
        </p:spPr>
        <p:txBody>
          <a:bodyPr>
            <a:normAutofit fontScale="92500"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Temel Sağlık Hizmetleri; </a:t>
            </a:r>
            <a:r>
              <a:rPr lang="tr-TR" dirty="0" smtClean="0"/>
              <a:t>tüm toplum tarafından benimsenecek yollarla ve onların tam katılımını sağlayarak ve yine o ülkenin olanakları ile götürülebilecek, yoğunluğu daha çok uçlarda olan ve tüm toplumu kapsayan en temel ve asgari sağlık hizmetleri,</a:t>
            </a:r>
          </a:p>
          <a:p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“Toplumun her kesimine öncelikli ve eşit biçimde ulaştırılması gereken, vazgeçilmez, minimal hizmetler”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Türkiye, Alma-Ata Bildirgesi ilkeleri ve anlayışına uygun sağlık örgütlenmesini, </a:t>
            </a:r>
            <a:r>
              <a:rPr lang="tr-TR" b="1" dirty="0" smtClean="0">
                <a:solidFill>
                  <a:srgbClr val="C00000"/>
                </a:solidFill>
              </a:rPr>
              <a:t>“224 sayılı Sağlık Hizmetlerinin Sosyalleştirilmesine Dair” </a:t>
            </a:r>
            <a:r>
              <a:rPr lang="tr-TR" dirty="0" smtClean="0"/>
              <a:t>yasa ve uygulamalarıyla Alma-Ata toplantısından 18 yıl önce (1960 da) başlatmıştır.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11C954C-D1CA-4891-9EE1-398DF6208CFC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567</TotalTime>
  <Words>1877</Words>
  <Application>Microsoft Office PowerPoint</Application>
  <PresentationFormat>Ekran Gösterisi (4:3)</PresentationFormat>
  <Paragraphs>256</Paragraphs>
  <Slides>20</Slides>
  <Notes>20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5" baseType="lpstr">
      <vt:lpstr>Calibri</vt:lpstr>
      <vt:lpstr>Century Schoolbook</vt:lpstr>
      <vt:lpstr>Wingdings</vt:lpstr>
      <vt:lpstr>Wingdings 2</vt:lpstr>
      <vt:lpstr>Cumba</vt:lpstr>
      <vt:lpstr>Sağlık Hizmetleri  Tanımı, sınıflandırılması, Evrensel Boyut (2)  (Bes 213. Aile Sağlığı ve Planlaması Dersi)</vt:lpstr>
      <vt:lpstr>Sağlık Hizmeti Tanımı</vt:lpstr>
      <vt:lpstr>Sağlık Hizmetlerinin Sınıflandırılması</vt:lpstr>
      <vt:lpstr>I. Koruyucu Sağlık Hizmetleri</vt:lpstr>
      <vt:lpstr>I. Koruyucu Sağlık Hizmetleri</vt:lpstr>
      <vt:lpstr>II. Tedavi Edici Sağlık Hizmetleri</vt:lpstr>
      <vt:lpstr>III. Rehabilitasyon(Esinleştirici) Hizmetler</vt:lpstr>
      <vt:lpstr>       Alma-Ata bildirgesi  (Temel Sağlık Hizmetleri Bildirgesi)  Temel Sağlık Hizmetleri Yaklaşımı</vt:lpstr>
      <vt:lpstr>Alma-Ata bildirgesi  (Temel Sağlık Hizmetleri Bildirgesi) Temel Sağlık Hizmetleri Yaklaşımı</vt:lpstr>
      <vt:lpstr>Temel Sağlık Hizmetleri</vt:lpstr>
      <vt:lpstr>Temel Sağlık Hizmetlerinin İlkeleri</vt:lpstr>
      <vt:lpstr>Temel Sağlık Hizmetlerinin İlkeleri</vt:lpstr>
      <vt:lpstr>Temel Sağlık Hizmetlerinin İlkeleri</vt:lpstr>
      <vt:lpstr>Temel Sağlık Hizmetlerinin İlkeleri</vt:lpstr>
      <vt:lpstr>Ottawa Bildirgesi (1.Uluslar arası Sağlığı Geliştirme Konferansı) (1986)</vt:lpstr>
      <vt:lpstr>Alma-Ata ve Ottawa Bildirgelerinin Birbirini bütünleyen özelliği</vt:lpstr>
      <vt:lpstr>Milenyum Gelişim Hedefleri</vt:lpstr>
      <vt:lpstr>Değerlendirme Soruları</vt:lpstr>
      <vt:lpstr>Kaynaklar</vt:lpstr>
      <vt:lpstr>Teşekkürler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Hizmetleri  Tanımı  ve  sınıflandırılması(2)  (Halk Sağlığı Dersi)</dc:title>
  <dc:creator>ömer</dc:creator>
  <cp:lastModifiedBy>Windows Kullanıcısı</cp:lastModifiedBy>
  <cp:revision>75</cp:revision>
  <dcterms:created xsi:type="dcterms:W3CDTF">2011-10-01T08:40:02Z</dcterms:created>
  <dcterms:modified xsi:type="dcterms:W3CDTF">2017-09-24T17:48:30Z</dcterms:modified>
</cp:coreProperties>
</file>