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9" r:id="rId1"/>
  </p:sldMasterIdLst>
  <p:sldIdLst>
    <p:sldId id="279" r:id="rId2"/>
    <p:sldId id="257" r:id="rId3"/>
    <p:sldId id="263" r:id="rId4"/>
    <p:sldId id="258" r:id="rId5"/>
    <p:sldId id="259" r:id="rId6"/>
    <p:sldId id="260" r:id="rId7"/>
    <p:sldId id="267" r:id="rId8"/>
    <p:sldId id="268" r:id="rId9"/>
    <p:sldId id="269" r:id="rId10"/>
    <p:sldId id="270" r:id="rId11"/>
    <p:sldId id="282" r:id="rId12"/>
    <p:sldId id="283" r:id="rId13"/>
    <p:sldId id="271" r:id="rId14"/>
    <p:sldId id="261" r:id="rId15"/>
    <p:sldId id="272" r:id="rId16"/>
    <p:sldId id="262" r:id="rId17"/>
    <p:sldId id="277" r:id="rId18"/>
    <p:sldId id="278" r:id="rId19"/>
    <p:sldId id="276" r:id="rId20"/>
    <p:sldId id="273" r:id="rId21"/>
    <p:sldId id="274" r:id="rId22"/>
    <p:sldId id="266" r:id="rId23"/>
    <p:sldId id="264" r:id="rId24"/>
    <p:sldId id="265"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D728701E-CAF4-4159-9B3E-41C86DFFA30D}"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spTree>
    <p:extLst>
      <p:ext uri="{BB962C8B-B14F-4D97-AF65-F5344CB8AC3E}">
        <p14:creationId xmlns:p14="http://schemas.microsoft.com/office/powerpoint/2010/main" val="275651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728701E-CAF4-4159-9B3E-41C86DFFA30D}"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105977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728701E-CAF4-4159-9B3E-41C86DFFA30D}"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57819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728701E-CAF4-4159-9B3E-41C86DFFA30D}"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22284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D728701E-CAF4-4159-9B3E-41C86DFFA30D}"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125013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D728701E-CAF4-4159-9B3E-41C86DFFA30D}"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388987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D728701E-CAF4-4159-9B3E-41C86DFFA30D}" type="datetimeFigureOut">
              <a:rPr lang="en-US" smtClean="0"/>
              <a:t>12/18/2017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412707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D728701E-CAF4-4159-9B3E-41C86DFFA30D}" type="datetimeFigureOut">
              <a:rPr lang="en-US" smtClean="0"/>
              <a:t>12/18/2017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396513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8701E-CAF4-4159-9B3E-41C86DFFA30D}" type="datetimeFigureOut">
              <a:rPr lang="en-US" smtClean="0"/>
              <a:t>12/18/2017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337928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31196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345461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8701E-CAF4-4159-9B3E-41C86DFFA30D}" type="datetimeFigureOut">
              <a:rPr lang="en-US" smtClean="0"/>
              <a:t>12/18/2017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F1D00-BD13-4404-86B0-79703945A0A7}" type="slidenum">
              <a:rPr lang="en-US" smtClean="0"/>
              <a:t>‹#›</a:t>
            </a:fld>
            <a:endParaRPr lang="en-US"/>
          </a:p>
        </p:txBody>
      </p:sp>
    </p:spTree>
    <p:extLst>
      <p:ext uri="{BB962C8B-B14F-4D97-AF65-F5344CB8AC3E}">
        <p14:creationId xmlns:p14="http://schemas.microsoft.com/office/powerpoint/2010/main" val="785440604"/>
      </p:ext>
    </p:extLst>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Mongol_conquest_of_Khwarezmi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655"/>
            <a:ext cx="8229600" cy="1143000"/>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a:solidFill>
                  <a:srgbClr val="FF0000"/>
                </a:solidFill>
              </a:rPr>
              <a:t/>
            </a:r>
            <a:br>
              <a:rPr lang="en-US" b="1" dirty="0">
                <a:solidFill>
                  <a:srgbClr val="FF0000"/>
                </a:solidFill>
              </a:rPr>
            </a:br>
            <a:r>
              <a:rPr lang="en-US" sz="3600" b="1" dirty="0" err="1" smtClean="0">
                <a:solidFill>
                  <a:srgbClr val="FF0000"/>
                </a:solidFill>
              </a:rPr>
              <a:t>Khwarazmian</a:t>
            </a:r>
            <a:r>
              <a:rPr lang="en-US" sz="3600" b="1" dirty="0" smtClean="0">
                <a:solidFill>
                  <a:srgbClr val="FF0000"/>
                </a:solidFill>
              </a:rPr>
              <a:t> </a:t>
            </a:r>
            <a:r>
              <a:rPr lang="en-US" sz="3600" b="1" dirty="0">
                <a:solidFill>
                  <a:srgbClr val="FF0000"/>
                </a:solidFill>
              </a:rPr>
              <a:t>Dynasty / </a:t>
            </a:r>
            <a:r>
              <a:rPr lang="en-US" sz="3600" b="1" dirty="0" err="1">
                <a:solidFill>
                  <a:srgbClr val="FF0000"/>
                </a:solidFill>
              </a:rPr>
              <a:t>Khwarazmian</a:t>
            </a:r>
            <a:r>
              <a:rPr lang="en-US" sz="3600" b="1" dirty="0">
                <a:solidFill>
                  <a:srgbClr val="FF0000"/>
                </a:solidFill>
              </a:rPr>
              <a:t> Empire</a:t>
            </a:r>
            <a:r>
              <a:rPr lang="en-US" sz="3600" dirty="0">
                <a:solidFill>
                  <a:srgbClr val="FF0000"/>
                </a:solidFill>
              </a:rPr>
              <a:t/>
            </a:r>
            <a:br>
              <a:rPr lang="en-US" sz="3600" dirty="0">
                <a:solidFill>
                  <a:srgbClr val="FF0000"/>
                </a:solidFill>
              </a:rPr>
            </a:br>
            <a:r>
              <a:rPr lang="en-US" sz="3600" b="1" dirty="0">
                <a:solidFill>
                  <a:srgbClr val="FF0000"/>
                </a:solidFill>
              </a:rPr>
              <a:t>1077-1231/1256</a:t>
            </a:r>
            <a:r>
              <a:rPr lang="en-US" sz="3600" dirty="0">
                <a:solidFill>
                  <a:srgbClr val="FF0000"/>
                </a:solidFill>
              </a:rPr>
              <a:t/>
            </a:r>
            <a:br>
              <a:rPr lang="en-US" sz="3600" dirty="0">
                <a:solidFill>
                  <a:srgbClr val="FF0000"/>
                </a:solidFill>
              </a:rPr>
            </a:br>
            <a:r>
              <a:rPr lang="en-US" b="1" dirty="0"/>
              <a:t/>
            </a:r>
            <a:br>
              <a:rPr lang="en-US" b="1" dirty="0"/>
            </a:br>
            <a:endParaRPr lang="en-US" dirty="0"/>
          </a:p>
        </p:txBody>
      </p:sp>
      <p:sp>
        <p:nvSpPr>
          <p:cNvPr id="3" name="Content Placeholder 2"/>
          <p:cNvSpPr>
            <a:spLocks noGrp="1"/>
          </p:cNvSpPr>
          <p:nvPr>
            <p:ph idx="1"/>
          </p:nvPr>
        </p:nvSpPr>
        <p:spPr>
          <a:xfrm>
            <a:off x="457200" y="1654426"/>
            <a:ext cx="8229600" cy="4471738"/>
          </a:xfrm>
        </p:spPr>
        <p:txBody>
          <a:bodyPr>
            <a:normAutofit fontScale="92500" lnSpcReduction="20000"/>
          </a:bodyPr>
          <a:lstStyle/>
          <a:p>
            <a:r>
              <a:rPr lang="en-US" b="1" dirty="0">
                <a:solidFill>
                  <a:srgbClr val="3366FF"/>
                </a:solidFill>
              </a:rPr>
              <a:t>Capital: </a:t>
            </a:r>
            <a:r>
              <a:rPr lang="en-US" b="1" dirty="0"/>
              <a:t>(</a:t>
            </a:r>
            <a:r>
              <a:rPr lang="en-US" b="1" dirty="0" err="1"/>
              <a:t>Gurganj</a:t>
            </a:r>
            <a:r>
              <a:rPr lang="en-US" b="1" dirty="0"/>
              <a:t>)1077-1212; (Samarkand)1212-1220; (</a:t>
            </a:r>
            <a:r>
              <a:rPr lang="en-US" b="1" dirty="0" err="1"/>
              <a:t>Ghazna</a:t>
            </a:r>
            <a:r>
              <a:rPr lang="en-US" b="1" dirty="0"/>
              <a:t>)1220-1221; (Tabriz)1225-1231</a:t>
            </a:r>
            <a:endParaRPr lang="en-US" dirty="0"/>
          </a:p>
          <a:p>
            <a:r>
              <a:rPr lang="en-US" b="1" dirty="0">
                <a:solidFill>
                  <a:srgbClr val="3366FF"/>
                </a:solidFill>
              </a:rPr>
              <a:t>Languages:</a:t>
            </a:r>
            <a:r>
              <a:rPr lang="en-US" b="1" dirty="0"/>
              <a:t> </a:t>
            </a:r>
            <a:r>
              <a:rPr lang="en-US" b="1" dirty="0" err="1"/>
              <a:t>Kipchak</a:t>
            </a:r>
            <a:r>
              <a:rPr lang="en-US" b="1" dirty="0"/>
              <a:t> Turkish, Persian, Arabic</a:t>
            </a:r>
            <a:endParaRPr lang="en-US" dirty="0"/>
          </a:p>
          <a:p>
            <a:r>
              <a:rPr lang="en-US" b="1" dirty="0" smtClean="0">
                <a:solidFill>
                  <a:srgbClr val="3366FF"/>
                </a:solidFill>
              </a:rPr>
              <a:t>Religion</a:t>
            </a:r>
            <a:r>
              <a:rPr lang="en-US" b="1" dirty="0" smtClean="0"/>
              <a:t> </a:t>
            </a:r>
            <a:r>
              <a:rPr lang="en-US" b="1" dirty="0"/>
              <a:t>Islam (Sunni interpretation)</a:t>
            </a:r>
            <a:endParaRPr lang="en-US" dirty="0"/>
          </a:p>
          <a:p>
            <a:r>
              <a:rPr lang="en-US" b="1" dirty="0" smtClean="0">
                <a:solidFill>
                  <a:srgbClr val="3366FF"/>
                </a:solidFill>
              </a:rPr>
              <a:t>Government:</a:t>
            </a:r>
            <a:r>
              <a:rPr lang="en-US" b="1" dirty="0" smtClean="0"/>
              <a:t> </a:t>
            </a:r>
            <a:r>
              <a:rPr lang="en-US" b="1" dirty="0" err="1" smtClean="0"/>
              <a:t>Khwarazm</a:t>
            </a:r>
            <a:r>
              <a:rPr lang="en-US" b="1" dirty="0"/>
              <a:t>-Shah or Sultanate, Oligarchy</a:t>
            </a:r>
            <a:endParaRPr lang="en-US" dirty="0"/>
          </a:p>
          <a:p>
            <a:r>
              <a:rPr lang="en-US" b="1" dirty="0" smtClean="0">
                <a:solidFill>
                  <a:srgbClr val="3366FF"/>
                </a:solidFill>
              </a:rPr>
              <a:t>Area</a:t>
            </a:r>
            <a:r>
              <a:rPr lang="en-US" b="1" dirty="0">
                <a:solidFill>
                  <a:srgbClr val="3366FF"/>
                </a:solidFill>
              </a:rPr>
              <a:t>- </a:t>
            </a:r>
            <a:r>
              <a:rPr lang="en-US" b="1" dirty="0"/>
              <a:t>1218 (est.) 3,600,000 km</a:t>
            </a:r>
            <a:r>
              <a:rPr lang="en-US" b="1" baseline="30000" dirty="0"/>
              <a:t>2</a:t>
            </a:r>
            <a:r>
              <a:rPr lang="en-US" b="1" dirty="0"/>
              <a:t> (1,389,968 </a:t>
            </a:r>
            <a:r>
              <a:rPr lang="en-US" b="1" dirty="0" err="1"/>
              <a:t>sq</a:t>
            </a:r>
            <a:r>
              <a:rPr lang="en-US" b="1" dirty="0"/>
              <a:t> mi)</a:t>
            </a:r>
            <a:endParaRPr lang="en-US" dirty="0"/>
          </a:p>
          <a:p>
            <a:r>
              <a:rPr lang="en-US" b="1" dirty="0">
                <a:solidFill>
                  <a:srgbClr val="3366FF"/>
                </a:solidFill>
              </a:rPr>
              <a:t>Location:</a:t>
            </a:r>
            <a:r>
              <a:rPr lang="en-US" b="1" dirty="0"/>
              <a:t> Central Asia, Iran, Afghanistan</a:t>
            </a:r>
            <a:endParaRPr lang="en-US" dirty="0"/>
          </a:p>
          <a:p>
            <a:endParaRPr lang="en-US" dirty="0"/>
          </a:p>
        </p:txBody>
      </p:sp>
    </p:spTree>
    <p:extLst>
      <p:ext uri="{BB962C8B-B14F-4D97-AF65-F5344CB8AC3E}">
        <p14:creationId xmlns:p14="http://schemas.microsoft.com/office/powerpoint/2010/main" val="3147269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461"/>
            <a:ext cx="8229600" cy="477687"/>
          </a:xfrm>
        </p:spPr>
        <p:txBody>
          <a:bodyPr>
            <a:normAutofit fontScale="90000"/>
          </a:bodyPr>
          <a:lstStyle/>
          <a:p>
            <a:r>
              <a:rPr lang="en-US" b="1" dirty="0" err="1" smtClean="0"/>
              <a:t>Alaaddin</a:t>
            </a:r>
            <a:r>
              <a:rPr lang="en-US" b="1" dirty="0" smtClean="0"/>
              <a:t> </a:t>
            </a:r>
            <a:r>
              <a:rPr lang="en-US" b="1" dirty="0" err="1" smtClean="0"/>
              <a:t>Takesh</a:t>
            </a:r>
            <a:endParaRPr lang="en-US" dirty="0"/>
          </a:p>
        </p:txBody>
      </p:sp>
      <p:sp>
        <p:nvSpPr>
          <p:cNvPr id="3" name="Content Placeholder 2"/>
          <p:cNvSpPr>
            <a:spLocks noGrp="1"/>
          </p:cNvSpPr>
          <p:nvPr>
            <p:ph idx="1"/>
          </p:nvPr>
        </p:nvSpPr>
        <p:spPr>
          <a:xfrm>
            <a:off x="163131" y="757307"/>
            <a:ext cx="8832304" cy="5930299"/>
          </a:xfrm>
        </p:spPr>
        <p:txBody>
          <a:bodyPr>
            <a:noAutofit/>
          </a:bodyPr>
          <a:lstStyle/>
          <a:p>
            <a:r>
              <a:rPr lang="en-US" sz="2500" dirty="0" err="1" smtClean="0"/>
              <a:t>Arslan’s</a:t>
            </a:r>
            <a:r>
              <a:rPr lang="en-US" sz="2500" dirty="0" smtClean="0"/>
              <a:t> son </a:t>
            </a:r>
            <a:r>
              <a:rPr lang="en-US" sz="2500" b="1" dirty="0" err="1"/>
              <a:t>Sultanshah</a:t>
            </a:r>
            <a:r>
              <a:rPr lang="en-US" sz="2500" dirty="0"/>
              <a:t> became the king by his mother </a:t>
            </a:r>
            <a:r>
              <a:rPr lang="en-US" sz="2500" dirty="0" err="1"/>
              <a:t>Turkan</a:t>
            </a:r>
            <a:r>
              <a:rPr lang="en-US" sz="2500" dirty="0"/>
              <a:t> </a:t>
            </a:r>
            <a:r>
              <a:rPr lang="en-US" sz="2500" dirty="0" err="1"/>
              <a:t>Khatun’s</a:t>
            </a:r>
            <a:r>
              <a:rPr lang="en-US" sz="2500" dirty="0"/>
              <a:t> </a:t>
            </a:r>
            <a:r>
              <a:rPr lang="en-US" sz="2500" dirty="0" smtClean="0"/>
              <a:t>help. But </a:t>
            </a:r>
            <a:r>
              <a:rPr lang="en-US" sz="2500" b="1" dirty="0" err="1"/>
              <a:t>Alaaddin</a:t>
            </a:r>
            <a:r>
              <a:rPr lang="en-US" sz="2500" b="1" dirty="0"/>
              <a:t> </a:t>
            </a:r>
            <a:r>
              <a:rPr lang="en-US" sz="2500" b="1" dirty="0" err="1"/>
              <a:t>Takesh</a:t>
            </a:r>
            <a:r>
              <a:rPr lang="en-US" sz="2500" dirty="0"/>
              <a:t>, the older brother, </a:t>
            </a:r>
            <a:r>
              <a:rPr lang="en-US" sz="2500" dirty="0" smtClean="0"/>
              <a:t>did not accept </a:t>
            </a:r>
            <a:r>
              <a:rPr lang="en-US" sz="2500" dirty="0" err="1" smtClean="0"/>
              <a:t>Sultanshah</a:t>
            </a:r>
            <a:r>
              <a:rPr lang="en-US" sz="2500" dirty="0" smtClean="0"/>
              <a:t> and defeated in 1193 and became </a:t>
            </a:r>
            <a:r>
              <a:rPr lang="en-US" sz="2500" dirty="0"/>
              <a:t>the </a:t>
            </a:r>
            <a:r>
              <a:rPr lang="en-US" sz="2500" dirty="0" smtClean="0"/>
              <a:t>ruler. </a:t>
            </a:r>
            <a:r>
              <a:rPr lang="en-US" sz="2500" dirty="0" err="1"/>
              <a:t>Takesh</a:t>
            </a:r>
            <a:r>
              <a:rPr lang="en-US" sz="2500" dirty="0"/>
              <a:t> </a:t>
            </a:r>
            <a:r>
              <a:rPr lang="en-US" sz="2500" dirty="0" smtClean="0"/>
              <a:t>defeated </a:t>
            </a:r>
            <a:r>
              <a:rPr lang="en-US" sz="2500" dirty="0" err="1" smtClean="0"/>
              <a:t>Saljuqid</a:t>
            </a:r>
            <a:r>
              <a:rPr lang="en-US" sz="2500" dirty="0" smtClean="0"/>
              <a:t> Sultan </a:t>
            </a:r>
            <a:r>
              <a:rPr lang="en-US" sz="2500" dirty="0" err="1" smtClean="0"/>
              <a:t>Toghrol</a:t>
            </a:r>
            <a:r>
              <a:rPr lang="en-US" sz="2500" dirty="0" smtClean="0"/>
              <a:t>. </a:t>
            </a:r>
            <a:r>
              <a:rPr lang="en-US" sz="2500" dirty="0"/>
              <a:t>Consequently, he became the supreme ruler in the region.</a:t>
            </a:r>
          </a:p>
          <a:p>
            <a:r>
              <a:rPr lang="en-US" sz="2500" dirty="0" smtClean="0"/>
              <a:t>By a </a:t>
            </a:r>
            <a:r>
              <a:rPr lang="en-US" sz="2500" dirty="0"/>
              <a:t>letter to the </a:t>
            </a:r>
            <a:r>
              <a:rPr lang="en-US" sz="2500" dirty="0" smtClean="0"/>
              <a:t>caliph asked </a:t>
            </a:r>
            <a:r>
              <a:rPr lang="en-US" sz="2500" dirty="0"/>
              <a:t>to recognize his kingship. The caliph did not accept his request; accordingly, a war </a:t>
            </a:r>
            <a:r>
              <a:rPr lang="en-US" sz="2500" dirty="0" smtClean="0"/>
              <a:t>break out. </a:t>
            </a:r>
            <a:r>
              <a:rPr lang="en-US" sz="2500" dirty="0"/>
              <a:t>The army of Baghdad and the </a:t>
            </a:r>
            <a:r>
              <a:rPr lang="en-US" sz="2500" dirty="0" err="1"/>
              <a:t>Ghurids</a:t>
            </a:r>
            <a:r>
              <a:rPr lang="en-US" sz="2500" dirty="0"/>
              <a:t> fought against </a:t>
            </a:r>
            <a:r>
              <a:rPr lang="en-US" sz="2500" dirty="0" err="1"/>
              <a:t>Takesh</a:t>
            </a:r>
            <a:r>
              <a:rPr lang="en-US" sz="2500" dirty="0"/>
              <a:t> and his assistant army, </a:t>
            </a:r>
            <a:r>
              <a:rPr lang="en-US" sz="2500" dirty="0" err="1"/>
              <a:t>Karakhanids</a:t>
            </a:r>
            <a:r>
              <a:rPr lang="en-US" sz="2500" dirty="0"/>
              <a:t>. </a:t>
            </a:r>
            <a:endParaRPr lang="en-US" sz="2500" dirty="0" smtClean="0"/>
          </a:p>
          <a:p>
            <a:r>
              <a:rPr lang="en-US" sz="2500" dirty="0" smtClean="0"/>
              <a:t>Finally</a:t>
            </a:r>
            <a:r>
              <a:rPr lang="en-US" sz="2500" dirty="0"/>
              <a:t>, </a:t>
            </a:r>
            <a:r>
              <a:rPr lang="en-US" sz="2500" dirty="0" err="1"/>
              <a:t>Takesh</a:t>
            </a:r>
            <a:r>
              <a:rPr lang="en-US" sz="2500" dirty="0"/>
              <a:t> overcame them and the caliph recognized him as a king. The recognition of him by the caliph increased the legitimacy of </a:t>
            </a:r>
            <a:r>
              <a:rPr lang="en-US" sz="2500" dirty="0" err="1"/>
              <a:t>Khwarezmids</a:t>
            </a:r>
            <a:r>
              <a:rPr lang="en-US" sz="2500" dirty="0"/>
              <a:t>, and let them to spread their kingdom. </a:t>
            </a:r>
            <a:r>
              <a:rPr lang="en-US" sz="2500" dirty="0" err="1"/>
              <a:t>Takesh</a:t>
            </a:r>
            <a:r>
              <a:rPr lang="en-US" sz="2500" dirty="0"/>
              <a:t> tried to remove the </a:t>
            </a:r>
            <a:r>
              <a:rPr lang="en-US" sz="2500" dirty="0" err="1"/>
              <a:t>Ismailids</a:t>
            </a:r>
            <a:r>
              <a:rPr lang="en-US" sz="2500" dirty="0"/>
              <a:t>, but could not accomplish this job because he died in 1200.</a:t>
            </a:r>
          </a:p>
          <a:p>
            <a:endParaRPr lang="en-US" sz="2800" dirty="0"/>
          </a:p>
        </p:txBody>
      </p:sp>
    </p:spTree>
    <p:extLst>
      <p:ext uri="{BB962C8B-B14F-4D97-AF65-F5344CB8AC3E}">
        <p14:creationId xmlns:p14="http://schemas.microsoft.com/office/powerpoint/2010/main" val="100168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462"/>
            <a:ext cx="8229600" cy="570894"/>
          </a:xfrm>
        </p:spPr>
        <p:txBody>
          <a:bodyPr>
            <a:normAutofit fontScale="90000"/>
          </a:bodyPr>
          <a:lstStyle/>
          <a:p>
            <a:r>
              <a:rPr lang="en-US" sz="3200" b="1" dirty="0" smtClean="0"/>
              <a:t/>
            </a:r>
            <a:br>
              <a:rPr lang="en-US" sz="3200" b="1" dirty="0" smtClean="0"/>
            </a:br>
            <a:r>
              <a:rPr lang="en-US" sz="3200" b="1" dirty="0" err="1" smtClean="0"/>
              <a:t>Terken</a:t>
            </a:r>
            <a:r>
              <a:rPr lang="en-US" sz="3200" b="1" dirty="0" smtClean="0"/>
              <a:t> </a:t>
            </a:r>
            <a:r>
              <a:rPr lang="en-US" sz="3200" b="1" dirty="0" err="1"/>
              <a:t>Khatun</a:t>
            </a:r>
            <a:r>
              <a:rPr lang="en-US" sz="3200" b="1" dirty="0"/>
              <a:t> (wife of </a:t>
            </a:r>
            <a:r>
              <a:rPr lang="en-US" sz="3200" b="1" dirty="0" err="1" smtClean="0"/>
              <a:t>Alaad</a:t>
            </a:r>
            <a:r>
              <a:rPr lang="en-US" sz="3200" b="1" dirty="0" err="1"/>
              <a:t>d</a:t>
            </a:r>
            <a:r>
              <a:rPr lang="en-US" sz="3200" b="1" dirty="0" err="1" smtClean="0"/>
              <a:t>in</a:t>
            </a:r>
            <a:r>
              <a:rPr lang="en-US" sz="3200" b="1" dirty="0" smtClean="0"/>
              <a:t> </a:t>
            </a:r>
            <a:r>
              <a:rPr lang="en-US" sz="3200" b="1" dirty="0" err="1"/>
              <a:t>Tekish</a:t>
            </a:r>
            <a:r>
              <a:rPr lang="en-US" sz="3200" b="1" dirty="0"/>
              <a:t>) </a:t>
            </a:r>
            <a:r>
              <a:rPr lang="en-US" sz="3200" dirty="0"/>
              <a:t/>
            </a:r>
            <a:br>
              <a:rPr lang="en-US" sz="3200" dirty="0"/>
            </a:br>
            <a:endParaRPr lang="en-US" sz="3200" dirty="0"/>
          </a:p>
        </p:txBody>
      </p:sp>
      <p:sp>
        <p:nvSpPr>
          <p:cNvPr id="3" name="Content Placeholder 2"/>
          <p:cNvSpPr>
            <a:spLocks noGrp="1"/>
          </p:cNvSpPr>
          <p:nvPr>
            <p:ph idx="1"/>
          </p:nvPr>
        </p:nvSpPr>
        <p:spPr>
          <a:xfrm>
            <a:off x="233042" y="722357"/>
            <a:ext cx="8774046" cy="5953598"/>
          </a:xfrm>
        </p:spPr>
        <p:txBody>
          <a:bodyPr>
            <a:noAutofit/>
          </a:bodyPr>
          <a:lstStyle/>
          <a:p>
            <a:r>
              <a:rPr lang="en-US" sz="2200" b="1" dirty="0" err="1" smtClean="0"/>
              <a:t>Terken</a:t>
            </a:r>
            <a:r>
              <a:rPr lang="en-US" sz="2200" b="1" dirty="0" smtClean="0"/>
              <a:t> </a:t>
            </a:r>
            <a:r>
              <a:rPr lang="en-US" sz="2200" b="1" dirty="0" err="1"/>
              <a:t>Khatun</a:t>
            </a:r>
            <a:r>
              <a:rPr lang="en-US" sz="2200" b="1" dirty="0"/>
              <a:t> </a:t>
            </a:r>
            <a:r>
              <a:rPr lang="en-US" sz="2200" dirty="0" smtClean="0"/>
              <a:t>also known as </a:t>
            </a:r>
            <a:r>
              <a:rPr lang="en-US" sz="2200" dirty="0" err="1" smtClean="0"/>
              <a:t>Turkan</a:t>
            </a:r>
            <a:r>
              <a:rPr lang="en-US" sz="2200" dirty="0" smtClean="0"/>
              <a:t> </a:t>
            </a:r>
            <a:r>
              <a:rPr lang="en-US" sz="2200" dirty="0" err="1" smtClean="0"/>
              <a:t>Khatun</a:t>
            </a:r>
            <a:r>
              <a:rPr lang="en-US" sz="2200" dirty="0" smtClean="0"/>
              <a:t> ("</a:t>
            </a:r>
            <a:r>
              <a:rPr lang="en-US" sz="2200" dirty="0"/>
              <a:t>the Queen of the Turks") was the Empress of the </a:t>
            </a:r>
            <a:r>
              <a:rPr lang="en-US" sz="2200" dirty="0" err="1"/>
              <a:t>Khwarazmian</a:t>
            </a:r>
            <a:r>
              <a:rPr lang="en-US" sz="2200" dirty="0"/>
              <a:t> Empire </a:t>
            </a:r>
            <a:r>
              <a:rPr lang="en-US" sz="2200" dirty="0" smtClean="0"/>
              <a:t>and </a:t>
            </a:r>
            <a:r>
              <a:rPr lang="en-US" sz="2200" dirty="0"/>
              <a:t>the mother of </a:t>
            </a:r>
            <a:r>
              <a:rPr lang="en-US" sz="2200" dirty="0" smtClean="0"/>
              <a:t>Muhammad II. She was </a:t>
            </a:r>
            <a:r>
              <a:rPr lang="en-US" sz="2200" dirty="0"/>
              <a:t>from the </a:t>
            </a:r>
            <a:r>
              <a:rPr lang="en-US" sz="2200" dirty="0" err="1"/>
              <a:t>Qanghli</a:t>
            </a:r>
            <a:r>
              <a:rPr lang="en-US" sz="2200" dirty="0"/>
              <a:t> or the </a:t>
            </a:r>
            <a:r>
              <a:rPr lang="en-US" sz="2200" dirty="0" err="1" smtClean="0"/>
              <a:t>Bayad</a:t>
            </a:r>
            <a:r>
              <a:rPr lang="en-US" sz="2200" dirty="0" smtClean="0"/>
              <a:t> tribe, </a:t>
            </a:r>
            <a:r>
              <a:rPr lang="en-US" sz="2200" dirty="0"/>
              <a:t>the daughter of the </a:t>
            </a:r>
            <a:r>
              <a:rPr lang="en-US" sz="2200" dirty="0" err="1"/>
              <a:t>Kipchak</a:t>
            </a:r>
            <a:r>
              <a:rPr lang="en-US" sz="2200" dirty="0"/>
              <a:t> Khan. M</a:t>
            </a:r>
            <a:r>
              <a:rPr lang="en-US" sz="2200" dirty="0" smtClean="0"/>
              <a:t>ajority </a:t>
            </a:r>
            <a:r>
              <a:rPr lang="en-US" sz="2200" dirty="0"/>
              <a:t>of her </a:t>
            </a:r>
            <a:r>
              <a:rPr lang="en-US" sz="2200" dirty="0" smtClean="0"/>
              <a:t>son </a:t>
            </a:r>
            <a:r>
              <a:rPr lang="en-US" sz="2200" dirty="0" err="1" smtClean="0"/>
              <a:t>Alaad</a:t>
            </a:r>
            <a:r>
              <a:rPr lang="en-US" sz="2200" dirty="0" err="1"/>
              <a:t>d</a:t>
            </a:r>
            <a:r>
              <a:rPr lang="en-US" sz="2200" dirty="0" err="1" smtClean="0"/>
              <a:t>in</a:t>
            </a:r>
            <a:r>
              <a:rPr lang="en-US" sz="2200" dirty="0" smtClean="0"/>
              <a:t> Muhammad’s </a:t>
            </a:r>
            <a:r>
              <a:rPr lang="en-US" sz="2200" dirty="0"/>
              <a:t>top commanders were from </a:t>
            </a:r>
            <a:r>
              <a:rPr lang="en-US" sz="2200" dirty="0" err="1"/>
              <a:t>Terken</a:t>
            </a:r>
            <a:r>
              <a:rPr lang="en-US" sz="2200" dirty="0"/>
              <a:t> </a:t>
            </a:r>
            <a:r>
              <a:rPr lang="en-US" sz="2200" dirty="0" err="1"/>
              <a:t>Khatun's</a:t>
            </a:r>
            <a:r>
              <a:rPr lang="en-US" sz="2200" dirty="0"/>
              <a:t> tribe, and the need to attach them to his side was one </a:t>
            </a:r>
            <a:r>
              <a:rPr lang="en-US" sz="2200" dirty="0" smtClean="0"/>
              <a:t>reason </a:t>
            </a:r>
            <a:r>
              <a:rPr lang="en-US" sz="2200" dirty="0"/>
              <a:t>why the Shah lent so heavily on his mother for advice</a:t>
            </a:r>
            <a:r>
              <a:rPr lang="en-US" sz="2200" dirty="0" smtClean="0"/>
              <a:t>.</a:t>
            </a:r>
            <a:endParaRPr lang="en-US" sz="2200" dirty="0"/>
          </a:p>
          <a:p>
            <a:r>
              <a:rPr lang="en-US" sz="2200" b="1" dirty="0"/>
              <a:t>De-facto co-ruler </a:t>
            </a:r>
            <a:endParaRPr lang="en-US" sz="2200" dirty="0"/>
          </a:p>
          <a:p>
            <a:r>
              <a:rPr lang="en-US" sz="2200" dirty="0"/>
              <a:t>After the death of </a:t>
            </a:r>
            <a:r>
              <a:rPr lang="en-US" sz="2200" dirty="0" smtClean="0"/>
              <a:t>'</a:t>
            </a:r>
            <a:r>
              <a:rPr lang="en-US" sz="2200" dirty="0" err="1" smtClean="0"/>
              <a:t>Alaaddin</a:t>
            </a:r>
            <a:r>
              <a:rPr lang="en-US" sz="2200" dirty="0" smtClean="0"/>
              <a:t> </a:t>
            </a:r>
            <a:r>
              <a:rPr lang="en-US" sz="2200" dirty="0" err="1" smtClean="0"/>
              <a:t>Tekish</a:t>
            </a:r>
            <a:r>
              <a:rPr lang="en-US" sz="2200" dirty="0" smtClean="0"/>
              <a:t>, </a:t>
            </a:r>
            <a:r>
              <a:rPr lang="en-US" sz="2200" dirty="0"/>
              <a:t>she so dominated the court of their son, '</a:t>
            </a:r>
            <a:r>
              <a:rPr lang="en-US" sz="2200" dirty="0" err="1" smtClean="0"/>
              <a:t>Alaaddin</a:t>
            </a:r>
            <a:r>
              <a:rPr lang="en-US" sz="2200" dirty="0" smtClean="0"/>
              <a:t> </a:t>
            </a:r>
            <a:r>
              <a:rPr lang="en-US" sz="2200" dirty="0"/>
              <a:t>Muhammad </a:t>
            </a:r>
            <a:r>
              <a:rPr lang="en-US" sz="2200" dirty="0" smtClean="0"/>
              <a:t>and </a:t>
            </a:r>
            <a:r>
              <a:rPr lang="en-US" sz="2200" dirty="0"/>
              <a:t>quarreled so bitterly with his heir by another wife, </a:t>
            </a:r>
            <a:r>
              <a:rPr lang="en-US" sz="2200" dirty="0" err="1" smtClean="0"/>
              <a:t>Jalaladdin</a:t>
            </a:r>
            <a:r>
              <a:rPr lang="en-US" sz="2200" dirty="0"/>
              <a:t>, that she may have contributed to the impotence of the </a:t>
            </a:r>
            <a:r>
              <a:rPr lang="en-US" sz="2200" dirty="0" err="1"/>
              <a:t>Khwarazmshahi</a:t>
            </a:r>
            <a:r>
              <a:rPr lang="en-US" sz="2200" dirty="0"/>
              <a:t> kingdom in the face of the Mongol onslaught. </a:t>
            </a:r>
            <a:endParaRPr lang="en-US" sz="2200" dirty="0" smtClean="0"/>
          </a:p>
          <a:p>
            <a:r>
              <a:rPr lang="en-US" sz="2200" dirty="0" smtClean="0"/>
              <a:t>She </a:t>
            </a:r>
            <a:r>
              <a:rPr lang="en-US" sz="2200" dirty="0"/>
              <a:t>had a separate Divan and separate palace and the orders of the sultan were not considered to be effective without her signature. The Shah ruled the </a:t>
            </a:r>
            <a:r>
              <a:rPr lang="en-US" sz="2200" dirty="0" smtClean="0"/>
              <a:t>heterogeneous </a:t>
            </a:r>
            <a:r>
              <a:rPr lang="en-US" sz="2200" dirty="0"/>
              <a:t>peoples without mercy. </a:t>
            </a:r>
          </a:p>
        </p:txBody>
      </p:sp>
    </p:spTree>
    <p:extLst>
      <p:ext uri="{BB962C8B-B14F-4D97-AF65-F5344CB8AC3E}">
        <p14:creationId xmlns:p14="http://schemas.microsoft.com/office/powerpoint/2010/main" val="1321916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l="3932" r="3932"/>
          <a:stretch>
            <a:fillRect/>
          </a:stretch>
        </p:blipFill>
        <p:spPr>
          <a:xfrm>
            <a:off x="457200" y="641350"/>
            <a:ext cx="8229600" cy="5484813"/>
          </a:xfrm>
        </p:spPr>
      </p:pic>
    </p:spTree>
    <p:extLst>
      <p:ext uri="{BB962C8B-B14F-4D97-AF65-F5344CB8AC3E}">
        <p14:creationId xmlns:p14="http://schemas.microsoft.com/office/powerpoint/2010/main" val="3989977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858"/>
            <a:ext cx="8229600" cy="955372"/>
          </a:xfrm>
        </p:spPr>
        <p:txBody>
          <a:bodyPr/>
          <a:lstStyle/>
          <a:p>
            <a:r>
              <a:rPr lang="en-US" b="1" dirty="0" err="1" smtClean="0"/>
              <a:t>Qutbaddin</a:t>
            </a:r>
            <a:r>
              <a:rPr lang="en-US" b="1" dirty="0" smtClean="0"/>
              <a:t> </a:t>
            </a:r>
            <a:r>
              <a:rPr lang="en-US" b="1" dirty="0" err="1" smtClean="0"/>
              <a:t>Alaaddin</a:t>
            </a:r>
            <a:r>
              <a:rPr lang="en-US" b="1" dirty="0" smtClean="0"/>
              <a:t> Muhammad</a:t>
            </a:r>
            <a:endParaRPr lang="en-US" b="1" dirty="0"/>
          </a:p>
        </p:txBody>
      </p:sp>
      <p:sp>
        <p:nvSpPr>
          <p:cNvPr id="3" name="Content Placeholder 2"/>
          <p:cNvSpPr>
            <a:spLocks noGrp="1"/>
          </p:cNvSpPr>
          <p:nvPr>
            <p:ph idx="1"/>
          </p:nvPr>
        </p:nvSpPr>
        <p:spPr>
          <a:xfrm>
            <a:off x="174781" y="1060230"/>
            <a:ext cx="8750741" cy="5685630"/>
          </a:xfrm>
        </p:spPr>
        <p:txBody>
          <a:bodyPr>
            <a:normAutofit fontScale="92500" lnSpcReduction="10000"/>
          </a:bodyPr>
          <a:lstStyle/>
          <a:p>
            <a:r>
              <a:rPr lang="en-US" dirty="0"/>
              <a:t>After </a:t>
            </a:r>
            <a:r>
              <a:rPr lang="en-US" dirty="0" err="1"/>
              <a:t>Takesh</a:t>
            </a:r>
            <a:r>
              <a:rPr lang="en-US" dirty="0"/>
              <a:t>, his son </a:t>
            </a:r>
            <a:r>
              <a:rPr lang="en-US" dirty="0" err="1"/>
              <a:t>Qutbaddin</a:t>
            </a:r>
            <a:r>
              <a:rPr lang="en-US" dirty="0"/>
              <a:t> </a:t>
            </a:r>
            <a:r>
              <a:rPr lang="en-US" dirty="0" err="1"/>
              <a:t>Alaaddin</a:t>
            </a:r>
            <a:r>
              <a:rPr lang="en-US" dirty="0"/>
              <a:t> </a:t>
            </a:r>
            <a:r>
              <a:rPr lang="en-US" dirty="0" smtClean="0"/>
              <a:t>Muhammad </a:t>
            </a:r>
            <a:r>
              <a:rPr lang="en-US" dirty="0"/>
              <a:t>or </a:t>
            </a:r>
            <a:r>
              <a:rPr lang="en-US" i="1" dirty="0"/>
              <a:t>Sultan </a:t>
            </a:r>
            <a:r>
              <a:rPr lang="en-US" i="1" dirty="0" smtClean="0"/>
              <a:t>Muhammad Shah</a:t>
            </a:r>
            <a:r>
              <a:rPr lang="en-US" dirty="0" smtClean="0"/>
              <a:t> got power. </a:t>
            </a:r>
          </a:p>
          <a:p>
            <a:r>
              <a:rPr lang="en-US" dirty="0" err="1" smtClean="0"/>
              <a:t>Ghurid</a:t>
            </a:r>
            <a:r>
              <a:rPr lang="en-US" dirty="0" smtClean="0"/>
              <a:t> </a:t>
            </a:r>
            <a:r>
              <a:rPr lang="en-US" dirty="0"/>
              <a:t>tribe was the rival of </a:t>
            </a:r>
            <a:r>
              <a:rPr lang="en-US" dirty="0" err="1"/>
              <a:t>Alaaddin</a:t>
            </a:r>
            <a:r>
              <a:rPr lang="en-US" dirty="0"/>
              <a:t> </a:t>
            </a:r>
            <a:r>
              <a:rPr lang="en-US" dirty="0" smtClean="0"/>
              <a:t>Muhammad for </a:t>
            </a:r>
            <a:r>
              <a:rPr lang="en-US" dirty="0"/>
              <a:t>achieving the political power. They confronted each other in a war, which resulted in the death of </a:t>
            </a:r>
            <a:r>
              <a:rPr lang="en-US" dirty="0" err="1"/>
              <a:t>Ghiyasaddin</a:t>
            </a:r>
            <a:r>
              <a:rPr lang="en-US" dirty="0"/>
              <a:t> </a:t>
            </a:r>
            <a:r>
              <a:rPr lang="en-US" dirty="0" smtClean="0"/>
              <a:t>Muhammad, </a:t>
            </a:r>
            <a:r>
              <a:rPr lang="en-US" dirty="0"/>
              <a:t>the </a:t>
            </a:r>
            <a:r>
              <a:rPr lang="en-US" dirty="0" err="1"/>
              <a:t>Ghori</a:t>
            </a:r>
            <a:r>
              <a:rPr lang="en-US" dirty="0"/>
              <a:t> governor. </a:t>
            </a:r>
            <a:endParaRPr lang="en-US" dirty="0" smtClean="0"/>
          </a:p>
          <a:p>
            <a:r>
              <a:rPr lang="en-US" dirty="0" smtClean="0"/>
              <a:t>This </a:t>
            </a:r>
            <a:r>
              <a:rPr lang="en-US" dirty="0"/>
              <a:t>event increased the power of </a:t>
            </a:r>
            <a:r>
              <a:rPr lang="en-US" dirty="0" err="1"/>
              <a:t>Khwarezmids</a:t>
            </a:r>
            <a:r>
              <a:rPr lang="en-US" dirty="0"/>
              <a:t>. </a:t>
            </a:r>
            <a:r>
              <a:rPr lang="en-US" dirty="0" err="1"/>
              <a:t>Alaaddin</a:t>
            </a:r>
            <a:r>
              <a:rPr lang="en-US" dirty="0"/>
              <a:t> </a:t>
            </a:r>
            <a:r>
              <a:rPr lang="en-US" dirty="0" smtClean="0"/>
              <a:t>Muhammad </a:t>
            </a:r>
            <a:r>
              <a:rPr lang="en-US" dirty="0"/>
              <a:t>completely defeated them in 1210. </a:t>
            </a:r>
            <a:endParaRPr lang="en-US" dirty="0" smtClean="0"/>
          </a:p>
          <a:p>
            <a:r>
              <a:rPr lang="en-US" dirty="0" smtClean="0"/>
              <a:t>By </a:t>
            </a:r>
            <a:r>
              <a:rPr lang="en-US" dirty="0"/>
              <a:t>conquering Samarqand, he abolished </a:t>
            </a:r>
            <a:r>
              <a:rPr lang="en-US" dirty="0" err="1"/>
              <a:t>Karakhanids</a:t>
            </a:r>
            <a:r>
              <a:rPr lang="en-US" dirty="0"/>
              <a:t> </a:t>
            </a:r>
            <a:r>
              <a:rPr lang="en-US" dirty="0" smtClean="0"/>
              <a:t>completely in 1212. But </a:t>
            </a:r>
            <a:r>
              <a:rPr lang="en-US" dirty="0"/>
              <a:t>he could not force Baghdad to recognize him as a legitimate ruler.</a:t>
            </a:r>
          </a:p>
          <a:p>
            <a:endParaRPr lang="en-US" dirty="0"/>
          </a:p>
        </p:txBody>
      </p:sp>
    </p:spTree>
    <p:extLst>
      <p:ext uri="{BB962C8B-B14F-4D97-AF65-F5344CB8AC3E}">
        <p14:creationId xmlns:p14="http://schemas.microsoft.com/office/powerpoint/2010/main" val="202108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411"/>
            <a:ext cx="8229600" cy="531923"/>
          </a:xfrm>
        </p:spPr>
        <p:txBody>
          <a:bodyPr>
            <a:normAutofit fontScale="90000"/>
          </a:bodyPr>
          <a:lstStyle/>
          <a:p>
            <a:r>
              <a:rPr lang="en-US" b="1" dirty="0" smtClean="0"/>
              <a:t> </a:t>
            </a:r>
            <a:br>
              <a:rPr lang="en-US" b="1" dirty="0" smtClean="0"/>
            </a:br>
            <a:r>
              <a:rPr lang="en-US" b="1" dirty="0" smtClean="0"/>
              <a:t>Conflict </a:t>
            </a:r>
            <a:r>
              <a:rPr lang="en-US" b="1" dirty="0"/>
              <a:t>with Bagdad</a:t>
            </a:r>
            <a:r>
              <a:rPr lang="en-US" dirty="0"/>
              <a:t/>
            </a:r>
            <a:br>
              <a:rPr lang="en-US" dirty="0"/>
            </a:br>
            <a:endParaRPr lang="en-US" dirty="0"/>
          </a:p>
        </p:txBody>
      </p:sp>
      <p:sp>
        <p:nvSpPr>
          <p:cNvPr id="3" name="Content Placeholder 2"/>
          <p:cNvSpPr>
            <a:spLocks noGrp="1"/>
          </p:cNvSpPr>
          <p:nvPr>
            <p:ph idx="1"/>
          </p:nvPr>
        </p:nvSpPr>
        <p:spPr>
          <a:xfrm>
            <a:off x="151478" y="749034"/>
            <a:ext cx="8890566" cy="6108966"/>
          </a:xfrm>
        </p:spPr>
        <p:txBody>
          <a:bodyPr>
            <a:normAutofit fontScale="85000" lnSpcReduction="20000"/>
          </a:bodyPr>
          <a:lstStyle/>
          <a:p>
            <a:r>
              <a:rPr lang="en-US" dirty="0" smtClean="0"/>
              <a:t>One </a:t>
            </a:r>
            <a:r>
              <a:rPr lang="en-US" dirty="0"/>
              <a:t>of the problems </a:t>
            </a:r>
            <a:r>
              <a:rPr lang="en-US" dirty="0" err="1" smtClean="0"/>
              <a:t>Alaaddin</a:t>
            </a:r>
            <a:r>
              <a:rPr lang="en-US" dirty="0" smtClean="0"/>
              <a:t> Muhammad </a:t>
            </a:r>
            <a:r>
              <a:rPr lang="en-US" dirty="0"/>
              <a:t>had to deal with </a:t>
            </a:r>
            <a:r>
              <a:rPr lang="en-US" dirty="0" smtClean="0"/>
              <a:t>the </a:t>
            </a:r>
            <a:r>
              <a:rPr lang="en-US" dirty="0"/>
              <a:t>political greed of the Abbasid caliph </a:t>
            </a:r>
            <a:r>
              <a:rPr lang="en-US" dirty="0" err="1">
                <a:solidFill>
                  <a:srgbClr val="3366FF"/>
                </a:solidFill>
              </a:rPr>
              <a:t>Nasır</a:t>
            </a:r>
            <a:r>
              <a:rPr lang="en-US" dirty="0">
                <a:solidFill>
                  <a:srgbClr val="3366FF"/>
                </a:solidFill>
              </a:rPr>
              <a:t> li-</a:t>
            </a:r>
            <a:r>
              <a:rPr lang="en-US" dirty="0" err="1">
                <a:solidFill>
                  <a:srgbClr val="3366FF"/>
                </a:solidFill>
              </a:rPr>
              <a:t>Dinillah</a:t>
            </a:r>
            <a:r>
              <a:rPr lang="en-US" dirty="0">
                <a:solidFill>
                  <a:srgbClr val="3366FF"/>
                </a:solidFill>
              </a:rPr>
              <a:t> </a:t>
            </a:r>
            <a:r>
              <a:rPr lang="en-US" dirty="0"/>
              <a:t>that aimed at </a:t>
            </a:r>
            <a:r>
              <a:rPr lang="en-US" dirty="0" smtClean="0"/>
              <a:t>rule </a:t>
            </a:r>
            <a:r>
              <a:rPr lang="en-US" dirty="0"/>
              <a:t>Iran. </a:t>
            </a:r>
            <a:endParaRPr lang="en-US" dirty="0" smtClean="0"/>
          </a:p>
          <a:p>
            <a:r>
              <a:rPr lang="en-US" dirty="0" smtClean="0"/>
              <a:t>Due to </a:t>
            </a:r>
            <a:r>
              <a:rPr lang="en-US" dirty="0"/>
              <a:t>unreliability of Abbasid </a:t>
            </a:r>
            <a:r>
              <a:rPr lang="en-US" dirty="0" smtClean="0"/>
              <a:t>Caliph, </a:t>
            </a:r>
            <a:r>
              <a:rPr lang="en-US" dirty="0" err="1" smtClean="0"/>
              <a:t>Alaaddin</a:t>
            </a:r>
            <a:r>
              <a:rPr lang="en-US" dirty="0" smtClean="0"/>
              <a:t> Muhammad  </a:t>
            </a:r>
            <a:r>
              <a:rPr lang="en-US" dirty="0"/>
              <a:t>held a </a:t>
            </a:r>
            <a:r>
              <a:rPr lang="en-US" dirty="0" smtClean="0"/>
              <a:t>meeting by </a:t>
            </a:r>
            <a:r>
              <a:rPr lang="en-US" dirty="0"/>
              <a:t>great </a:t>
            </a:r>
            <a:r>
              <a:rPr lang="en-US" dirty="0" err="1"/>
              <a:t>Ulama</a:t>
            </a:r>
            <a:r>
              <a:rPr lang="en-US" dirty="0"/>
              <a:t> and asked for their </a:t>
            </a:r>
            <a:r>
              <a:rPr lang="en-US" dirty="0" smtClean="0"/>
              <a:t>fatwa </a:t>
            </a:r>
            <a:r>
              <a:rPr lang="en-US" dirty="0"/>
              <a:t>against the Caliph with the excuse that </a:t>
            </a:r>
          </a:p>
          <a:p>
            <a:pPr lvl="1"/>
            <a:r>
              <a:rPr lang="en-US" dirty="0"/>
              <a:t>the caliph has kept silent against the unbelievers, </a:t>
            </a:r>
          </a:p>
          <a:p>
            <a:pPr lvl="1"/>
            <a:r>
              <a:rPr lang="en-US" dirty="0"/>
              <a:t>did not call for jihad against the crusades, </a:t>
            </a:r>
          </a:p>
          <a:p>
            <a:pPr lvl="1"/>
            <a:r>
              <a:rPr lang="en-US" dirty="0"/>
              <a:t>made conspiracy against those who worked hard for propagating religion of Islam such as Sultan </a:t>
            </a:r>
            <a:r>
              <a:rPr lang="en-US" dirty="0" smtClean="0"/>
              <a:t>Muhammad </a:t>
            </a:r>
            <a:r>
              <a:rPr lang="en-US" dirty="0"/>
              <a:t>and incited different sultans and rulers such as </a:t>
            </a:r>
            <a:r>
              <a:rPr lang="en-US" dirty="0" err="1"/>
              <a:t>K</a:t>
            </a:r>
            <a:r>
              <a:rPr lang="en-US" dirty="0" err="1" smtClean="0"/>
              <a:t>uryan</a:t>
            </a:r>
            <a:r>
              <a:rPr lang="en-US" dirty="0" smtClean="0"/>
              <a:t> </a:t>
            </a:r>
            <a:r>
              <a:rPr lang="en-US" dirty="0"/>
              <a:t>and </a:t>
            </a:r>
            <a:r>
              <a:rPr lang="en-US" dirty="0" smtClean="0"/>
              <a:t>Kara-</a:t>
            </a:r>
            <a:r>
              <a:rPr lang="en-US" dirty="0" err="1" smtClean="0"/>
              <a:t>Hitans</a:t>
            </a:r>
            <a:r>
              <a:rPr lang="en-US" dirty="0" smtClean="0"/>
              <a:t> </a:t>
            </a:r>
            <a:r>
              <a:rPr lang="en-US" dirty="0"/>
              <a:t>against him, </a:t>
            </a:r>
          </a:p>
          <a:p>
            <a:pPr lvl="1"/>
            <a:r>
              <a:rPr lang="en-US" dirty="0"/>
              <a:t>the assassination of the ruler of Mecca by command of the Caliph and by the hands of the Assassins that broke the respect of God’s </a:t>
            </a:r>
            <a:r>
              <a:rPr lang="en-US" dirty="0" smtClean="0"/>
              <a:t>house</a:t>
            </a:r>
            <a:endParaRPr lang="en-US" dirty="0"/>
          </a:p>
          <a:p>
            <a:pPr lvl="1"/>
            <a:r>
              <a:rPr lang="en-US" dirty="0"/>
              <a:t>the murder of </a:t>
            </a:r>
            <a:r>
              <a:rPr lang="en-US" dirty="0" err="1"/>
              <a:t>Oqmalesh</a:t>
            </a:r>
            <a:r>
              <a:rPr lang="en-US" dirty="0"/>
              <a:t>, the substitute of Sultan in central and western Iran. </a:t>
            </a:r>
          </a:p>
          <a:p>
            <a:endParaRPr lang="en-US" dirty="0"/>
          </a:p>
        </p:txBody>
      </p:sp>
    </p:spTree>
    <p:extLst>
      <p:ext uri="{BB962C8B-B14F-4D97-AF65-F5344CB8AC3E}">
        <p14:creationId xmlns:p14="http://schemas.microsoft.com/office/powerpoint/2010/main" val="294528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462"/>
            <a:ext cx="8229600" cy="577408"/>
          </a:xfrm>
        </p:spPr>
        <p:txBody>
          <a:bodyPr>
            <a:normAutofit fontScale="90000"/>
          </a:bodyPr>
          <a:lstStyle/>
          <a:p>
            <a:r>
              <a:rPr lang="en-US" sz="3600" b="1" dirty="0" smtClean="0"/>
              <a:t>New </a:t>
            </a:r>
            <a:r>
              <a:rPr lang="en-US" sz="3600" b="1" dirty="0" err="1" smtClean="0"/>
              <a:t>Kharazmshahi</a:t>
            </a:r>
            <a:r>
              <a:rPr lang="en-US" sz="3600" b="1" dirty="0" smtClean="0"/>
              <a:t> caliph</a:t>
            </a:r>
            <a:endParaRPr lang="en-US" sz="3600" b="1" dirty="0"/>
          </a:p>
        </p:txBody>
      </p:sp>
      <p:sp>
        <p:nvSpPr>
          <p:cNvPr id="3" name="Content Placeholder 2"/>
          <p:cNvSpPr>
            <a:spLocks noGrp="1"/>
          </p:cNvSpPr>
          <p:nvPr>
            <p:ph idx="1"/>
          </p:nvPr>
        </p:nvSpPr>
        <p:spPr>
          <a:xfrm>
            <a:off x="174782" y="728869"/>
            <a:ext cx="8843958" cy="6018695"/>
          </a:xfrm>
        </p:spPr>
        <p:txBody>
          <a:bodyPr>
            <a:normAutofit fontScale="77500" lnSpcReduction="20000"/>
          </a:bodyPr>
          <a:lstStyle/>
          <a:p>
            <a:pPr marL="0" indent="0">
              <a:buNone/>
            </a:pPr>
            <a:r>
              <a:rPr lang="en-US" dirty="0" smtClean="0"/>
              <a:t>The </a:t>
            </a:r>
            <a:r>
              <a:rPr lang="en-US" dirty="0" err="1" smtClean="0"/>
              <a:t>Ulama</a:t>
            </a:r>
            <a:r>
              <a:rPr lang="en-US" dirty="0" smtClean="0"/>
              <a:t> issued </a:t>
            </a:r>
            <a:r>
              <a:rPr lang="en-US" dirty="0"/>
              <a:t>the </a:t>
            </a:r>
            <a:r>
              <a:rPr lang="en-US" dirty="0" smtClean="0"/>
              <a:t>fatwa that </a:t>
            </a:r>
            <a:r>
              <a:rPr lang="en-US" dirty="0"/>
              <a:t>the Abbasid are not qualified to be caliph and it was only the Imam </a:t>
            </a:r>
            <a:r>
              <a:rPr lang="en-US" dirty="0" err="1"/>
              <a:t>Hossein’s</a:t>
            </a:r>
            <a:r>
              <a:rPr lang="en-US" dirty="0"/>
              <a:t> </a:t>
            </a:r>
            <a:r>
              <a:rPr lang="en-US" dirty="0" err="1"/>
              <a:t>descendents</a:t>
            </a:r>
            <a:r>
              <a:rPr lang="en-US" dirty="0"/>
              <a:t> that shall rule as caliph </a:t>
            </a:r>
            <a:r>
              <a:rPr lang="en-US" i="1" dirty="0"/>
              <a:t>Amir al-</a:t>
            </a:r>
            <a:r>
              <a:rPr lang="en-US" i="1" dirty="0" err="1"/>
              <a:t>mumenin</a:t>
            </a:r>
            <a:r>
              <a:rPr lang="en-US" dirty="0"/>
              <a:t>. </a:t>
            </a:r>
            <a:r>
              <a:rPr lang="en-US" b="1" i="1" dirty="0" err="1" smtClean="0"/>
              <a:t>Sayyed</a:t>
            </a:r>
            <a:r>
              <a:rPr lang="en-US" b="1" i="1" dirty="0" smtClean="0"/>
              <a:t> </a:t>
            </a:r>
            <a:r>
              <a:rPr lang="en-US" b="1" i="1" dirty="0"/>
              <a:t>Ata Malik </a:t>
            </a:r>
            <a:r>
              <a:rPr lang="en-US" b="1" i="1" dirty="0" err="1"/>
              <a:t>Tirmizi</a:t>
            </a:r>
            <a:r>
              <a:rPr lang="en-US" dirty="0"/>
              <a:t>, one of the descendants of </a:t>
            </a:r>
            <a:r>
              <a:rPr lang="en-US" dirty="0" err="1"/>
              <a:t>Hossein</a:t>
            </a:r>
            <a:r>
              <a:rPr lang="en-US" dirty="0"/>
              <a:t> </a:t>
            </a:r>
            <a:r>
              <a:rPr lang="en-US" dirty="0" smtClean="0"/>
              <a:t>announced as </a:t>
            </a:r>
            <a:r>
              <a:rPr lang="en-US" dirty="0"/>
              <a:t>the </a:t>
            </a:r>
            <a:r>
              <a:rPr lang="en-US" dirty="0" smtClean="0"/>
              <a:t>caliph. Additionally he </a:t>
            </a:r>
            <a:r>
              <a:rPr lang="en-US" dirty="0"/>
              <a:t>announced that even in his own troops there were at least one hundred men who were more qualified to become caliph than the Abbasid caliph. </a:t>
            </a:r>
            <a:endParaRPr lang="en-US" dirty="0" smtClean="0"/>
          </a:p>
          <a:p>
            <a:endParaRPr lang="en-US" dirty="0" smtClean="0"/>
          </a:p>
          <a:p>
            <a:r>
              <a:rPr lang="en-US" dirty="0" smtClean="0"/>
              <a:t>He </a:t>
            </a:r>
            <a:r>
              <a:rPr lang="en-US" dirty="0"/>
              <a:t>then became ready to fight with the Abbasid Caliph and headed to Baghdad.</a:t>
            </a:r>
          </a:p>
          <a:p>
            <a:endParaRPr lang="en-US" dirty="0" smtClean="0"/>
          </a:p>
          <a:p>
            <a:pPr marL="0" indent="0">
              <a:buNone/>
            </a:pPr>
            <a:r>
              <a:rPr lang="en-US" dirty="0" err="1" smtClean="0"/>
              <a:t>Alaaddin</a:t>
            </a:r>
            <a:r>
              <a:rPr lang="en-US" dirty="0" smtClean="0"/>
              <a:t> </a:t>
            </a:r>
            <a:r>
              <a:rPr lang="en-US" dirty="0"/>
              <a:t>Muhammad moved to Baghdad with his troops in 1217. In Hamadan, he sent one of his generals with a group of troops and sent supplementary forces after them. When the troops reached </a:t>
            </a:r>
            <a:r>
              <a:rPr lang="en-US" i="1" dirty="0" err="1"/>
              <a:t>Asadabad</a:t>
            </a:r>
            <a:r>
              <a:rPr lang="en-US" dirty="0"/>
              <a:t> strait, a great storm and snowfall stopped them. Many horses and a number of soldiers of </a:t>
            </a:r>
            <a:r>
              <a:rPr lang="en-US" dirty="0" err="1"/>
              <a:t>Kharazmshah</a:t>
            </a:r>
            <a:r>
              <a:rPr lang="en-US" dirty="0"/>
              <a:t> were wasted and the Kurds and the Turks killed the rest. The remaining troops withdrew back with many losses</a:t>
            </a:r>
            <a:r>
              <a:rPr lang="en-US" dirty="0" smtClean="0"/>
              <a:t>.</a:t>
            </a:r>
            <a:endParaRPr lang="en-US" dirty="0"/>
          </a:p>
        </p:txBody>
      </p:sp>
    </p:spTree>
    <p:extLst>
      <p:ext uri="{BB962C8B-B14F-4D97-AF65-F5344CB8AC3E}">
        <p14:creationId xmlns:p14="http://schemas.microsoft.com/office/powerpoint/2010/main" val="2270820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412"/>
            <a:ext cx="8229600" cy="586200"/>
          </a:xfrm>
        </p:spPr>
        <p:txBody>
          <a:bodyPr>
            <a:normAutofit fontScale="90000"/>
          </a:bodyPr>
          <a:lstStyle/>
          <a:p>
            <a:r>
              <a:rPr lang="en-US" b="1" dirty="0" smtClean="0"/>
              <a:t>Conflict with Mongols</a:t>
            </a:r>
            <a:endParaRPr lang="en-US" b="1" dirty="0"/>
          </a:p>
        </p:txBody>
      </p:sp>
      <p:sp>
        <p:nvSpPr>
          <p:cNvPr id="3" name="Content Placeholder 2"/>
          <p:cNvSpPr>
            <a:spLocks noGrp="1"/>
          </p:cNvSpPr>
          <p:nvPr>
            <p:ph idx="1"/>
          </p:nvPr>
        </p:nvSpPr>
        <p:spPr>
          <a:xfrm>
            <a:off x="198085" y="890156"/>
            <a:ext cx="8785697" cy="5655747"/>
          </a:xfrm>
        </p:spPr>
        <p:txBody>
          <a:bodyPr>
            <a:normAutofit fontScale="70000" lnSpcReduction="20000"/>
          </a:bodyPr>
          <a:lstStyle/>
          <a:p>
            <a:r>
              <a:rPr lang="en-US" dirty="0" smtClean="0"/>
              <a:t>The </a:t>
            </a:r>
            <a:r>
              <a:rPr lang="en-US" dirty="0"/>
              <a:t>Mongol invasion of </a:t>
            </a:r>
            <a:r>
              <a:rPr lang="en-US" dirty="0" err="1"/>
              <a:t>Khwarezmia</a:t>
            </a:r>
            <a:r>
              <a:rPr lang="en-US" b="1" dirty="0"/>
              <a:t> </a:t>
            </a:r>
            <a:r>
              <a:rPr lang="en-US" dirty="0"/>
              <a:t>from 1219 to 1221 marked the beginning of the Mongol conquest of the Islamic states. The Mongol expansion would ultimately culminate in the conquest of virtually all of Eurasia, save for Western Europe, </a:t>
            </a:r>
            <a:r>
              <a:rPr lang="en-US" dirty="0" err="1"/>
              <a:t>Fennoscandia</a:t>
            </a:r>
            <a:r>
              <a:rPr lang="en-US" dirty="0"/>
              <a:t>, the Byzantine Empire, Arabia, most of the Indian subcontinent, Japan and parts of Southeast Asia</a:t>
            </a:r>
            <a:r>
              <a:rPr lang="en-US" dirty="0" smtClean="0"/>
              <a:t>.</a:t>
            </a:r>
          </a:p>
          <a:p>
            <a:endParaRPr lang="en-US" dirty="0" smtClean="0"/>
          </a:p>
          <a:p>
            <a:r>
              <a:rPr lang="en-US" dirty="0" smtClean="0"/>
              <a:t>According </a:t>
            </a:r>
            <a:r>
              <a:rPr lang="en-US" dirty="0"/>
              <a:t>to the historian </a:t>
            </a:r>
            <a:r>
              <a:rPr lang="en-US" dirty="0" err="1"/>
              <a:t>Juzjani</a:t>
            </a:r>
            <a:r>
              <a:rPr lang="en-US" dirty="0"/>
              <a:t>, Genghis Khan had originally sent the ruler of the </a:t>
            </a:r>
            <a:r>
              <a:rPr lang="en-US" dirty="0" err="1"/>
              <a:t>Khwarezmid</a:t>
            </a:r>
            <a:r>
              <a:rPr lang="en-US" dirty="0"/>
              <a:t> Empire, </a:t>
            </a:r>
            <a:r>
              <a:rPr lang="en-US" dirty="0" err="1"/>
              <a:t>Alaaddin</a:t>
            </a:r>
            <a:r>
              <a:rPr lang="en-US" dirty="0"/>
              <a:t> Muhammad, a message seeking trade and greeted him as his </a:t>
            </a:r>
            <a:r>
              <a:rPr lang="en-US" dirty="0" smtClean="0"/>
              <a:t>neighbor</a:t>
            </a:r>
            <a:r>
              <a:rPr lang="en-US" dirty="0"/>
              <a:t>: "I am master of the lands of the rising sun while you rule those of the setting sun. Let us conclude a firm treaty of friendship and peace." </a:t>
            </a:r>
          </a:p>
          <a:p>
            <a:endParaRPr lang="en-US" dirty="0" smtClean="0"/>
          </a:p>
          <a:p>
            <a:r>
              <a:rPr lang="en-US" dirty="0" err="1" smtClean="0"/>
              <a:t>Alaaddin</a:t>
            </a:r>
            <a:r>
              <a:rPr lang="en-US" dirty="0" smtClean="0"/>
              <a:t> </a:t>
            </a:r>
            <a:r>
              <a:rPr lang="en-US" dirty="0"/>
              <a:t>Muhammad reluctantly agreed to this peace treaty, but it was not to last. The war started less than a year later, when a Mongol caravan and its </a:t>
            </a:r>
            <a:r>
              <a:rPr lang="en-US" dirty="0" smtClean="0"/>
              <a:t>envoys 449 </a:t>
            </a:r>
            <a:r>
              <a:rPr lang="en-US" dirty="0"/>
              <a:t>were massacred </a:t>
            </a:r>
            <a:r>
              <a:rPr lang="en-US" dirty="0" smtClean="0"/>
              <a:t>except one in </a:t>
            </a:r>
            <a:r>
              <a:rPr lang="en-US" dirty="0"/>
              <a:t>the </a:t>
            </a:r>
            <a:r>
              <a:rPr lang="en-US" dirty="0" smtClean="0"/>
              <a:t>city </a:t>
            </a:r>
            <a:r>
              <a:rPr lang="en-US" dirty="0"/>
              <a:t>of </a:t>
            </a:r>
            <a:r>
              <a:rPr lang="en-US" dirty="0" err="1"/>
              <a:t>Otrar</a:t>
            </a:r>
            <a:r>
              <a:rPr lang="en-US" dirty="0"/>
              <a:t>. In the ensuing war, lasting less than two years, the </a:t>
            </a:r>
            <a:r>
              <a:rPr lang="en-US" dirty="0" err="1"/>
              <a:t>Khwarezmid</a:t>
            </a:r>
            <a:r>
              <a:rPr lang="en-US" dirty="0"/>
              <a:t> Empire was utterly destroyed</a:t>
            </a:r>
            <a:r>
              <a:rPr lang="en-US" dirty="0" smtClean="0"/>
              <a:t>.</a:t>
            </a:r>
            <a:endParaRPr lang="en-US" dirty="0"/>
          </a:p>
        </p:txBody>
      </p:sp>
    </p:spTree>
    <p:extLst>
      <p:ext uri="{BB962C8B-B14F-4D97-AF65-F5344CB8AC3E}">
        <p14:creationId xmlns:p14="http://schemas.microsoft.com/office/powerpoint/2010/main" val="72484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10"/>
            <a:ext cx="8229600" cy="512638"/>
          </a:xfrm>
        </p:spPr>
        <p:txBody>
          <a:bodyPr>
            <a:normAutofit fontScale="90000"/>
          </a:bodyPr>
          <a:lstStyle/>
          <a:p>
            <a:r>
              <a:rPr lang="en-US" b="1" dirty="0" smtClean="0"/>
              <a:t>Mongol  strategy of invasi</a:t>
            </a:r>
            <a:r>
              <a:rPr lang="en-US" b="1" dirty="0"/>
              <a:t>o</a:t>
            </a:r>
            <a:r>
              <a:rPr lang="en-US" b="1" dirty="0" smtClean="0"/>
              <a:t>n   </a:t>
            </a:r>
            <a:endParaRPr lang="en-US" b="1" dirty="0"/>
          </a:p>
        </p:txBody>
      </p:sp>
      <p:sp>
        <p:nvSpPr>
          <p:cNvPr id="3" name="Content Placeholder 2"/>
          <p:cNvSpPr>
            <a:spLocks noGrp="1"/>
          </p:cNvSpPr>
          <p:nvPr>
            <p:ph idx="1"/>
          </p:nvPr>
        </p:nvSpPr>
        <p:spPr>
          <a:xfrm>
            <a:off x="244695" y="838864"/>
            <a:ext cx="8692480" cy="5825440"/>
          </a:xfrm>
        </p:spPr>
        <p:txBody>
          <a:bodyPr>
            <a:noAutofit/>
          </a:bodyPr>
          <a:lstStyle/>
          <a:p>
            <a:r>
              <a:rPr lang="en-US" sz="2000" b="1" dirty="0" smtClean="0"/>
              <a:t>Surrender: </a:t>
            </a:r>
            <a:r>
              <a:rPr lang="en-US" sz="2000" dirty="0" smtClean="0"/>
              <a:t>Mongols preferred </a:t>
            </a:r>
            <a:r>
              <a:rPr lang="en-US" sz="2000" dirty="0"/>
              <a:t>to </a:t>
            </a:r>
            <a:r>
              <a:rPr lang="en-US" sz="2000" dirty="0" smtClean="0"/>
              <a:t>offer </a:t>
            </a:r>
            <a:r>
              <a:rPr lang="en-US" sz="2000" dirty="0"/>
              <a:t>their enemies the chance to surrender without resistance in order to avoid war, to become vassals by sending tribute, accepting Mongol residents, and/or contributing troops. The Khans guaranteed protection only if the populace submitted to Mongol rule and was obedient to </a:t>
            </a:r>
            <a:r>
              <a:rPr lang="en-US" sz="2000" dirty="0" smtClean="0"/>
              <a:t>it. </a:t>
            </a:r>
          </a:p>
          <a:p>
            <a:r>
              <a:rPr lang="en-US" sz="2000" b="1" dirty="0" smtClean="0"/>
              <a:t>Terror</a:t>
            </a:r>
            <a:r>
              <a:rPr lang="en-US" sz="2000" dirty="0" smtClean="0"/>
              <a:t>: The success of Mongol tactics hinged on fear: to induce capitulation amongst enemy populations. Terrorism produced a fear that immobilized and incapacitated the forces. As Mongol conquest spread, this form of psychological warfare proved effective at suppressing resistance to Mongol rule. </a:t>
            </a:r>
            <a:r>
              <a:rPr lang="en-US" sz="2000" dirty="0"/>
              <a:t>The aim was to spread terror and warning to others. </a:t>
            </a:r>
            <a:endParaRPr lang="en-US" sz="2000" dirty="0" smtClean="0"/>
          </a:p>
          <a:p>
            <a:r>
              <a:rPr lang="en-US" sz="2000" b="1" dirty="0" smtClean="0"/>
              <a:t>Demographic changes in war-torn areas</a:t>
            </a:r>
            <a:r>
              <a:rPr lang="en-US" sz="2000" dirty="0" smtClean="0"/>
              <a:t>: The majority of kingdoms resisting Mongol conquest were taken by force; only skilled engineers and artisans were spared in order to expand their manpower; this also allowed the Mongols to absorb new technology, knowledge and skills for use in military campaigns against other opponents. </a:t>
            </a:r>
            <a:r>
              <a:rPr lang="en-US" sz="2000" dirty="0"/>
              <a:t>T</a:t>
            </a:r>
            <a:r>
              <a:rPr lang="en-US" sz="2000" dirty="0" smtClean="0"/>
              <a:t>he </a:t>
            </a:r>
            <a:r>
              <a:rPr lang="en-US" sz="2000" dirty="0"/>
              <a:t>Mongols killed more than 700,000 people in </a:t>
            </a:r>
            <a:r>
              <a:rPr lang="en-US" sz="2000" dirty="0" err="1"/>
              <a:t>Merv</a:t>
            </a:r>
            <a:r>
              <a:rPr lang="en-US" sz="2000" dirty="0"/>
              <a:t> and more than a million in </a:t>
            </a:r>
            <a:r>
              <a:rPr lang="en-US" sz="2000" dirty="0" err="1"/>
              <a:t>Nishapur</a:t>
            </a:r>
            <a:r>
              <a:rPr lang="en-US" sz="2000" dirty="0"/>
              <a:t>. The total population of Persia may have dropped from 2,500,000 to 250,000 as a result of mass extermination and famine. </a:t>
            </a:r>
            <a:endParaRPr lang="en-US" sz="2000" dirty="0" smtClean="0"/>
          </a:p>
        </p:txBody>
      </p:sp>
    </p:spTree>
    <p:extLst>
      <p:ext uri="{BB962C8B-B14F-4D97-AF65-F5344CB8AC3E}">
        <p14:creationId xmlns:p14="http://schemas.microsoft.com/office/powerpoint/2010/main" val="2917325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811"/>
            <a:ext cx="8229600" cy="605845"/>
          </a:xfrm>
        </p:spPr>
        <p:txBody>
          <a:bodyPr>
            <a:normAutofit fontScale="90000"/>
          </a:bodyPr>
          <a:lstStyle/>
          <a:p>
            <a:r>
              <a:rPr lang="en-US" b="1" dirty="0"/>
              <a:t>Mongol  strategy of invasion </a:t>
            </a:r>
            <a:endParaRPr lang="en-US" dirty="0"/>
          </a:p>
        </p:txBody>
      </p:sp>
      <p:sp>
        <p:nvSpPr>
          <p:cNvPr id="3" name="Content Placeholder 2"/>
          <p:cNvSpPr>
            <a:spLocks noGrp="1"/>
          </p:cNvSpPr>
          <p:nvPr>
            <p:ph idx="1"/>
          </p:nvPr>
        </p:nvSpPr>
        <p:spPr>
          <a:xfrm>
            <a:off x="163130" y="827213"/>
            <a:ext cx="8855610" cy="5872043"/>
          </a:xfrm>
        </p:spPr>
        <p:txBody>
          <a:bodyPr>
            <a:normAutofit fontScale="70000" lnSpcReduction="20000"/>
          </a:bodyPr>
          <a:lstStyle/>
          <a:p>
            <a:r>
              <a:rPr lang="en-US" b="1" dirty="0"/>
              <a:t>Destruction of culture and property</a:t>
            </a:r>
            <a:endParaRPr lang="en-US" dirty="0"/>
          </a:p>
          <a:p>
            <a:r>
              <a:rPr lang="en-US" dirty="0" smtClean="0"/>
              <a:t>Mongol </a:t>
            </a:r>
            <a:r>
              <a:rPr lang="en-US" dirty="0"/>
              <a:t>campaigns </a:t>
            </a:r>
            <a:r>
              <a:rPr lang="en-US" dirty="0" smtClean="0"/>
              <a:t>caused </a:t>
            </a:r>
            <a:r>
              <a:rPr lang="en-US" dirty="0"/>
              <a:t>extensive destruction, though there are no exact figures available at this time. The cities of Herat, Kiev, Baghdad, </a:t>
            </a:r>
            <a:r>
              <a:rPr lang="en-US" dirty="0" err="1"/>
              <a:t>Nishapur</a:t>
            </a:r>
            <a:r>
              <a:rPr lang="en-US" dirty="0"/>
              <a:t>, Vladimir and Samarkand suffered serious devastation by the Mongol armies. For </a:t>
            </a:r>
            <a:r>
              <a:rPr lang="en-US" dirty="0" smtClean="0"/>
              <a:t>example in </a:t>
            </a:r>
            <a:r>
              <a:rPr lang="en-US" dirty="0"/>
              <a:t>the Battle of Baghdad (1258) libraries, books, literature, and hospitals were burned: some of the books were thrown into the river, in quantities sufficient to </a:t>
            </a:r>
            <a:r>
              <a:rPr lang="en-US" i="1" dirty="0"/>
              <a:t>"turn the Euphrates black with ink for several days".</a:t>
            </a:r>
            <a:endParaRPr lang="en-US" dirty="0"/>
          </a:p>
          <a:p>
            <a:r>
              <a:rPr lang="en-US" dirty="0"/>
              <a:t>The Mongols' natural, popular and martial purpose destruction of the </a:t>
            </a:r>
            <a:r>
              <a:rPr lang="en-US" i="1" dirty="0"/>
              <a:t>irrigation systems</a:t>
            </a:r>
            <a:r>
              <a:rPr lang="en-US" dirty="0"/>
              <a:t> of Iran and Iraq turned back centuries of effort to improving agriculture and water supply in these regions. </a:t>
            </a:r>
            <a:endParaRPr lang="en-US" dirty="0" smtClean="0"/>
          </a:p>
          <a:p>
            <a:r>
              <a:rPr lang="en-US" b="1" dirty="0" smtClean="0"/>
              <a:t>Foods </a:t>
            </a:r>
            <a:r>
              <a:rPr lang="en-US" b="1" dirty="0"/>
              <a:t>and disease</a:t>
            </a:r>
            <a:endParaRPr lang="en-US" dirty="0"/>
          </a:p>
          <a:p>
            <a:r>
              <a:rPr lang="en-US" dirty="0"/>
              <a:t>Mongols were known to burn farmland to starve the populace. Other tactics included diverting rivers into and from cities and towns, and catapulting diseased corpses over city walls to infect the population. The use of such infected bodies during the siege of </a:t>
            </a:r>
            <a:r>
              <a:rPr lang="en-US" dirty="0" err="1"/>
              <a:t>Caffa</a:t>
            </a:r>
            <a:r>
              <a:rPr lang="en-US" dirty="0"/>
              <a:t> is alleged to have brought the Black Death to Europe by some sources</a:t>
            </a:r>
            <a:r>
              <a:rPr lang="en-US" dirty="0" smtClean="0"/>
              <a:t>.</a:t>
            </a:r>
          </a:p>
          <a:p>
            <a:r>
              <a:rPr lang="en-US" b="1" dirty="0"/>
              <a:t>Religious  </a:t>
            </a:r>
            <a:r>
              <a:rPr lang="en-US" b="1" dirty="0" err="1"/>
              <a:t>Torelarance</a:t>
            </a:r>
            <a:r>
              <a:rPr lang="en-US" b="1" dirty="0"/>
              <a:t> </a:t>
            </a:r>
          </a:p>
          <a:p>
            <a:r>
              <a:rPr lang="en-US" dirty="0"/>
              <a:t>Genghis Khan was by and large tolerant of multiple religions and there are no cases of him or other Mongols engaging in religious war.</a:t>
            </a:r>
          </a:p>
          <a:p>
            <a:endParaRPr lang="en-US" dirty="0"/>
          </a:p>
          <a:p>
            <a:endParaRPr lang="en-US" dirty="0"/>
          </a:p>
        </p:txBody>
      </p:sp>
    </p:spTree>
    <p:extLst>
      <p:ext uri="{BB962C8B-B14F-4D97-AF65-F5344CB8AC3E}">
        <p14:creationId xmlns:p14="http://schemas.microsoft.com/office/powerpoint/2010/main" val="2362575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hlinkClick r:id="rId2"/>
              </a:rPr>
              <a:t>Mongol conquest of Khwarezmia</a:t>
            </a:r>
            <a:r>
              <a:rPr lang="en-US" dirty="0"/>
              <a:t/>
            </a:r>
            <a:br>
              <a:rPr lang="en-US" dirty="0"/>
            </a:br>
            <a:endParaRPr lang="en-US" dirty="0"/>
          </a:p>
        </p:txBody>
      </p:sp>
      <p:pic>
        <p:nvPicPr>
          <p:cNvPr id="4" name="Content Placeholder 3"/>
          <p:cNvPicPr>
            <a:picLocks noGrp="1" noChangeAspect="1"/>
          </p:cNvPicPr>
          <p:nvPr>
            <p:ph idx="1"/>
          </p:nvPr>
        </p:nvPicPr>
        <p:blipFill>
          <a:blip r:embed="rId3"/>
          <a:srcRect l="-9095" r="-9095"/>
          <a:stretch>
            <a:fillRect/>
          </a:stretch>
        </p:blipFill>
        <p:spPr>
          <a:xfrm>
            <a:off x="436663" y="1277828"/>
            <a:ext cx="8229600" cy="4844566"/>
          </a:xfrm>
        </p:spPr>
      </p:pic>
    </p:spTree>
    <p:extLst>
      <p:ext uri="{BB962C8B-B14F-4D97-AF65-F5344CB8AC3E}">
        <p14:creationId xmlns:p14="http://schemas.microsoft.com/office/powerpoint/2010/main" val="263236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8085"/>
          </a:xfrm>
        </p:spPr>
        <p:txBody>
          <a:bodyPr>
            <a:normAutofit fontScale="90000"/>
          </a:bodyPr>
          <a:lstStyle/>
          <a:p>
            <a:r>
              <a:rPr lang="en-US" b="1" dirty="0" err="1"/>
              <a:t>Khwarazmian</a:t>
            </a:r>
            <a:r>
              <a:rPr lang="en-US" b="1" dirty="0"/>
              <a:t> </a:t>
            </a:r>
            <a:r>
              <a:rPr lang="en-US" b="1" dirty="0" smtClean="0"/>
              <a:t>Dynasty’s Lands </a:t>
            </a:r>
            <a:endParaRPr lang="en-US" dirty="0"/>
          </a:p>
        </p:txBody>
      </p:sp>
      <p:pic>
        <p:nvPicPr>
          <p:cNvPr id="4" name="Content Placeholder 3"/>
          <p:cNvPicPr>
            <a:picLocks noGrp="1" noChangeAspect="1"/>
          </p:cNvPicPr>
          <p:nvPr>
            <p:ph idx="1"/>
          </p:nvPr>
        </p:nvPicPr>
        <p:blipFill>
          <a:blip r:embed="rId2"/>
          <a:srcRect t="5087" b="5087"/>
          <a:stretch>
            <a:fillRect/>
          </a:stretch>
        </p:blipFill>
        <p:spPr>
          <a:xfrm>
            <a:off x="141288" y="1182688"/>
            <a:ext cx="8770937" cy="5438775"/>
          </a:xfrm>
        </p:spPr>
      </p:pic>
    </p:spTree>
    <p:extLst>
      <p:ext uri="{BB962C8B-B14F-4D97-AF65-F5344CB8AC3E}">
        <p14:creationId xmlns:p14="http://schemas.microsoft.com/office/powerpoint/2010/main" val="3070245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160"/>
            <a:ext cx="8229600" cy="803911"/>
          </a:xfrm>
        </p:spPr>
        <p:txBody>
          <a:bodyPr>
            <a:normAutofit fontScale="90000"/>
          </a:bodyPr>
          <a:lstStyle/>
          <a:p>
            <a:r>
              <a:rPr lang="en-US" b="1" dirty="0" smtClean="0"/>
              <a:t/>
            </a:r>
            <a:br>
              <a:rPr lang="en-US" b="1" dirty="0" smtClean="0"/>
            </a:br>
            <a:r>
              <a:rPr lang="en-US" sz="3100" b="1" dirty="0" err="1" smtClean="0"/>
              <a:t>Jalalad</a:t>
            </a:r>
            <a:r>
              <a:rPr lang="en-US" sz="3100" b="1" dirty="0" err="1"/>
              <a:t>d</a:t>
            </a:r>
            <a:r>
              <a:rPr lang="en-US" sz="3100" b="1" dirty="0" err="1" smtClean="0"/>
              <a:t>in</a:t>
            </a:r>
            <a:r>
              <a:rPr lang="en-US" sz="3100" b="1" dirty="0" smtClean="0"/>
              <a:t> </a:t>
            </a:r>
            <a:r>
              <a:rPr lang="en-US" sz="3100" b="1" dirty="0" err="1" smtClean="0"/>
              <a:t>Menguberti</a:t>
            </a:r>
            <a:r>
              <a:rPr lang="en-US" sz="3100" b="1" dirty="0" smtClean="0"/>
              <a:t>: the Last ruler </a:t>
            </a:r>
            <a:r>
              <a:rPr lang="en-US" dirty="0" smtClean="0"/>
              <a:t/>
            </a:r>
            <a:br>
              <a:rPr lang="en-US" dirty="0" smtClean="0"/>
            </a:br>
            <a:endParaRPr lang="en-US" dirty="0"/>
          </a:p>
        </p:txBody>
      </p:sp>
      <p:sp>
        <p:nvSpPr>
          <p:cNvPr id="3" name="Content Placeholder 2"/>
          <p:cNvSpPr>
            <a:spLocks noGrp="1"/>
          </p:cNvSpPr>
          <p:nvPr>
            <p:ph idx="1"/>
          </p:nvPr>
        </p:nvSpPr>
        <p:spPr>
          <a:xfrm>
            <a:off x="174781" y="932071"/>
            <a:ext cx="8785697" cy="5790487"/>
          </a:xfrm>
        </p:spPr>
        <p:txBody>
          <a:bodyPr>
            <a:normAutofit fontScale="85000" lnSpcReduction="20000"/>
          </a:bodyPr>
          <a:lstStyle/>
          <a:p>
            <a:r>
              <a:rPr lang="en-US" dirty="0" smtClean="0"/>
              <a:t>The </a:t>
            </a:r>
            <a:r>
              <a:rPr lang="en-US" dirty="0"/>
              <a:t>son of </a:t>
            </a:r>
            <a:r>
              <a:rPr lang="en-US" dirty="0" err="1"/>
              <a:t>Alaaddin</a:t>
            </a:r>
            <a:r>
              <a:rPr lang="en-US" dirty="0"/>
              <a:t> Muhammad, </a:t>
            </a:r>
            <a:r>
              <a:rPr lang="en-US" b="1" dirty="0" err="1" smtClean="0"/>
              <a:t>Jalalad</a:t>
            </a:r>
            <a:r>
              <a:rPr lang="en-US" b="1" dirty="0" err="1"/>
              <a:t>d</a:t>
            </a:r>
            <a:r>
              <a:rPr lang="en-US" b="1" dirty="0" err="1" smtClean="0"/>
              <a:t>in</a:t>
            </a:r>
            <a:r>
              <a:rPr lang="en-US" b="1" dirty="0" smtClean="0"/>
              <a:t> </a:t>
            </a:r>
            <a:r>
              <a:rPr lang="en-US" b="1" dirty="0" err="1"/>
              <a:t>Menguberti</a:t>
            </a:r>
            <a:r>
              <a:rPr lang="en-US" b="1" dirty="0"/>
              <a:t> </a:t>
            </a:r>
            <a:r>
              <a:rPr lang="en-US" dirty="0"/>
              <a:t>(1220-1231) became the new </a:t>
            </a:r>
            <a:r>
              <a:rPr lang="en-US" dirty="0" smtClean="0"/>
              <a:t>Sultan. </a:t>
            </a:r>
            <a:r>
              <a:rPr lang="en-US" dirty="0"/>
              <a:t>He attempted to flee to India, </a:t>
            </a:r>
            <a:r>
              <a:rPr lang="en-US" dirty="0" smtClean="0"/>
              <a:t>was </a:t>
            </a:r>
            <a:r>
              <a:rPr lang="en-US" dirty="0"/>
              <a:t>defeated at </a:t>
            </a:r>
            <a:r>
              <a:rPr lang="en-US" dirty="0" smtClean="0"/>
              <a:t>the </a:t>
            </a:r>
            <a:r>
              <a:rPr lang="en-US" i="1" dirty="0" smtClean="0"/>
              <a:t>Indus the Battle  </a:t>
            </a:r>
            <a:r>
              <a:rPr lang="en-US" dirty="0" smtClean="0"/>
              <a:t>by Mongols. </a:t>
            </a:r>
            <a:r>
              <a:rPr lang="en-US" dirty="0"/>
              <a:t>He escaped and sought </a:t>
            </a:r>
            <a:r>
              <a:rPr lang="en-US" dirty="0" smtClean="0"/>
              <a:t>asylum from </a:t>
            </a:r>
            <a:r>
              <a:rPr lang="en-US" dirty="0" err="1" smtClean="0"/>
              <a:t>İltutmish</a:t>
            </a:r>
            <a:r>
              <a:rPr lang="en-US" dirty="0" smtClean="0"/>
              <a:t> </a:t>
            </a:r>
            <a:r>
              <a:rPr lang="en-US" dirty="0"/>
              <a:t>of Delhi </a:t>
            </a:r>
            <a:r>
              <a:rPr lang="en-US" dirty="0" smtClean="0"/>
              <a:t>Sultanate but refused. </a:t>
            </a:r>
            <a:endParaRPr lang="en-US" dirty="0"/>
          </a:p>
          <a:p>
            <a:r>
              <a:rPr lang="en-US" dirty="0"/>
              <a:t>Returning to Persia, he gathered an army and re-established a kingdom. </a:t>
            </a:r>
            <a:r>
              <a:rPr lang="en-US" dirty="0" smtClean="0"/>
              <a:t>He </a:t>
            </a:r>
            <a:r>
              <a:rPr lang="en-US" dirty="0"/>
              <a:t>lost his power over Persia in a battle against the Mongols in the </a:t>
            </a:r>
            <a:r>
              <a:rPr lang="en-US" dirty="0" err="1"/>
              <a:t>Alborz</a:t>
            </a:r>
            <a:r>
              <a:rPr lang="en-US" dirty="0"/>
              <a:t> Mountains. </a:t>
            </a:r>
          </a:p>
          <a:p>
            <a:r>
              <a:rPr lang="en-US" dirty="0"/>
              <a:t>Escaping to the Caucasus, he captured Azerbaijan in 1225; setting up his capital at </a:t>
            </a:r>
            <a:r>
              <a:rPr lang="en-US" i="1" dirty="0"/>
              <a:t>Tabriz</a:t>
            </a:r>
            <a:r>
              <a:rPr lang="en-US" dirty="0"/>
              <a:t> in 1226 </a:t>
            </a:r>
            <a:r>
              <a:rPr lang="en-US" dirty="0" smtClean="0"/>
              <a:t>attacked </a:t>
            </a:r>
            <a:r>
              <a:rPr lang="en-US" dirty="0"/>
              <a:t>Georgia and sacked Tbilisi. Following on through the Armenian highlands he clashed with the </a:t>
            </a:r>
            <a:r>
              <a:rPr lang="en-US" dirty="0" err="1"/>
              <a:t>Ayyubids</a:t>
            </a:r>
            <a:r>
              <a:rPr lang="en-US" dirty="0"/>
              <a:t>, capturing the town </a:t>
            </a:r>
            <a:r>
              <a:rPr lang="en-US" i="1" dirty="0" err="1"/>
              <a:t>Ahlat</a:t>
            </a:r>
            <a:r>
              <a:rPr lang="en-US" dirty="0"/>
              <a:t> along the western shores of the Lake </a:t>
            </a:r>
            <a:r>
              <a:rPr lang="en-US" dirty="0" smtClean="0"/>
              <a:t>Van. </a:t>
            </a:r>
          </a:p>
          <a:p>
            <a:r>
              <a:rPr lang="en-US" dirty="0" err="1" smtClean="0"/>
              <a:t>Alaaddin</a:t>
            </a:r>
            <a:r>
              <a:rPr lang="en-US" dirty="0" smtClean="0"/>
              <a:t> </a:t>
            </a:r>
            <a:r>
              <a:rPr lang="en-US" dirty="0" err="1"/>
              <a:t>Kayqubad</a:t>
            </a:r>
            <a:r>
              <a:rPr lang="en-US" dirty="0"/>
              <a:t> I </a:t>
            </a:r>
            <a:r>
              <a:rPr lang="en-US" dirty="0" smtClean="0"/>
              <a:t>Seljuk Sultanate of </a:t>
            </a:r>
            <a:r>
              <a:rPr lang="en-US" dirty="0" err="1" smtClean="0"/>
              <a:t>Rûm</a:t>
            </a:r>
            <a:r>
              <a:rPr lang="en-US" dirty="0" smtClean="0"/>
              <a:t> defeated </a:t>
            </a:r>
            <a:r>
              <a:rPr lang="en-US" dirty="0"/>
              <a:t>him </a:t>
            </a:r>
            <a:r>
              <a:rPr lang="en-US" dirty="0" smtClean="0"/>
              <a:t>at </a:t>
            </a:r>
            <a:r>
              <a:rPr lang="en-US" b="1" i="1" dirty="0" err="1" smtClean="0"/>
              <a:t>Yassıçemen</a:t>
            </a:r>
            <a:r>
              <a:rPr lang="en-US" b="1" i="1" dirty="0" smtClean="0"/>
              <a:t> </a:t>
            </a:r>
            <a:r>
              <a:rPr lang="en-US" i="1" dirty="0" smtClean="0"/>
              <a:t> Battle  </a:t>
            </a:r>
            <a:r>
              <a:rPr lang="en-US" dirty="0"/>
              <a:t>in 1230. He escaped to </a:t>
            </a:r>
            <a:r>
              <a:rPr lang="en-US" dirty="0" smtClean="0"/>
              <a:t>Diyarbakir</a:t>
            </a:r>
            <a:r>
              <a:rPr lang="en-US" dirty="0"/>
              <a:t> </a:t>
            </a:r>
            <a:r>
              <a:rPr lang="en-US" dirty="0" smtClean="0"/>
              <a:t>was </a:t>
            </a:r>
            <a:r>
              <a:rPr lang="en-US" dirty="0"/>
              <a:t>murdered in 1231 by Kurdish highwaymen.</a:t>
            </a:r>
          </a:p>
          <a:p>
            <a:endParaRPr lang="en-US" dirty="0"/>
          </a:p>
        </p:txBody>
      </p:sp>
    </p:spTree>
    <p:extLst>
      <p:ext uri="{BB962C8B-B14F-4D97-AF65-F5344CB8AC3E}">
        <p14:creationId xmlns:p14="http://schemas.microsoft.com/office/powerpoint/2010/main" val="2657540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85" y="104859"/>
            <a:ext cx="8739089" cy="419432"/>
          </a:xfrm>
        </p:spPr>
        <p:txBody>
          <a:bodyPr>
            <a:normAutofit fontScale="90000"/>
          </a:bodyPr>
          <a:lstStyle/>
          <a:p>
            <a:r>
              <a:rPr lang="en-US" sz="4000" b="1" dirty="0" err="1" smtClean="0"/>
              <a:t>Khwarezmian</a:t>
            </a:r>
            <a:r>
              <a:rPr lang="en-US" sz="4000" b="1" dirty="0" smtClean="0"/>
              <a:t> against </a:t>
            </a:r>
            <a:r>
              <a:rPr lang="en-US" sz="3600" b="1" dirty="0" smtClean="0"/>
              <a:t>Crusaders</a:t>
            </a:r>
            <a:endParaRPr lang="en-US" dirty="0"/>
          </a:p>
        </p:txBody>
      </p:sp>
      <p:sp>
        <p:nvSpPr>
          <p:cNvPr id="3" name="Content Placeholder 2"/>
          <p:cNvSpPr>
            <a:spLocks noGrp="1"/>
          </p:cNvSpPr>
          <p:nvPr>
            <p:ph idx="1"/>
          </p:nvPr>
        </p:nvSpPr>
        <p:spPr>
          <a:xfrm>
            <a:off x="198085" y="706783"/>
            <a:ext cx="8832307" cy="6073913"/>
          </a:xfrm>
        </p:spPr>
        <p:txBody>
          <a:bodyPr>
            <a:normAutofit fontScale="92500"/>
          </a:bodyPr>
          <a:lstStyle/>
          <a:p>
            <a:pPr marL="0" indent="0">
              <a:buNone/>
            </a:pPr>
            <a:r>
              <a:rPr lang="en-US" sz="2100" dirty="0" smtClean="0"/>
              <a:t>Many </a:t>
            </a:r>
            <a:r>
              <a:rPr lang="en-US" sz="2100" dirty="0" err="1"/>
              <a:t>Khwarezmians</a:t>
            </a:r>
            <a:r>
              <a:rPr lang="en-US" sz="2100" dirty="0"/>
              <a:t> survived </a:t>
            </a:r>
            <a:r>
              <a:rPr lang="en-US" sz="2100" dirty="0" smtClean="0"/>
              <a:t>as </a:t>
            </a:r>
            <a:r>
              <a:rPr lang="en-US" sz="2100" i="1" dirty="0"/>
              <a:t>mercenaries</a:t>
            </a:r>
            <a:r>
              <a:rPr lang="en-US" sz="2100" dirty="0"/>
              <a:t> in northern Iraq. Sultan </a:t>
            </a:r>
            <a:r>
              <a:rPr lang="en-US" sz="2100" dirty="0" err="1"/>
              <a:t>Jalaladdin's</a:t>
            </a:r>
            <a:r>
              <a:rPr lang="en-US" sz="2100" dirty="0"/>
              <a:t> followers remained loyal to him even after his death in 1231, and raided the Seljuk lands of </a:t>
            </a:r>
            <a:r>
              <a:rPr lang="en-US" sz="2100" dirty="0" err="1"/>
              <a:t>Jazira</a:t>
            </a:r>
            <a:r>
              <a:rPr lang="en-US" sz="2100" dirty="0"/>
              <a:t> and Syria for the next several years, calling themselves the </a:t>
            </a:r>
            <a:r>
              <a:rPr lang="en-US" sz="2100" i="1" dirty="0" err="1"/>
              <a:t>Khwarezmiyya</a:t>
            </a:r>
            <a:r>
              <a:rPr lang="en-US" sz="2100" dirty="0"/>
              <a:t>. </a:t>
            </a:r>
            <a:r>
              <a:rPr lang="en-US" sz="2100" dirty="0" err="1"/>
              <a:t>Ayyubid</a:t>
            </a:r>
            <a:r>
              <a:rPr lang="en-US" sz="2100" dirty="0"/>
              <a:t> Sultan as-</a:t>
            </a:r>
            <a:r>
              <a:rPr lang="en-US" sz="2100" dirty="0" err="1"/>
              <a:t>Salih</a:t>
            </a:r>
            <a:r>
              <a:rPr lang="en-US" sz="2100" dirty="0"/>
              <a:t> </a:t>
            </a:r>
            <a:r>
              <a:rPr lang="en-US" sz="2100" dirty="0" err="1"/>
              <a:t>Ayyub</a:t>
            </a:r>
            <a:r>
              <a:rPr lang="en-US" sz="2100" dirty="0"/>
              <a:t>, in Egypt, later hired their services against his uncle as-</a:t>
            </a:r>
            <a:r>
              <a:rPr lang="en-US" sz="2100" dirty="0" err="1"/>
              <a:t>Salih</a:t>
            </a:r>
            <a:r>
              <a:rPr lang="en-US" sz="2100" dirty="0"/>
              <a:t> Ismail. </a:t>
            </a:r>
          </a:p>
          <a:p>
            <a:r>
              <a:rPr lang="en-US" sz="2100" dirty="0"/>
              <a:t>The </a:t>
            </a:r>
            <a:r>
              <a:rPr lang="en-US" sz="2100" i="1" dirty="0" err="1" smtClean="0"/>
              <a:t>Khwarezmiyya</a:t>
            </a:r>
            <a:r>
              <a:rPr lang="en-US" sz="2100" dirty="0"/>
              <a:t> </a:t>
            </a:r>
            <a:r>
              <a:rPr lang="en-US" sz="2100" dirty="0" smtClean="0"/>
              <a:t>recaptured from the Crusaders </a:t>
            </a:r>
            <a:r>
              <a:rPr lang="en-US" sz="2100" dirty="0"/>
              <a:t>Christian-held </a:t>
            </a:r>
            <a:r>
              <a:rPr lang="en-US" sz="2100" dirty="0" smtClean="0"/>
              <a:t>Jerusalem </a:t>
            </a:r>
            <a:r>
              <a:rPr lang="en-US" sz="2100" dirty="0"/>
              <a:t>on July 11, 1244. </a:t>
            </a:r>
            <a:r>
              <a:rPr lang="en-US" sz="2100" dirty="0" smtClean="0"/>
              <a:t>the </a:t>
            </a:r>
            <a:r>
              <a:rPr lang="en-US" sz="2100" dirty="0"/>
              <a:t>Crusader Christian population of the city was expelled. This triggered a call from Europe for the 7</a:t>
            </a:r>
            <a:r>
              <a:rPr lang="en-US" sz="2100" dirty="0" smtClean="0"/>
              <a:t>th </a:t>
            </a:r>
            <a:r>
              <a:rPr lang="en-US" sz="2100" dirty="0"/>
              <a:t>Crusade, but the Crusaders would never again be successful in retaking Jerusalem. After being conquered by the </a:t>
            </a:r>
            <a:r>
              <a:rPr lang="en-US" sz="2100" dirty="0" err="1"/>
              <a:t>Khwarezmian</a:t>
            </a:r>
            <a:r>
              <a:rPr lang="en-US" sz="2100" dirty="0"/>
              <a:t> forces, the city stayed under Muslim control until 1917, when it was taken from the Ottomans by the British.</a:t>
            </a:r>
          </a:p>
          <a:p>
            <a:pPr marL="0" indent="0">
              <a:buNone/>
            </a:pPr>
            <a:r>
              <a:rPr lang="en-US" sz="2100" dirty="0"/>
              <a:t>After taking Jerusalem, the </a:t>
            </a:r>
            <a:r>
              <a:rPr lang="en-US" sz="2100" dirty="0" err="1"/>
              <a:t>Khwarezmian</a:t>
            </a:r>
            <a:r>
              <a:rPr lang="en-US" sz="2100" dirty="0"/>
              <a:t> forces continued south, and on October 17 fought on the side of the </a:t>
            </a:r>
            <a:r>
              <a:rPr lang="en-US" sz="2100" dirty="0" err="1"/>
              <a:t>Ayyubids</a:t>
            </a:r>
            <a:r>
              <a:rPr lang="en-US" sz="2100" dirty="0"/>
              <a:t> at the Battle of </a:t>
            </a:r>
            <a:r>
              <a:rPr lang="en-US" sz="2100" dirty="0" err="1"/>
              <a:t>Harbiyah</a:t>
            </a:r>
            <a:r>
              <a:rPr lang="en-US" sz="2100" dirty="0"/>
              <a:t>, northeast of Gaza, killing the remains of the Crusader Christian army there, some 1200 knights. It was the largest battle involving the crusaders since the Battle of the Horns of </a:t>
            </a:r>
            <a:r>
              <a:rPr lang="en-US" sz="2100" dirty="0" err="1"/>
              <a:t>Hattin</a:t>
            </a:r>
            <a:r>
              <a:rPr lang="en-US" sz="2100" dirty="0"/>
              <a:t> in 1187.</a:t>
            </a:r>
          </a:p>
          <a:p>
            <a:r>
              <a:rPr lang="en-US" sz="2100" dirty="0"/>
              <a:t>The remains of the Muslim </a:t>
            </a:r>
            <a:r>
              <a:rPr lang="en-US" sz="2100" dirty="0" err="1"/>
              <a:t>Khwarezmians</a:t>
            </a:r>
            <a:r>
              <a:rPr lang="en-US" sz="2100" dirty="0"/>
              <a:t> served in Egypt as </a:t>
            </a:r>
            <a:r>
              <a:rPr lang="en-US" sz="2100" dirty="0" err="1"/>
              <a:t>Mamluk</a:t>
            </a:r>
            <a:r>
              <a:rPr lang="en-US" sz="2100" dirty="0"/>
              <a:t> mercenaries until they were finally beaten by al-Mansur Ibrahim some years later.</a:t>
            </a:r>
          </a:p>
          <a:p>
            <a:pPr marL="0" indent="0">
              <a:buNone/>
            </a:pPr>
            <a:r>
              <a:rPr lang="en-US" sz="2100" dirty="0"/>
              <a:t>Khwarizmi war captives assimilated into the Mongols, forming the modern Mongolian clan </a:t>
            </a:r>
            <a:r>
              <a:rPr lang="en-US" sz="2100" dirty="0" err="1"/>
              <a:t>Sartuul</a:t>
            </a:r>
            <a:r>
              <a:rPr lang="en-US" sz="2100" dirty="0" smtClean="0"/>
              <a:t>.</a:t>
            </a:r>
            <a:endParaRPr lang="en-US" sz="2100" dirty="0"/>
          </a:p>
        </p:txBody>
      </p:sp>
    </p:spTree>
    <p:extLst>
      <p:ext uri="{BB962C8B-B14F-4D97-AF65-F5344CB8AC3E}">
        <p14:creationId xmlns:p14="http://schemas.microsoft.com/office/powerpoint/2010/main" val="4039411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00"/>
            <a:ext cx="8229600" cy="803311"/>
          </a:xfrm>
        </p:spPr>
        <p:txBody>
          <a:bodyPr>
            <a:normAutofit fontScale="90000"/>
          </a:bodyPr>
          <a:lstStyle/>
          <a:p>
            <a:r>
              <a:rPr lang="en-US" b="1" dirty="0" err="1"/>
              <a:t>Goverment</a:t>
            </a:r>
            <a:r>
              <a:rPr lang="en-US" dirty="0"/>
              <a:t/>
            </a:r>
            <a:br>
              <a:rPr lang="en-US" dirty="0"/>
            </a:br>
            <a:endParaRPr lang="en-US" dirty="0"/>
          </a:p>
        </p:txBody>
      </p:sp>
      <p:sp>
        <p:nvSpPr>
          <p:cNvPr id="3" name="Content Placeholder 2"/>
          <p:cNvSpPr>
            <a:spLocks noGrp="1"/>
          </p:cNvSpPr>
          <p:nvPr>
            <p:ph idx="1"/>
          </p:nvPr>
        </p:nvSpPr>
        <p:spPr>
          <a:xfrm>
            <a:off x="220869" y="673045"/>
            <a:ext cx="8735391" cy="5916279"/>
          </a:xfrm>
        </p:spPr>
        <p:txBody>
          <a:bodyPr>
            <a:normAutofit fontScale="92500" lnSpcReduction="10000"/>
          </a:bodyPr>
          <a:lstStyle/>
          <a:p>
            <a:r>
              <a:rPr lang="en-US" dirty="0" smtClean="0"/>
              <a:t>They followed </a:t>
            </a:r>
            <a:r>
              <a:rPr lang="en-US" dirty="0"/>
              <a:t>the </a:t>
            </a:r>
            <a:r>
              <a:rPr lang="en-US" dirty="0" err="1"/>
              <a:t>Saljuq</a:t>
            </a:r>
            <a:r>
              <a:rPr lang="en-US" dirty="0"/>
              <a:t> model. </a:t>
            </a:r>
            <a:r>
              <a:rPr lang="en-US" dirty="0" smtClean="0"/>
              <a:t>its </a:t>
            </a:r>
            <a:r>
              <a:rPr lang="en-US" dirty="0"/>
              <a:t>bureaucracy, </a:t>
            </a:r>
            <a:r>
              <a:rPr lang="en-US" dirty="0" smtClean="0"/>
              <a:t>was Persian officials</a:t>
            </a:r>
            <a:r>
              <a:rPr lang="en-US" dirty="0"/>
              <a:t>.</a:t>
            </a:r>
          </a:p>
          <a:p>
            <a:pPr marL="0" indent="0">
              <a:buNone/>
            </a:pPr>
            <a:r>
              <a:rPr lang="en-US" dirty="0" smtClean="0"/>
              <a:t>The author </a:t>
            </a:r>
            <a:r>
              <a:rPr lang="en-US" dirty="0" err="1" smtClean="0"/>
              <a:t>Rashiduddin</a:t>
            </a:r>
            <a:r>
              <a:rPr lang="en-US" dirty="0" smtClean="0"/>
              <a:t> </a:t>
            </a:r>
            <a:r>
              <a:rPr lang="en-US" dirty="0" err="1"/>
              <a:t>Vaṭvāt</a:t>
            </a:r>
            <a:r>
              <a:rPr lang="en-US" dirty="0"/>
              <a:t>̣ (d.1182-83), with his two collections of </a:t>
            </a:r>
            <a:r>
              <a:rPr lang="en-US" dirty="0" err="1"/>
              <a:t>rasāil</a:t>
            </a:r>
            <a:r>
              <a:rPr lang="en-US" dirty="0"/>
              <a:t>, and </a:t>
            </a:r>
            <a:r>
              <a:rPr lang="en-US" dirty="0" err="1" smtClean="0"/>
              <a:t>Bahāuddin</a:t>
            </a:r>
            <a:r>
              <a:rPr lang="en-US" dirty="0" smtClean="0"/>
              <a:t> </a:t>
            </a:r>
            <a:r>
              <a:rPr lang="en-US" dirty="0" err="1"/>
              <a:t>Baḡdādi</a:t>
            </a:r>
            <a:r>
              <a:rPr lang="en-US" dirty="0"/>
              <a:t>, compiler of the important </a:t>
            </a:r>
            <a:r>
              <a:rPr lang="en-US" dirty="0" err="1" smtClean="0"/>
              <a:t>Kitab</a:t>
            </a:r>
            <a:r>
              <a:rPr lang="en-US" dirty="0" smtClean="0"/>
              <a:t> </a:t>
            </a:r>
            <a:r>
              <a:rPr lang="en-US" dirty="0" err="1"/>
              <a:t>al-tawaṣṣul</a:t>
            </a:r>
            <a:r>
              <a:rPr lang="en-US" dirty="0"/>
              <a:t> </a:t>
            </a:r>
            <a:r>
              <a:rPr lang="en-US" dirty="0" err="1"/>
              <a:t>ala</a:t>
            </a:r>
            <a:r>
              <a:rPr lang="en-US" dirty="0"/>
              <a:t>̄ al-</a:t>
            </a:r>
            <a:r>
              <a:rPr lang="en-US" dirty="0" err="1"/>
              <a:t>tarassul</a:t>
            </a:r>
            <a:r>
              <a:rPr lang="en-US" dirty="0"/>
              <a:t> - were heads of the </a:t>
            </a:r>
            <a:r>
              <a:rPr lang="en-US" dirty="0" err="1"/>
              <a:t>Khwarazmian</a:t>
            </a:r>
            <a:r>
              <a:rPr lang="en-US" dirty="0"/>
              <a:t> chancery.</a:t>
            </a:r>
          </a:p>
          <a:p>
            <a:r>
              <a:rPr lang="en-US" dirty="0"/>
              <a:t>The </a:t>
            </a:r>
            <a:r>
              <a:rPr lang="en-US" dirty="0" err="1"/>
              <a:t>Khwarazmshahs</a:t>
            </a:r>
            <a:r>
              <a:rPr lang="en-US" dirty="0"/>
              <a:t> had </a:t>
            </a:r>
            <a:r>
              <a:rPr lang="en-US" b="1" dirty="0"/>
              <a:t>viziers</a:t>
            </a:r>
            <a:r>
              <a:rPr lang="en-US" dirty="0"/>
              <a:t> as their chief executives, on the traditional pattern, </a:t>
            </a:r>
            <a:r>
              <a:rPr lang="en-US" dirty="0" smtClean="0"/>
              <a:t>in </a:t>
            </a:r>
            <a:r>
              <a:rPr lang="en-US" dirty="0"/>
              <a:t>1218 </a:t>
            </a:r>
            <a:r>
              <a:rPr lang="en-US" dirty="0" smtClean="0"/>
              <a:t>the office was divided amongst </a:t>
            </a:r>
            <a:r>
              <a:rPr lang="en-US" dirty="0"/>
              <a:t>six commissioners (</a:t>
            </a:r>
            <a:r>
              <a:rPr lang="en-US" dirty="0" err="1"/>
              <a:t>wakildārs</a:t>
            </a:r>
            <a:r>
              <a:rPr lang="en-US" dirty="0"/>
              <a:t>). </a:t>
            </a:r>
          </a:p>
          <a:p>
            <a:pPr marL="0" indent="0">
              <a:buNone/>
            </a:pPr>
            <a:r>
              <a:rPr lang="en-US" dirty="0" smtClean="0"/>
              <a:t>Not much known </a:t>
            </a:r>
            <a:r>
              <a:rPr lang="en-US" dirty="0"/>
              <a:t>of court life in </a:t>
            </a:r>
            <a:r>
              <a:rPr lang="en-US" dirty="0" err="1" smtClean="0"/>
              <a:t>Gorgānj</a:t>
            </a:r>
            <a:r>
              <a:rPr lang="en-US" dirty="0" smtClean="0"/>
              <a:t>, </a:t>
            </a:r>
            <a:r>
              <a:rPr lang="en-US" dirty="0"/>
              <a:t>but they had, like other rulers of their age, their court eulogists, and as well as being a noted </a:t>
            </a:r>
            <a:r>
              <a:rPr lang="en-US" dirty="0" smtClean="0"/>
              <a:t>stylist.</a:t>
            </a:r>
            <a:endParaRPr lang="en-US" dirty="0"/>
          </a:p>
          <a:p>
            <a:endParaRPr lang="en-US" dirty="0"/>
          </a:p>
        </p:txBody>
      </p:sp>
    </p:spTree>
    <p:extLst>
      <p:ext uri="{BB962C8B-B14F-4D97-AF65-F5344CB8AC3E}">
        <p14:creationId xmlns:p14="http://schemas.microsoft.com/office/powerpoint/2010/main" val="2418176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Kharazmian</a:t>
            </a:r>
            <a:r>
              <a:rPr lang="en-US" dirty="0" smtClean="0"/>
              <a:t> Palace in </a:t>
            </a:r>
            <a:r>
              <a:rPr lang="en-US" dirty="0" err="1" smtClean="0"/>
              <a:t>Urgenc</a:t>
            </a:r>
            <a:endParaRPr lang="en-US" dirty="0"/>
          </a:p>
        </p:txBody>
      </p:sp>
      <p:pic>
        <p:nvPicPr>
          <p:cNvPr id="4" name="Content Placeholder 3"/>
          <p:cNvPicPr>
            <a:picLocks noGrp="1" noChangeAspect="1"/>
          </p:cNvPicPr>
          <p:nvPr>
            <p:ph idx="1"/>
          </p:nvPr>
        </p:nvPicPr>
        <p:blipFill>
          <a:blip r:embed="rId2"/>
          <a:srcRect t="13408" b="13408"/>
          <a:stretch>
            <a:fillRect/>
          </a:stretch>
        </p:blipFill>
        <p:spPr/>
      </p:pic>
    </p:spTree>
    <p:extLst>
      <p:ext uri="{BB962C8B-B14F-4D97-AF65-F5344CB8AC3E}">
        <p14:creationId xmlns:p14="http://schemas.microsoft.com/office/powerpoint/2010/main" val="2935313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518"/>
          </a:xfrm>
        </p:spPr>
        <p:txBody>
          <a:bodyPr>
            <a:normAutofit fontScale="90000"/>
          </a:bodyPr>
          <a:lstStyle/>
          <a:p>
            <a:r>
              <a:rPr lang="en-US" dirty="0" smtClean="0"/>
              <a:t>Death of </a:t>
            </a:r>
            <a:r>
              <a:rPr lang="en-US" dirty="0" err="1" smtClean="0"/>
              <a:t>Alaaddin</a:t>
            </a:r>
            <a:r>
              <a:rPr lang="en-US" dirty="0" smtClean="0"/>
              <a:t> Muhammad II</a:t>
            </a:r>
            <a:endParaRPr lang="en-US" dirty="0"/>
          </a:p>
        </p:txBody>
      </p:sp>
      <p:pic>
        <p:nvPicPr>
          <p:cNvPr id="4" name="Content Placeholder 3"/>
          <p:cNvPicPr>
            <a:picLocks noGrp="1" noChangeAspect="1"/>
          </p:cNvPicPr>
          <p:nvPr>
            <p:ph idx="1"/>
          </p:nvPr>
        </p:nvPicPr>
        <p:blipFill>
          <a:blip r:embed="rId2"/>
          <a:srcRect t="3937" b="3937"/>
          <a:stretch>
            <a:fillRect/>
          </a:stretch>
        </p:blipFill>
        <p:spPr/>
      </p:pic>
    </p:spTree>
    <p:extLst>
      <p:ext uri="{BB962C8B-B14F-4D97-AF65-F5344CB8AC3E}">
        <p14:creationId xmlns:p14="http://schemas.microsoft.com/office/powerpoint/2010/main" val="4242223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Khwarezmian</a:t>
            </a:r>
            <a:r>
              <a:rPr lang="en-US" dirty="0" smtClean="0"/>
              <a:t> </a:t>
            </a:r>
            <a:r>
              <a:rPr lang="en-US" b="1" dirty="0" smtClean="0"/>
              <a:t>coins </a:t>
            </a:r>
            <a:endParaRPr lang="en-US" b="1" dirty="0"/>
          </a:p>
        </p:txBody>
      </p:sp>
      <p:pic>
        <p:nvPicPr>
          <p:cNvPr id="4" name="Content Placeholder 3"/>
          <p:cNvPicPr>
            <a:picLocks noGrp="1" noChangeAspect="1"/>
          </p:cNvPicPr>
          <p:nvPr>
            <p:ph idx="1"/>
          </p:nvPr>
        </p:nvPicPr>
        <p:blipFill>
          <a:blip r:embed="rId2"/>
          <a:srcRect l="-42060" r="-42060"/>
          <a:stretch>
            <a:fillRect/>
          </a:stretch>
        </p:blipFill>
        <p:spPr>
          <a:xfrm>
            <a:off x="-1768355" y="1600200"/>
            <a:ext cx="8229600" cy="4525963"/>
          </a:xfrm>
        </p:spPr>
      </p:pic>
      <p:pic>
        <p:nvPicPr>
          <p:cNvPr id="8" name="Picture 7"/>
          <p:cNvPicPr>
            <a:picLocks noChangeAspect="1"/>
          </p:cNvPicPr>
          <p:nvPr/>
        </p:nvPicPr>
        <p:blipFill>
          <a:blip r:embed="rId3"/>
          <a:stretch>
            <a:fillRect/>
          </a:stretch>
        </p:blipFill>
        <p:spPr>
          <a:xfrm>
            <a:off x="4276327" y="1600200"/>
            <a:ext cx="4730761" cy="4525963"/>
          </a:xfrm>
          <a:prstGeom prst="rect">
            <a:avLst/>
          </a:prstGeom>
        </p:spPr>
      </p:pic>
    </p:spTree>
    <p:extLst>
      <p:ext uri="{BB962C8B-B14F-4D97-AF65-F5344CB8AC3E}">
        <p14:creationId xmlns:p14="http://schemas.microsoft.com/office/powerpoint/2010/main" val="13025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a:xfrm>
            <a:off x="457200" y="151976"/>
            <a:ext cx="8229600" cy="336524"/>
          </a:xfrm>
        </p:spPr>
        <p:txBody>
          <a:bodyPr>
            <a:normAutofit fontScale="62500" lnSpcReduction="20000"/>
          </a:bodyPr>
          <a:lstStyle/>
          <a:p>
            <a:endParaRPr lang="en-US" dirty="0"/>
          </a:p>
        </p:txBody>
      </p:sp>
      <p:pic>
        <p:nvPicPr>
          <p:cNvPr id="5" name="Picture 4"/>
          <p:cNvPicPr>
            <a:picLocks noChangeAspect="1"/>
          </p:cNvPicPr>
          <p:nvPr/>
        </p:nvPicPr>
        <p:blipFill>
          <a:blip r:embed="rId2"/>
          <a:stretch>
            <a:fillRect/>
          </a:stretch>
        </p:blipFill>
        <p:spPr>
          <a:xfrm>
            <a:off x="366240" y="274638"/>
            <a:ext cx="8572500" cy="6434098"/>
          </a:xfrm>
          <a:prstGeom prst="rect">
            <a:avLst/>
          </a:prstGeom>
        </p:spPr>
      </p:pic>
    </p:spTree>
    <p:extLst>
      <p:ext uri="{BB962C8B-B14F-4D97-AF65-F5344CB8AC3E}">
        <p14:creationId xmlns:p14="http://schemas.microsoft.com/office/powerpoint/2010/main" val="1876413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911867"/>
          </a:xfrm>
        </p:spPr>
        <p:txBody>
          <a:bodyPr>
            <a:normAutofit/>
          </a:bodyPr>
          <a:lstStyle/>
          <a:p>
            <a:r>
              <a:rPr lang="en-US" sz="2800" b="1" dirty="0" err="1" smtClean="0"/>
              <a:t>Euroasia</a:t>
            </a:r>
            <a:r>
              <a:rPr lang="en-US" sz="2800" b="1" dirty="0" smtClean="0"/>
              <a:t> c. 1200 on the </a:t>
            </a:r>
            <a:r>
              <a:rPr lang="en-US" sz="2800" b="1" dirty="0" err="1" smtClean="0"/>
              <a:t>eva</a:t>
            </a:r>
            <a:r>
              <a:rPr lang="en-US" sz="2800" b="1" dirty="0" smtClean="0"/>
              <a:t> of Mongol Invasion</a:t>
            </a:r>
            <a:endParaRPr lang="en-US" sz="2800" b="1" dirty="0"/>
          </a:p>
        </p:txBody>
      </p:sp>
      <p:pic>
        <p:nvPicPr>
          <p:cNvPr id="4" name="Content Placeholder 3"/>
          <p:cNvPicPr>
            <a:picLocks noGrp="1" noChangeAspect="1"/>
          </p:cNvPicPr>
          <p:nvPr>
            <p:ph idx="1"/>
          </p:nvPr>
        </p:nvPicPr>
        <p:blipFill>
          <a:blip r:embed="rId2"/>
          <a:srcRect t="9851" b="9851"/>
          <a:stretch>
            <a:fillRect/>
          </a:stretch>
        </p:blipFill>
        <p:spPr>
          <a:xfrm>
            <a:off x="184535" y="911867"/>
            <a:ext cx="8032717" cy="5488933"/>
          </a:xfrm>
        </p:spPr>
      </p:pic>
    </p:spTree>
    <p:extLst>
      <p:ext uri="{BB962C8B-B14F-4D97-AF65-F5344CB8AC3E}">
        <p14:creationId xmlns:p14="http://schemas.microsoft.com/office/powerpoint/2010/main" val="103463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56"/>
            <a:ext cx="8229600" cy="629622"/>
          </a:xfrm>
        </p:spPr>
        <p:txBody>
          <a:bodyPr>
            <a:normAutofit fontScale="90000"/>
          </a:bodyPr>
          <a:lstStyle/>
          <a:p>
            <a:r>
              <a:rPr lang="en-US" dirty="0" smtClean="0"/>
              <a:t>Its  Place in the History</a:t>
            </a:r>
            <a:endParaRPr lang="en-US" dirty="0"/>
          </a:p>
        </p:txBody>
      </p:sp>
      <p:sp>
        <p:nvSpPr>
          <p:cNvPr id="3" name="Content Placeholder 2"/>
          <p:cNvSpPr>
            <a:spLocks noGrp="1"/>
          </p:cNvSpPr>
          <p:nvPr>
            <p:ph idx="1"/>
          </p:nvPr>
        </p:nvSpPr>
        <p:spPr>
          <a:xfrm>
            <a:off x="154609" y="738178"/>
            <a:ext cx="8867913" cy="5937991"/>
          </a:xfrm>
        </p:spPr>
        <p:txBody>
          <a:bodyPr>
            <a:normAutofit fontScale="85000" lnSpcReduction="20000"/>
          </a:bodyPr>
          <a:lstStyle/>
          <a:p>
            <a:r>
              <a:rPr lang="en-US" dirty="0" err="1"/>
              <a:t>Khwarazm</a:t>
            </a:r>
            <a:r>
              <a:rPr lang="en-US" dirty="0"/>
              <a:t> Shahs: </a:t>
            </a:r>
            <a:r>
              <a:rPr lang="en-US" dirty="0" smtClean="0"/>
              <a:t>Turkish </a:t>
            </a:r>
            <a:r>
              <a:rPr lang="en-US" i="1" dirty="0" err="1"/>
              <a:t>Harezmşahlar</a:t>
            </a:r>
            <a:r>
              <a:rPr lang="en-US" i="1" dirty="0"/>
              <a:t>,</a:t>
            </a:r>
            <a:r>
              <a:rPr lang="en-US" dirty="0"/>
              <a:t> and Persian </a:t>
            </a:r>
            <a:r>
              <a:rPr lang="en-US" i="1" dirty="0" err="1"/>
              <a:t>Khwārazmshāhiyān</a:t>
            </a:r>
            <a:r>
              <a:rPr lang="en-US" dirty="0"/>
              <a:t>, "Kings of </a:t>
            </a:r>
            <a:r>
              <a:rPr lang="en-US" dirty="0" err="1"/>
              <a:t>Khwarezmia</a:t>
            </a:r>
            <a:r>
              <a:rPr lang="en-US" dirty="0"/>
              <a:t>" was a Sunni Muslim dynasty of Turkish </a:t>
            </a:r>
            <a:r>
              <a:rPr lang="en-US" i="1" dirty="0" err="1"/>
              <a:t>mamluk</a:t>
            </a:r>
            <a:r>
              <a:rPr lang="en-US" i="1" dirty="0"/>
              <a:t> </a:t>
            </a:r>
            <a:r>
              <a:rPr lang="en-US" dirty="0"/>
              <a:t>origin.</a:t>
            </a:r>
          </a:p>
          <a:p>
            <a:endParaRPr lang="en-US" dirty="0" smtClean="0"/>
          </a:p>
          <a:p>
            <a:r>
              <a:rPr lang="en-US" dirty="0" smtClean="0"/>
              <a:t>The </a:t>
            </a:r>
            <a:r>
              <a:rPr lang="en-US" dirty="0"/>
              <a:t>dynasty ruled large parts of Greater Iran during the High Middle Ages, in the period of 1077 to 1231, first as vassals of the </a:t>
            </a:r>
            <a:r>
              <a:rPr lang="en-US" dirty="0" err="1"/>
              <a:t>Seljuqs</a:t>
            </a:r>
            <a:r>
              <a:rPr lang="en-US" dirty="0"/>
              <a:t> and Kara-</a:t>
            </a:r>
            <a:r>
              <a:rPr lang="en-US" dirty="0" err="1"/>
              <a:t>Khitan</a:t>
            </a:r>
            <a:r>
              <a:rPr lang="en-US" dirty="0"/>
              <a:t> and later as independent rulers, up until the Mongol invasion of </a:t>
            </a:r>
            <a:r>
              <a:rPr lang="en-US" dirty="0" err="1"/>
              <a:t>Khwarezmia</a:t>
            </a:r>
            <a:r>
              <a:rPr lang="en-US" dirty="0"/>
              <a:t> in the 13th century</a:t>
            </a:r>
            <a:r>
              <a:rPr lang="en-US" dirty="0" smtClean="0"/>
              <a:t>.</a:t>
            </a:r>
          </a:p>
          <a:p>
            <a:r>
              <a:rPr lang="en-US" dirty="0" smtClean="0"/>
              <a:t> </a:t>
            </a:r>
          </a:p>
          <a:p>
            <a:r>
              <a:rPr lang="en-US" dirty="0" smtClean="0"/>
              <a:t>The </a:t>
            </a:r>
            <a:r>
              <a:rPr lang="en-US" dirty="0"/>
              <a:t>dynasty was founded by </a:t>
            </a:r>
            <a:r>
              <a:rPr lang="en-US" b="1" dirty="0" err="1">
                <a:solidFill>
                  <a:srgbClr val="FF0000"/>
                </a:solidFill>
              </a:rPr>
              <a:t>Anush</a:t>
            </a:r>
            <a:r>
              <a:rPr lang="en-US" b="1" dirty="0">
                <a:solidFill>
                  <a:srgbClr val="FF0000"/>
                </a:solidFill>
              </a:rPr>
              <a:t> </a:t>
            </a:r>
            <a:r>
              <a:rPr lang="en-US" b="1" dirty="0" err="1">
                <a:solidFill>
                  <a:srgbClr val="FF0000"/>
                </a:solidFill>
              </a:rPr>
              <a:t>Tigin</a:t>
            </a:r>
            <a:r>
              <a:rPr lang="en-US" dirty="0">
                <a:solidFill>
                  <a:srgbClr val="FF0000"/>
                </a:solidFill>
              </a:rPr>
              <a:t> </a:t>
            </a:r>
            <a:r>
              <a:rPr lang="en-US" b="1" dirty="0" err="1">
                <a:solidFill>
                  <a:srgbClr val="FF0000"/>
                </a:solidFill>
              </a:rPr>
              <a:t>Gharchai</a:t>
            </a:r>
            <a:r>
              <a:rPr lang="en-US" dirty="0">
                <a:solidFill>
                  <a:srgbClr val="FF0000"/>
                </a:solidFill>
              </a:rPr>
              <a:t>,</a:t>
            </a:r>
            <a:r>
              <a:rPr lang="en-US" dirty="0"/>
              <a:t> a former Turkish </a:t>
            </a:r>
            <a:r>
              <a:rPr lang="en-US" dirty="0" err="1"/>
              <a:t>mamluk</a:t>
            </a:r>
            <a:r>
              <a:rPr lang="en-US" dirty="0"/>
              <a:t> of the </a:t>
            </a:r>
            <a:r>
              <a:rPr lang="en-US" dirty="0" err="1"/>
              <a:t>Seljuq</a:t>
            </a:r>
            <a:r>
              <a:rPr lang="en-US" dirty="0"/>
              <a:t> sultans, who was appointed the governor of </a:t>
            </a:r>
            <a:r>
              <a:rPr lang="en-US" dirty="0" err="1"/>
              <a:t>Khwarezm</a:t>
            </a:r>
            <a:r>
              <a:rPr lang="en-US" dirty="0"/>
              <a:t>. His son, </a:t>
            </a:r>
            <a:r>
              <a:rPr lang="en-US" b="1" dirty="0" err="1">
                <a:solidFill>
                  <a:srgbClr val="FF0000"/>
                </a:solidFill>
              </a:rPr>
              <a:t>Qutb</a:t>
            </a:r>
            <a:r>
              <a:rPr lang="en-US" b="1" dirty="0">
                <a:solidFill>
                  <a:srgbClr val="FF0000"/>
                </a:solidFill>
              </a:rPr>
              <a:t> ad-Din Muhammad</a:t>
            </a:r>
            <a:r>
              <a:rPr lang="en-US" dirty="0">
                <a:solidFill>
                  <a:srgbClr val="FF0000"/>
                </a:solidFill>
              </a:rPr>
              <a:t> I</a:t>
            </a:r>
            <a:r>
              <a:rPr lang="en-US" dirty="0"/>
              <a:t>, became the first hereditary of </a:t>
            </a:r>
            <a:r>
              <a:rPr lang="en-US" dirty="0" err="1"/>
              <a:t>Khwarezmshahs</a:t>
            </a:r>
            <a:r>
              <a:rPr lang="en-US" dirty="0"/>
              <a:t>.</a:t>
            </a:r>
          </a:p>
          <a:p>
            <a:endParaRPr lang="en-US" dirty="0"/>
          </a:p>
        </p:txBody>
      </p:sp>
    </p:spTree>
    <p:extLst>
      <p:ext uri="{BB962C8B-B14F-4D97-AF65-F5344CB8AC3E}">
        <p14:creationId xmlns:p14="http://schemas.microsoft.com/office/powerpoint/2010/main" val="181413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1867"/>
          </a:xfrm>
        </p:spPr>
        <p:txBody>
          <a:bodyPr>
            <a:normAutofit/>
          </a:bodyPr>
          <a:lstStyle/>
          <a:p>
            <a:r>
              <a:rPr lang="en-US" dirty="0" smtClean="0"/>
              <a:t>Rulers of </a:t>
            </a:r>
            <a:r>
              <a:rPr lang="en-US" dirty="0" err="1" smtClean="0"/>
              <a:t>Kharazminanshahs</a:t>
            </a:r>
            <a:endParaRPr lang="en-US" dirty="0"/>
          </a:p>
        </p:txBody>
      </p:sp>
      <p:sp>
        <p:nvSpPr>
          <p:cNvPr id="3" name="Content Placeholder 2"/>
          <p:cNvSpPr>
            <a:spLocks noGrp="1"/>
          </p:cNvSpPr>
          <p:nvPr>
            <p:ph idx="1"/>
          </p:nvPr>
        </p:nvSpPr>
        <p:spPr>
          <a:xfrm>
            <a:off x="227955" y="911868"/>
            <a:ext cx="8694873" cy="5612324"/>
          </a:xfrm>
        </p:spPr>
        <p:txBody>
          <a:bodyPr>
            <a:normAutofit fontScale="92500" lnSpcReduction="10000"/>
          </a:bodyPr>
          <a:lstStyle/>
          <a:p>
            <a:endParaRPr lang="tr-TR" dirty="0" smtClean="0"/>
          </a:p>
          <a:p>
            <a:r>
              <a:rPr lang="tr-TR" b="1" dirty="0" err="1">
                <a:solidFill>
                  <a:srgbClr val="FF0000"/>
                </a:solidFill>
                <a:latin typeface="+mj-lt"/>
              </a:rPr>
              <a:t>Anush</a:t>
            </a:r>
            <a:r>
              <a:rPr lang="tr-TR" b="1" dirty="0">
                <a:solidFill>
                  <a:srgbClr val="FF0000"/>
                </a:solidFill>
                <a:latin typeface="+mj-lt"/>
              </a:rPr>
              <a:t> </a:t>
            </a:r>
            <a:r>
              <a:rPr lang="tr-TR" b="1" dirty="0" err="1">
                <a:solidFill>
                  <a:srgbClr val="FF0000"/>
                </a:solidFill>
                <a:latin typeface="+mj-lt"/>
              </a:rPr>
              <a:t>Tigin</a:t>
            </a:r>
            <a:r>
              <a:rPr lang="tr-TR" b="1" dirty="0">
                <a:solidFill>
                  <a:srgbClr val="FF0000"/>
                </a:solidFill>
                <a:latin typeface="+mj-lt"/>
              </a:rPr>
              <a:t> </a:t>
            </a:r>
            <a:r>
              <a:rPr lang="tr-TR" b="1" dirty="0" err="1">
                <a:latin typeface="+mj-lt"/>
              </a:rPr>
              <a:t>Gharchai</a:t>
            </a:r>
            <a:r>
              <a:rPr lang="tr-TR" b="1" dirty="0">
                <a:latin typeface="+mj-lt"/>
              </a:rPr>
              <a:t>, 1077–</a:t>
            </a:r>
            <a:r>
              <a:rPr lang="tr-TR" b="1" dirty="0" smtClean="0">
                <a:latin typeface="+mj-lt"/>
              </a:rPr>
              <a:t>1097</a:t>
            </a:r>
          </a:p>
          <a:p>
            <a:r>
              <a:rPr lang="tr-TR" b="1" dirty="0" smtClean="0">
                <a:latin typeface="+mj-lt"/>
              </a:rPr>
              <a:t>(</a:t>
            </a:r>
            <a:r>
              <a:rPr lang="tr-TR" b="1" dirty="0" err="1" smtClean="0">
                <a:latin typeface="+mj-lt"/>
              </a:rPr>
              <a:t>Qutbuddin</a:t>
            </a:r>
            <a:r>
              <a:rPr lang="tr-TR" b="1" dirty="0" smtClean="0">
                <a:latin typeface="+mj-lt"/>
              </a:rPr>
              <a:t>) </a:t>
            </a:r>
            <a:r>
              <a:rPr lang="tr-TR" b="1" dirty="0" err="1" smtClean="0">
                <a:solidFill>
                  <a:srgbClr val="FF0000"/>
                </a:solidFill>
                <a:latin typeface="+mj-lt"/>
              </a:rPr>
              <a:t>Muhammad</a:t>
            </a:r>
            <a:r>
              <a:rPr lang="tr-TR" b="1" dirty="0" smtClean="0">
                <a:solidFill>
                  <a:srgbClr val="FF0000"/>
                </a:solidFill>
                <a:latin typeface="+mj-lt"/>
              </a:rPr>
              <a:t> </a:t>
            </a:r>
            <a:r>
              <a:rPr lang="tr-TR" b="1" dirty="0" err="1">
                <a:latin typeface="+mj-lt"/>
              </a:rPr>
              <a:t>ibn</a:t>
            </a:r>
            <a:r>
              <a:rPr lang="tr-TR" b="1" dirty="0">
                <a:latin typeface="+mj-lt"/>
              </a:rPr>
              <a:t> </a:t>
            </a:r>
            <a:r>
              <a:rPr lang="tr-TR" b="1" dirty="0" err="1">
                <a:latin typeface="+mj-lt"/>
              </a:rPr>
              <a:t>Anush</a:t>
            </a:r>
            <a:r>
              <a:rPr lang="tr-TR" b="1" dirty="0">
                <a:latin typeface="+mj-lt"/>
              </a:rPr>
              <a:t> </a:t>
            </a:r>
            <a:r>
              <a:rPr lang="tr-TR" b="1" dirty="0" err="1">
                <a:latin typeface="+mj-lt"/>
              </a:rPr>
              <a:t>Tigin</a:t>
            </a:r>
            <a:r>
              <a:rPr lang="tr-TR" b="1" dirty="0">
                <a:latin typeface="+mj-lt"/>
              </a:rPr>
              <a:t>, 1097–1127/</a:t>
            </a:r>
            <a:r>
              <a:rPr lang="tr-TR" b="1" dirty="0" smtClean="0">
                <a:latin typeface="+mj-lt"/>
              </a:rPr>
              <a:t>28</a:t>
            </a:r>
            <a:endParaRPr lang="en-US" b="1" dirty="0">
              <a:latin typeface="+mj-lt"/>
            </a:endParaRPr>
          </a:p>
          <a:p>
            <a:r>
              <a:rPr lang="tr-TR" b="1" dirty="0" smtClean="0">
                <a:solidFill>
                  <a:srgbClr val="FFFFFF"/>
                </a:solidFill>
                <a:latin typeface="+mj-lt"/>
              </a:rPr>
              <a:t>(</a:t>
            </a:r>
            <a:r>
              <a:rPr lang="tr-TR" b="1" dirty="0" err="1" smtClean="0">
                <a:solidFill>
                  <a:srgbClr val="FFFFFF"/>
                </a:solidFill>
                <a:latin typeface="+mj-lt"/>
              </a:rPr>
              <a:t>Alaaddin</a:t>
            </a:r>
            <a:r>
              <a:rPr lang="tr-TR" b="1" dirty="0" smtClean="0">
                <a:solidFill>
                  <a:srgbClr val="FFFFFF"/>
                </a:solidFill>
                <a:latin typeface="+mj-lt"/>
              </a:rPr>
              <a:t>) </a:t>
            </a:r>
            <a:r>
              <a:rPr lang="tr-TR" b="1" dirty="0" err="1" smtClean="0">
                <a:solidFill>
                  <a:srgbClr val="FF0000"/>
                </a:solidFill>
                <a:latin typeface="+mj-lt"/>
              </a:rPr>
              <a:t>Atsiz</a:t>
            </a:r>
            <a:r>
              <a:rPr lang="tr-TR" b="1" dirty="0" smtClean="0">
                <a:solidFill>
                  <a:srgbClr val="FF0000"/>
                </a:solidFill>
                <a:latin typeface="+mj-lt"/>
              </a:rPr>
              <a:t> </a:t>
            </a:r>
            <a:r>
              <a:rPr lang="tr-TR" b="1" dirty="0" err="1">
                <a:latin typeface="+mj-lt"/>
              </a:rPr>
              <a:t>ibn</a:t>
            </a:r>
            <a:r>
              <a:rPr lang="tr-TR" b="1" dirty="0">
                <a:latin typeface="+mj-lt"/>
              </a:rPr>
              <a:t> </a:t>
            </a:r>
            <a:r>
              <a:rPr lang="tr-TR" b="1" dirty="0" err="1">
                <a:latin typeface="+mj-lt"/>
              </a:rPr>
              <a:t>Muhammad</a:t>
            </a:r>
            <a:r>
              <a:rPr lang="tr-TR" b="1" dirty="0">
                <a:latin typeface="+mj-lt"/>
              </a:rPr>
              <a:t>, 1127 </a:t>
            </a:r>
            <a:r>
              <a:rPr lang="tr-TR" b="1" dirty="0" smtClean="0">
                <a:latin typeface="+mj-lt"/>
              </a:rPr>
              <a:t>– 1156</a:t>
            </a:r>
            <a:endParaRPr lang="en-US" b="1" dirty="0">
              <a:latin typeface="+mj-lt"/>
            </a:endParaRPr>
          </a:p>
          <a:p>
            <a:r>
              <a:rPr lang="tr-TR" b="1" dirty="0" smtClean="0">
                <a:solidFill>
                  <a:srgbClr val="FF0000"/>
                </a:solidFill>
                <a:latin typeface="+mj-lt"/>
              </a:rPr>
              <a:t>Arslan II </a:t>
            </a:r>
            <a:r>
              <a:rPr lang="tr-TR" b="1" dirty="0" err="1">
                <a:latin typeface="+mj-lt"/>
              </a:rPr>
              <a:t>ibn</a:t>
            </a:r>
            <a:r>
              <a:rPr lang="tr-TR" b="1" dirty="0">
                <a:latin typeface="+mj-lt"/>
              </a:rPr>
              <a:t> </a:t>
            </a:r>
            <a:r>
              <a:rPr lang="tr-TR" b="1" dirty="0" err="1" smtClean="0">
                <a:latin typeface="+mj-lt"/>
              </a:rPr>
              <a:t>Atsiz</a:t>
            </a:r>
            <a:r>
              <a:rPr lang="tr-TR" b="1" dirty="0">
                <a:latin typeface="+mj-lt"/>
              </a:rPr>
              <a:t>, 1156–</a:t>
            </a:r>
            <a:r>
              <a:rPr lang="tr-TR" b="1" dirty="0" smtClean="0">
                <a:latin typeface="+mj-lt"/>
              </a:rPr>
              <a:t>1172</a:t>
            </a:r>
            <a:endParaRPr lang="en-US" b="1" dirty="0">
              <a:latin typeface="+mj-lt"/>
            </a:endParaRPr>
          </a:p>
          <a:p>
            <a:r>
              <a:rPr lang="tr-TR" b="1" dirty="0" smtClean="0">
                <a:solidFill>
                  <a:srgbClr val="FFFFFF"/>
                </a:solidFill>
                <a:latin typeface="+mj-lt"/>
              </a:rPr>
              <a:t>(</a:t>
            </a:r>
            <a:r>
              <a:rPr lang="tr-TR" b="1" dirty="0" err="1" smtClean="0">
                <a:solidFill>
                  <a:srgbClr val="FFFFFF"/>
                </a:solidFill>
                <a:latin typeface="+mj-lt"/>
              </a:rPr>
              <a:t>Alaaddin</a:t>
            </a:r>
            <a:r>
              <a:rPr lang="tr-TR" b="1" dirty="0" smtClean="0">
                <a:solidFill>
                  <a:srgbClr val="FFFFFF"/>
                </a:solidFill>
                <a:latin typeface="+mj-lt"/>
              </a:rPr>
              <a:t>) </a:t>
            </a:r>
            <a:r>
              <a:rPr lang="tr-TR" b="1" dirty="0" err="1" smtClean="0">
                <a:solidFill>
                  <a:srgbClr val="FF0000"/>
                </a:solidFill>
                <a:latin typeface="+mj-lt"/>
              </a:rPr>
              <a:t>Takesh</a:t>
            </a:r>
            <a:r>
              <a:rPr lang="tr-TR" b="1" dirty="0" smtClean="0">
                <a:solidFill>
                  <a:srgbClr val="FF0000"/>
                </a:solidFill>
                <a:latin typeface="+mj-lt"/>
              </a:rPr>
              <a:t> </a:t>
            </a:r>
            <a:r>
              <a:rPr lang="tr-TR" b="1" dirty="0" err="1">
                <a:latin typeface="+mj-lt"/>
              </a:rPr>
              <a:t>ibn</a:t>
            </a:r>
            <a:r>
              <a:rPr lang="tr-TR" b="1" dirty="0">
                <a:latin typeface="+mj-lt"/>
              </a:rPr>
              <a:t> </a:t>
            </a:r>
            <a:r>
              <a:rPr lang="tr-TR" b="1" dirty="0" smtClean="0">
                <a:latin typeface="+mj-lt"/>
              </a:rPr>
              <a:t>Arslan II, </a:t>
            </a:r>
            <a:r>
              <a:rPr lang="tr-TR" b="1" dirty="0">
                <a:latin typeface="+mj-lt"/>
              </a:rPr>
              <a:t>1172–1200 C.E.</a:t>
            </a:r>
            <a:endParaRPr lang="en-US" b="1" dirty="0">
              <a:latin typeface="+mj-lt"/>
            </a:endParaRPr>
          </a:p>
          <a:p>
            <a:r>
              <a:rPr lang="tr-TR" b="1" dirty="0" smtClean="0">
                <a:solidFill>
                  <a:srgbClr val="FFFFFF"/>
                </a:solidFill>
                <a:latin typeface="+mj-lt"/>
              </a:rPr>
              <a:t>(</a:t>
            </a:r>
            <a:r>
              <a:rPr lang="tr-TR" b="1" dirty="0" err="1" smtClean="0">
                <a:solidFill>
                  <a:srgbClr val="FFFFFF"/>
                </a:solidFill>
                <a:latin typeface="+mj-lt"/>
              </a:rPr>
              <a:t>Qutbuddin</a:t>
            </a:r>
            <a:r>
              <a:rPr lang="tr-TR" b="1" dirty="0" smtClean="0">
                <a:solidFill>
                  <a:srgbClr val="FFFFFF"/>
                </a:solidFill>
                <a:latin typeface="+mj-lt"/>
              </a:rPr>
              <a:t> </a:t>
            </a:r>
            <a:r>
              <a:rPr lang="tr-TR" b="1" dirty="0" err="1" smtClean="0">
                <a:solidFill>
                  <a:srgbClr val="FFFFFF"/>
                </a:solidFill>
                <a:latin typeface="+mj-lt"/>
              </a:rPr>
              <a:t>Alaaddin</a:t>
            </a:r>
            <a:r>
              <a:rPr lang="tr-TR" b="1" dirty="0" smtClean="0">
                <a:solidFill>
                  <a:srgbClr val="FFFFFF"/>
                </a:solidFill>
                <a:latin typeface="+mj-lt"/>
              </a:rPr>
              <a:t>) </a:t>
            </a:r>
            <a:r>
              <a:rPr lang="tr-TR" b="1" dirty="0" err="1" smtClean="0">
                <a:solidFill>
                  <a:srgbClr val="FF0000"/>
                </a:solidFill>
                <a:latin typeface="+mj-lt"/>
              </a:rPr>
              <a:t>Muhammad</a:t>
            </a:r>
            <a:r>
              <a:rPr lang="tr-TR" b="1" dirty="0" smtClean="0">
                <a:latin typeface="+mj-lt"/>
              </a:rPr>
              <a:t> </a:t>
            </a:r>
            <a:r>
              <a:rPr lang="tr-TR" b="1" dirty="0" err="1">
                <a:latin typeface="+mj-lt"/>
              </a:rPr>
              <a:t>ibn</a:t>
            </a:r>
            <a:r>
              <a:rPr lang="tr-TR" b="1" dirty="0">
                <a:latin typeface="+mj-lt"/>
              </a:rPr>
              <a:t> </a:t>
            </a:r>
            <a:r>
              <a:rPr lang="tr-TR" b="1" dirty="0" err="1" smtClean="0">
                <a:latin typeface="+mj-lt"/>
              </a:rPr>
              <a:t>Takesh</a:t>
            </a:r>
            <a:r>
              <a:rPr lang="tr-TR" b="1" dirty="0">
                <a:latin typeface="+mj-lt"/>
              </a:rPr>
              <a:t>, 1200–1220 C.E.</a:t>
            </a:r>
            <a:endParaRPr lang="en-US" b="1" dirty="0">
              <a:latin typeface="+mj-lt"/>
            </a:endParaRPr>
          </a:p>
          <a:p>
            <a:r>
              <a:rPr lang="tr-TR" b="1" dirty="0" smtClean="0">
                <a:solidFill>
                  <a:srgbClr val="FFFFFF"/>
                </a:solidFill>
                <a:latin typeface="+mj-lt"/>
              </a:rPr>
              <a:t>(</a:t>
            </a:r>
            <a:r>
              <a:rPr lang="tr-TR" b="1" dirty="0" err="1" smtClean="0">
                <a:solidFill>
                  <a:srgbClr val="FFFFFF"/>
                </a:solidFill>
                <a:latin typeface="+mj-lt"/>
              </a:rPr>
              <a:t>Calaladdin</a:t>
            </a:r>
            <a:r>
              <a:rPr lang="tr-TR" b="1" dirty="0" smtClean="0">
                <a:solidFill>
                  <a:srgbClr val="FFFFFF"/>
                </a:solidFill>
                <a:latin typeface="+mj-lt"/>
              </a:rPr>
              <a:t>) </a:t>
            </a:r>
            <a:r>
              <a:rPr lang="tr-TR" b="1" dirty="0" err="1" smtClean="0">
                <a:solidFill>
                  <a:srgbClr val="FF0000"/>
                </a:solidFill>
                <a:latin typeface="+mj-lt"/>
              </a:rPr>
              <a:t>Menguberti</a:t>
            </a:r>
            <a:r>
              <a:rPr lang="tr-TR" b="1" dirty="0" smtClean="0">
                <a:solidFill>
                  <a:srgbClr val="FF0000"/>
                </a:solidFill>
                <a:latin typeface="+mj-lt"/>
              </a:rPr>
              <a:t> </a:t>
            </a:r>
            <a:r>
              <a:rPr lang="tr-TR" b="1" dirty="0" err="1">
                <a:latin typeface="+mj-lt"/>
              </a:rPr>
              <a:t>ibn</a:t>
            </a:r>
            <a:r>
              <a:rPr lang="tr-TR" b="1" dirty="0">
                <a:latin typeface="+mj-lt"/>
              </a:rPr>
              <a:t> </a:t>
            </a:r>
            <a:r>
              <a:rPr lang="tr-TR" b="1" dirty="0" err="1">
                <a:latin typeface="+mj-lt"/>
              </a:rPr>
              <a:t>Muhammad</a:t>
            </a:r>
            <a:r>
              <a:rPr lang="tr-TR" b="1" dirty="0">
                <a:latin typeface="+mj-lt"/>
              </a:rPr>
              <a:t>, 1220–</a:t>
            </a:r>
            <a:r>
              <a:rPr lang="tr-TR" b="1" dirty="0" smtClean="0">
                <a:latin typeface="+mj-lt"/>
              </a:rPr>
              <a:t>1231</a:t>
            </a:r>
            <a:endParaRPr lang="en-US" b="1" dirty="0">
              <a:latin typeface="+mj-lt"/>
            </a:endParaRPr>
          </a:p>
          <a:p>
            <a:endParaRPr lang="en-US" dirty="0"/>
          </a:p>
          <a:p>
            <a:endParaRPr lang="en-US" dirty="0"/>
          </a:p>
        </p:txBody>
      </p:sp>
    </p:spTree>
    <p:extLst>
      <p:ext uri="{BB962C8B-B14F-4D97-AF65-F5344CB8AC3E}">
        <p14:creationId xmlns:p14="http://schemas.microsoft.com/office/powerpoint/2010/main" val="314528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56"/>
            <a:ext cx="8229600" cy="525835"/>
          </a:xfrm>
        </p:spPr>
        <p:txBody>
          <a:bodyPr>
            <a:normAutofit fontScale="90000"/>
          </a:bodyPr>
          <a:lstStyle/>
          <a:p>
            <a:r>
              <a:rPr lang="en-US" b="1" dirty="0" smtClean="0"/>
              <a:t/>
            </a:r>
            <a:br>
              <a:rPr lang="en-US" b="1" dirty="0" smtClean="0"/>
            </a:br>
            <a:r>
              <a:rPr lang="en-US" b="1" dirty="0" smtClean="0"/>
              <a:t>History</a:t>
            </a:r>
            <a:r>
              <a:rPr lang="en-US" dirty="0" smtClean="0"/>
              <a:t/>
            </a:r>
            <a:br>
              <a:rPr lang="en-US" dirty="0" smtClean="0"/>
            </a:br>
            <a:endParaRPr lang="en-US" dirty="0"/>
          </a:p>
        </p:txBody>
      </p:sp>
      <p:sp>
        <p:nvSpPr>
          <p:cNvPr id="3" name="Content Placeholder 2"/>
          <p:cNvSpPr>
            <a:spLocks noGrp="1"/>
          </p:cNvSpPr>
          <p:nvPr>
            <p:ph idx="1"/>
          </p:nvPr>
        </p:nvSpPr>
        <p:spPr>
          <a:xfrm>
            <a:off x="209738" y="750958"/>
            <a:ext cx="8832306" cy="5633726"/>
          </a:xfrm>
        </p:spPr>
        <p:txBody>
          <a:bodyPr>
            <a:normAutofit fontScale="77500" lnSpcReduction="20000"/>
          </a:bodyPr>
          <a:lstStyle/>
          <a:p>
            <a:r>
              <a:rPr lang="en-US" dirty="0" err="1" smtClean="0"/>
              <a:t>Khwarezmids</a:t>
            </a:r>
            <a:r>
              <a:rPr lang="en-US" dirty="0" smtClean="0"/>
              <a:t> </a:t>
            </a:r>
            <a:r>
              <a:rPr lang="en-US" dirty="0"/>
              <a:t>were a subordinate tribe in the </a:t>
            </a:r>
            <a:r>
              <a:rPr lang="en-US" dirty="0" err="1"/>
              <a:t>Saljuqid</a:t>
            </a:r>
            <a:r>
              <a:rPr lang="en-US" dirty="0"/>
              <a:t> </a:t>
            </a:r>
            <a:r>
              <a:rPr lang="en-US" dirty="0" smtClean="0"/>
              <a:t>Empire, and their servants. </a:t>
            </a:r>
            <a:r>
              <a:rPr lang="en-US" dirty="0"/>
              <a:t>A</a:t>
            </a:r>
            <a:r>
              <a:rPr lang="en-US" dirty="0" smtClean="0"/>
              <a:t>fter </a:t>
            </a:r>
            <a:r>
              <a:rPr lang="en-US" dirty="0"/>
              <a:t>a long time of reluctant obedience, </a:t>
            </a:r>
            <a:r>
              <a:rPr lang="en-US" dirty="0" err="1"/>
              <a:t>Khwarezmids</a:t>
            </a:r>
            <a:r>
              <a:rPr lang="en-US" dirty="0"/>
              <a:t> could destroy the </a:t>
            </a:r>
            <a:r>
              <a:rPr lang="en-US" dirty="0" err="1"/>
              <a:t>Saljuqid</a:t>
            </a:r>
            <a:r>
              <a:rPr lang="en-US" dirty="0"/>
              <a:t> kingship in </a:t>
            </a:r>
            <a:r>
              <a:rPr lang="en-US" dirty="0" smtClean="0"/>
              <a:t>1194, </a:t>
            </a:r>
            <a:r>
              <a:rPr lang="en-US" dirty="0"/>
              <a:t>and established a new political power in </a:t>
            </a:r>
            <a:r>
              <a:rPr lang="en-US" dirty="0" err="1"/>
              <a:t>Khorasan</a:t>
            </a:r>
            <a:r>
              <a:rPr lang="en-US" dirty="0"/>
              <a:t>.</a:t>
            </a:r>
          </a:p>
          <a:p>
            <a:r>
              <a:rPr lang="en-US" dirty="0"/>
              <a:t>The </a:t>
            </a:r>
            <a:r>
              <a:rPr lang="en-US" dirty="0" err="1"/>
              <a:t>Kharazmids</a:t>
            </a:r>
            <a:r>
              <a:rPr lang="en-US" dirty="0"/>
              <a:t> increased their power during the reign of the </a:t>
            </a:r>
            <a:r>
              <a:rPr lang="en-US" dirty="0" err="1"/>
              <a:t>Saljuq</a:t>
            </a:r>
            <a:r>
              <a:rPr lang="en-US" dirty="0"/>
              <a:t> sultan </a:t>
            </a:r>
            <a:r>
              <a:rPr lang="en-US" dirty="0" err="1"/>
              <a:t>Malekshah</a:t>
            </a:r>
            <a:r>
              <a:rPr lang="en-US" dirty="0"/>
              <a:t>. They reached power because one of them, namely </a:t>
            </a:r>
            <a:r>
              <a:rPr lang="en-US" b="1" dirty="0" err="1"/>
              <a:t>Anush</a:t>
            </a:r>
            <a:r>
              <a:rPr lang="en-US" b="1" dirty="0"/>
              <a:t> </a:t>
            </a:r>
            <a:r>
              <a:rPr lang="en-US" b="1" dirty="0" err="1"/>
              <a:t>Tigin</a:t>
            </a:r>
            <a:r>
              <a:rPr lang="en-US" dirty="0"/>
              <a:t> was a servant in the royal court.  </a:t>
            </a:r>
            <a:r>
              <a:rPr lang="en-US" dirty="0" err="1" smtClean="0"/>
              <a:t>Anush</a:t>
            </a:r>
            <a:r>
              <a:rPr lang="en-US" dirty="0" smtClean="0"/>
              <a:t> </a:t>
            </a:r>
            <a:r>
              <a:rPr lang="en-US" dirty="0" err="1"/>
              <a:t>Tigin</a:t>
            </a:r>
            <a:r>
              <a:rPr lang="en-US" dirty="0"/>
              <a:t> the servant of </a:t>
            </a:r>
            <a:r>
              <a:rPr lang="en-US" dirty="0" err="1"/>
              <a:t>Belkatkin</a:t>
            </a:r>
            <a:r>
              <a:rPr lang="en-US" dirty="0"/>
              <a:t> could enter the political system of </a:t>
            </a:r>
            <a:r>
              <a:rPr lang="en-US" dirty="0" err="1"/>
              <a:t>Malekshah</a:t>
            </a:r>
            <a:r>
              <a:rPr lang="en-US" dirty="0"/>
              <a:t>, and achieved an important position. </a:t>
            </a:r>
            <a:endParaRPr lang="en-US" dirty="0" smtClean="0"/>
          </a:p>
          <a:p>
            <a:r>
              <a:rPr lang="en-US" dirty="0" smtClean="0"/>
              <a:t>After </a:t>
            </a:r>
            <a:r>
              <a:rPr lang="en-US" dirty="0"/>
              <a:t>some time, he became the governor of </a:t>
            </a:r>
            <a:r>
              <a:rPr lang="en-US" dirty="0" err="1"/>
              <a:t>Kharazm</a:t>
            </a:r>
            <a:r>
              <a:rPr lang="en-US" dirty="0"/>
              <a:t>, and his son, </a:t>
            </a:r>
            <a:r>
              <a:rPr lang="en-US" b="1" dirty="0" err="1"/>
              <a:t>Qutbuddin</a:t>
            </a:r>
            <a:r>
              <a:rPr lang="en-US" b="1" dirty="0"/>
              <a:t> Mohammad</a:t>
            </a:r>
            <a:r>
              <a:rPr lang="en-US" dirty="0"/>
              <a:t>, could remain in this position, and he was called </a:t>
            </a:r>
            <a:r>
              <a:rPr lang="en-US" b="1" dirty="0" err="1"/>
              <a:t>Kharazmshah</a:t>
            </a:r>
            <a:r>
              <a:rPr lang="en-US" dirty="0"/>
              <a:t>. When Sultan </a:t>
            </a:r>
            <a:r>
              <a:rPr lang="en-US" dirty="0" err="1"/>
              <a:t>Sanjar</a:t>
            </a:r>
            <a:r>
              <a:rPr lang="en-US" dirty="0"/>
              <a:t> confirmed the </a:t>
            </a:r>
            <a:r>
              <a:rPr lang="en-US" dirty="0" smtClean="0"/>
              <a:t>political status </a:t>
            </a:r>
            <a:r>
              <a:rPr lang="en-US" dirty="0"/>
              <a:t>of Mohammad, he showed a great loyalty to the </a:t>
            </a:r>
            <a:r>
              <a:rPr lang="en-US" dirty="0" err="1"/>
              <a:t>Saljuqids</a:t>
            </a:r>
            <a:r>
              <a:rPr lang="en-US" dirty="0"/>
              <a:t>. </a:t>
            </a:r>
            <a:endParaRPr lang="en-US" dirty="0" smtClean="0"/>
          </a:p>
          <a:p>
            <a:r>
              <a:rPr lang="en-US" dirty="0" smtClean="0"/>
              <a:t>After </a:t>
            </a:r>
            <a:r>
              <a:rPr lang="en-US" dirty="0" err="1" smtClean="0"/>
              <a:t>Qutbaddin</a:t>
            </a:r>
            <a:r>
              <a:rPr lang="en-US" dirty="0" smtClean="0"/>
              <a:t> </a:t>
            </a:r>
            <a:r>
              <a:rPr lang="en-US" dirty="0"/>
              <a:t>Mohammad, his son </a:t>
            </a:r>
            <a:r>
              <a:rPr lang="en-US" b="1" dirty="0" err="1"/>
              <a:t>Alaaddin</a:t>
            </a:r>
            <a:r>
              <a:rPr lang="en-US" b="1" dirty="0"/>
              <a:t> </a:t>
            </a:r>
            <a:r>
              <a:rPr lang="en-US" b="1" dirty="0" err="1"/>
              <a:t>Atsız</a:t>
            </a:r>
            <a:r>
              <a:rPr lang="en-US" dirty="0"/>
              <a:t> became the governor of </a:t>
            </a:r>
            <a:r>
              <a:rPr lang="en-US" dirty="0" err="1"/>
              <a:t>Khwarazm</a:t>
            </a:r>
            <a:r>
              <a:rPr lang="en-US" dirty="0"/>
              <a:t>. </a:t>
            </a:r>
          </a:p>
        </p:txBody>
      </p:sp>
    </p:spTree>
    <p:extLst>
      <p:ext uri="{BB962C8B-B14F-4D97-AF65-F5344CB8AC3E}">
        <p14:creationId xmlns:p14="http://schemas.microsoft.com/office/powerpoint/2010/main" val="19644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160"/>
            <a:ext cx="8229600" cy="745656"/>
          </a:xfrm>
        </p:spPr>
        <p:txBody>
          <a:bodyPr>
            <a:normAutofit fontScale="90000"/>
          </a:bodyPr>
          <a:lstStyle/>
          <a:p>
            <a:r>
              <a:rPr lang="en-US" b="1" dirty="0" err="1" smtClean="0"/>
              <a:t>Atsız</a:t>
            </a:r>
            <a:endParaRPr lang="en-US" dirty="0"/>
          </a:p>
        </p:txBody>
      </p:sp>
      <p:sp>
        <p:nvSpPr>
          <p:cNvPr id="3" name="Content Placeholder 2"/>
          <p:cNvSpPr>
            <a:spLocks noGrp="1"/>
          </p:cNvSpPr>
          <p:nvPr>
            <p:ph idx="1"/>
          </p:nvPr>
        </p:nvSpPr>
        <p:spPr>
          <a:xfrm>
            <a:off x="220870" y="768958"/>
            <a:ext cx="8818261" cy="5895346"/>
          </a:xfrm>
        </p:spPr>
        <p:txBody>
          <a:bodyPr>
            <a:normAutofit lnSpcReduction="10000"/>
          </a:bodyPr>
          <a:lstStyle/>
          <a:p>
            <a:r>
              <a:rPr lang="en-US" dirty="0"/>
              <a:t>The period of local government of </a:t>
            </a:r>
            <a:r>
              <a:rPr lang="en-US" b="1" dirty="0" err="1"/>
              <a:t>Atsız</a:t>
            </a:r>
            <a:r>
              <a:rPr lang="en-US" dirty="0"/>
              <a:t> is divided into two parts: </a:t>
            </a:r>
            <a:endParaRPr lang="en-US" dirty="0" smtClean="0"/>
          </a:p>
          <a:p>
            <a:pPr lvl="1"/>
            <a:r>
              <a:rPr lang="en-US" dirty="0" smtClean="0"/>
              <a:t>in </a:t>
            </a:r>
            <a:r>
              <a:rPr lang="en-US" dirty="0"/>
              <a:t>the first one (1128-1136) he was completely obedient to the </a:t>
            </a:r>
            <a:r>
              <a:rPr lang="en-US" dirty="0" err="1"/>
              <a:t>Saljuqids</a:t>
            </a:r>
            <a:r>
              <a:rPr lang="en-US" dirty="0"/>
              <a:t>, and followed the way of his father, </a:t>
            </a:r>
            <a:endParaRPr lang="en-US" dirty="0" smtClean="0"/>
          </a:p>
          <a:p>
            <a:pPr lvl="1"/>
            <a:r>
              <a:rPr lang="en-US" dirty="0" smtClean="0"/>
              <a:t>but </a:t>
            </a:r>
            <a:r>
              <a:rPr lang="en-US" dirty="0"/>
              <a:t>after a decade, he tried to achieve political independence to establish an independent state for the </a:t>
            </a:r>
            <a:r>
              <a:rPr lang="en-US" dirty="0" err="1"/>
              <a:t>Khwarezmids</a:t>
            </a:r>
            <a:r>
              <a:rPr lang="en-US" dirty="0"/>
              <a:t>. </a:t>
            </a:r>
          </a:p>
          <a:p>
            <a:pPr marL="457200" lvl="1" indent="0">
              <a:buNone/>
            </a:pPr>
            <a:r>
              <a:rPr lang="en-US" dirty="0" smtClean="0"/>
              <a:t>Accordingly</a:t>
            </a:r>
            <a:r>
              <a:rPr lang="en-US" dirty="0"/>
              <a:t>, he tried to convince the caliph to support him for this purpose. By rebelling against </a:t>
            </a:r>
            <a:r>
              <a:rPr lang="en-US" dirty="0" err="1"/>
              <a:t>Saljuqids</a:t>
            </a:r>
            <a:r>
              <a:rPr lang="en-US" dirty="0"/>
              <a:t>, </a:t>
            </a:r>
            <a:r>
              <a:rPr lang="en-US" dirty="0" err="1"/>
              <a:t>Atsız</a:t>
            </a:r>
            <a:r>
              <a:rPr lang="en-US" dirty="0"/>
              <a:t> established the foundations of </a:t>
            </a:r>
            <a:r>
              <a:rPr lang="en-US" dirty="0" err="1"/>
              <a:t>Khwarezmids</a:t>
            </a:r>
            <a:r>
              <a:rPr lang="en-US" dirty="0"/>
              <a:t> government. He could not annihilate the </a:t>
            </a:r>
            <a:r>
              <a:rPr lang="en-US" dirty="0" err="1"/>
              <a:t>Saljuqids</a:t>
            </a:r>
            <a:r>
              <a:rPr lang="en-US" dirty="0"/>
              <a:t> completely, but could weaken them to a great extent.</a:t>
            </a:r>
          </a:p>
          <a:p>
            <a:endParaRPr lang="en-US" dirty="0"/>
          </a:p>
        </p:txBody>
      </p:sp>
    </p:spTree>
    <p:extLst>
      <p:ext uri="{BB962C8B-B14F-4D97-AF65-F5344CB8AC3E}">
        <p14:creationId xmlns:p14="http://schemas.microsoft.com/office/powerpoint/2010/main" val="337012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160"/>
            <a:ext cx="8229600" cy="523405"/>
          </a:xfrm>
        </p:spPr>
        <p:txBody>
          <a:bodyPr>
            <a:normAutofit fontScale="90000"/>
          </a:bodyPr>
          <a:lstStyle/>
          <a:p>
            <a:r>
              <a:rPr lang="en-US" b="1" dirty="0" err="1" smtClean="0"/>
              <a:t>Arslan</a:t>
            </a:r>
            <a:r>
              <a:rPr lang="en-US" b="1" dirty="0" smtClean="0"/>
              <a:t> II</a:t>
            </a:r>
            <a:r>
              <a:rPr lang="en-US" dirty="0" smtClean="0"/>
              <a:t> </a:t>
            </a:r>
            <a:endParaRPr lang="en-US" dirty="0"/>
          </a:p>
        </p:txBody>
      </p:sp>
      <p:sp>
        <p:nvSpPr>
          <p:cNvPr id="3" name="Content Placeholder 2"/>
          <p:cNvSpPr>
            <a:spLocks noGrp="1"/>
          </p:cNvSpPr>
          <p:nvPr>
            <p:ph idx="1"/>
          </p:nvPr>
        </p:nvSpPr>
        <p:spPr>
          <a:xfrm>
            <a:off x="198085" y="784087"/>
            <a:ext cx="8846524" cy="5926821"/>
          </a:xfrm>
        </p:spPr>
        <p:txBody>
          <a:bodyPr>
            <a:normAutofit fontScale="85000" lnSpcReduction="10000"/>
          </a:bodyPr>
          <a:lstStyle/>
          <a:p>
            <a:r>
              <a:rPr lang="en-US" dirty="0" smtClean="0"/>
              <a:t>When </a:t>
            </a:r>
            <a:r>
              <a:rPr lang="en-US" dirty="0" err="1" smtClean="0"/>
              <a:t>Atsız</a:t>
            </a:r>
            <a:r>
              <a:rPr lang="en-US" dirty="0" smtClean="0"/>
              <a:t> died in 1156, </a:t>
            </a:r>
            <a:r>
              <a:rPr lang="en-US" dirty="0" err="1" smtClean="0"/>
              <a:t>Arslan</a:t>
            </a:r>
            <a:r>
              <a:rPr lang="en-US" dirty="0" smtClean="0"/>
              <a:t> II became the ruler of </a:t>
            </a:r>
            <a:r>
              <a:rPr lang="en-US" dirty="0" err="1" smtClean="0"/>
              <a:t>Khwaremids</a:t>
            </a:r>
            <a:r>
              <a:rPr lang="en-US" dirty="0" smtClean="0"/>
              <a:t>. He faced some enemies including his uncles. Then, he killed his uncles and blinded his brother. Because he was aware about the caliph’s conspiracies for making disunity among the rivals, he had to tolerate his competitors, and tried to reduce the political tensions. </a:t>
            </a:r>
          </a:p>
          <a:p>
            <a:r>
              <a:rPr lang="en-US" dirty="0" smtClean="0"/>
              <a:t>Accordingly, when </a:t>
            </a:r>
            <a:r>
              <a:rPr lang="en-US" dirty="0" err="1" smtClean="0"/>
              <a:t>Saljuqid</a:t>
            </a:r>
            <a:r>
              <a:rPr lang="en-US" dirty="0" smtClean="0"/>
              <a:t> sultan </a:t>
            </a:r>
            <a:r>
              <a:rPr lang="en-US" dirty="0" err="1" smtClean="0"/>
              <a:t>Sanjar</a:t>
            </a:r>
            <a:r>
              <a:rPr lang="en-US" dirty="0" smtClean="0"/>
              <a:t> died, </a:t>
            </a:r>
            <a:r>
              <a:rPr lang="en-US" dirty="0" err="1" smtClean="0"/>
              <a:t>Arslan</a:t>
            </a:r>
            <a:r>
              <a:rPr lang="en-US" dirty="0" smtClean="0"/>
              <a:t> II commanded his people to mourn for him about three days, and also he told congratulation to the new </a:t>
            </a:r>
            <a:r>
              <a:rPr lang="en-US" dirty="0" err="1" smtClean="0"/>
              <a:t>Saljuqid</a:t>
            </a:r>
            <a:r>
              <a:rPr lang="en-US" dirty="0" smtClean="0"/>
              <a:t> king, Sultan Mahmud. Even </a:t>
            </a:r>
            <a:r>
              <a:rPr lang="en-US" dirty="0" err="1" smtClean="0"/>
              <a:t>Arslan</a:t>
            </a:r>
            <a:r>
              <a:rPr lang="en-US" dirty="0" smtClean="0"/>
              <a:t> II tried to remove the tension between the </a:t>
            </a:r>
            <a:r>
              <a:rPr lang="en-US" dirty="0" err="1" smtClean="0"/>
              <a:t>Saljuqids</a:t>
            </a:r>
            <a:r>
              <a:rPr lang="en-US" dirty="0" smtClean="0"/>
              <a:t> and the caliph. </a:t>
            </a:r>
          </a:p>
          <a:p>
            <a:r>
              <a:rPr lang="en-US" dirty="0" smtClean="0"/>
              <a:t>The most powerful enemy of </a:t>
            </a:r>
            <a:r>
              <a:rPr lang="en-US" dirty="0" err="1" smtClean="0"/>
              <a:t>Arslan</a:t>
            </a:r>
            <a:r>
              <a:rPr lang="en-US" dirty="0" smtClean="0"/>
              <a:t> II was the </a:t>
            </a:r>
            <a:r>
              <a:rPr lang="en-US" dirty="0" err="1" smtClean="0"/>
              <a:t>Karakhanids</a:t>
            </a:r>
            <a:r>
              <a:rPr lang="en-US" dirty="0" smtClean="0"/>
              <a:t>, he fought against them in 1172. He was sick and could not participate in the war; consequently, his army was defeated in the war. Finally, he died in 1172.</a:t>
            </a:r>
          </a:p>
          <a:p>
            <a:endParaRPr lang="en-US" dirty="0"/>
          </a:p>
        </p:txBody>
      </p:sp>
    </p:spTree>
    <p:extLst>
      <p:ext uri="{BB962C8B-B14F-4D97-AF65-F5344CB8AC3E}">
        <p14:creationId xmlns:p14="http://schemas.microsoft.com/office/powerpoint/2010/main" val="1482926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480</TotalTime>
  <Words>2546</Words>
  <Application>Microsoft Office PowerPoint</Application>
  <PresentationFormat>Ekran Gösterisi (4:3)</PresentationFormat>
  <Paragraphs>104</Paragraphs>
  <Slides>25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25</vt:i4>
      </vt:variant>
    </vt:vector>
  </HeadingPairs>
  <TitlesOfParts>
    <vt:vector size="28" baseType="lpstr">
      <vt:lpstr>Arial</vt:lpstr>
      <vt:lpstr>Calibri</vt:lpstr>
      <vt:lpstr>Office Theme</vt:lpstr>
      <vt:lpstr>  Khwarazmian Dynasty / Khwarazmian Empire 1077-1231/1256  </vt:lpstr>
      <vt:lpstr>Khwarazmian Dynasty’s Lands </vt:lpstr>
      <vt:lpstr>PowerPoint Sunusu</vt:lpstr>
      <vt:lpstr>Euroasia c. 1200 on the eva of Mongol Invasion</vt:lpstr>
      <vt:lpstr>Its  Place in the History</vt:lpstr>
      <vt:lpstr>Rulers of Kharazminanshahs</vt:lpstr>
      <vt:lpstr> History </vt:lpstr>
      <vt:lpstr>Atsız</vt:lpstr>
      <vt:lpstr>Arslan II </vt:lpstr>
      <vt:lpstr>Alaaddin Takesh</vt:lpstr>
      <vt:lpstr> Terken Khatun (wife of Alaaddin Tekish)  </vt:lpstr>
      <vt:lpstr>PowerPoint Sunusu</vt:lpstr>
      <vt:lpstr>Qutbaddin Alaaddin Muhammad</vt:lpstr>
      <vt:lpstr>  Conflict with Bagdad </vt:lpstr>
      <vt:lpstr>New Kharazmshahi caliph</vt:lpstr>
      <vt:lpstr>Conflict with Mongols</vt:lpstr>
      <vt:lpstr>Mongol  strategy of invasion   </vt:lpstr>
      <vt:lpstr>Mongol  strategy of invasion </vt:lpstr>
      <vt:lpstr>Mongol conquest of Khwarezmia </vt:lpstr>
      <vt:lpstr> Jalaladdin Menguberti: the Last ruler  </vt:lpstr>
      <vt:lpstr>Khwarezmian against Crusaders</vt:lpstr>
      <vt:lpstr>Goverment </vt:lpstr>
      <vt:lpstr>Kharazmian Palace in Urgenc</vt:lpstr>
      <vt:lpstr>Death of Alaaddin Muhammad II</vt:lpstr>
      <vt:lpstr>Khwarezmian coins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Khwarazmian Dynasty / Khwarazmian Empire 1077-1231/1256</dc:title>
  <dc:creator>Seyfettin Ersahin</dc:creator>
  <cp:lastModifiedBy>user</cp:lastModifiedBy>
  <cp:revision>41</cp:revision>
  <dcterms:created xsi:type="dcterms:W3CDTF">2014-12-01T18:45:03Z</dcterms:created>
  <dcterms:modified xsi:type="dcterms:W3CDTF">2017-12-18T08:10:28Z</dcterms:modified>
</cp:coreProperties>
</file>