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214282" y="428604"/>
            <a:ext cx="8643998" cy="6072229"/>
          </a:xfrm>
        </p:spPr>
        <p:style>
          <a:lnRef idx="1">
            <a:schemeClr val="accent2"/>
          </a:lnRef>
          <a:fillRef idx="2">
            <a:schemeClr val="accent2"/>
          </a:fillRef>
          <a:effectRef idx="1">
            <a:schemeClr val="accent2"/>
          </a:effectRef>
          <a:fontRef idx="minor">
            <a:schemeClr val="dk1"/>
          </a:fontRef>
        </p:style>
        <p:txBody>
          <a:bodyPr/>
          <a:lstStyle/>
          <a:p>
            <a:pPr algn="just"/>
            <a:r>
              <a:rPr lang="en-US" sz="2800" b="1" dirty="0" err="1" smtClean="0">
                <a:solidFill>
                  <a:srgbClr val="FF3300"/>
                </a:solidFill>
                <a:latin typeface="Algerian" pitchFamily="82" charset="0"/>
              </a:rPr>
              <a:t>Bulbus</a:t>
            </a:r>
            <a:r>
              <a:rPr lang="en-US" sz="2800" b="1" dirty="0" smtClean="0">
                <a:solidFill>
                  <a:srgbClr val="FF3300"/>
                </a:solidFill>
                <a:latin typeface="Algerian" pitchFamily="82" charset="0"/>
              </a:rPr>
              <a:t>:</a:t>
            </a:r>
            <a:r>
              <a:rPr lang="en-US" sz="2800" dirty="0" smtClean="0"/>
              <a:t> </a:t>
            </a:r>
            <a:r>
              <a:rPr lang="en-US" sz="2800" dirty="0" err="1" smtClean="0">
                <a:latin typeface="Times New Roman" pitchFamily="18" charset="0"/>
              </a:rPr>
              <a:t>Çok</a:t>
            </a:r>
            <a:r>
              <a:rPr lang="en-US" sz="2800" dirty="0" smtClean="0">
                <a:latin typeface="Times New Roman" pitchFamily="18" charset="0"/>
              </a:rPr>
              <a:t> </a:t>
            </a:r>
            <a:r>
              <a:rPr lang="en-US" sz="2800" dirty="0" err="1" smtClean="0">
                <a:latin typeface="Times New Roman" pitchFamily="18" charset="0"/>
              </a:rPr>
              <a:t>kısalan</a:t>
            </a:r>
            <a:r>
              <a:rPr lang="en-US" sz="2800" dirty="0" smtClean="0">
                <a:latin typeface="Times New Roman" pitchFamily="18" charset="0"/>
              </a:rPr>
              <a:t> </a:t>
            </a:r>
            <a:r>
              <a:rPr lang="en-US" sz="2800" dirty="0" err="1" smtClean="0">
                <a:latin typeface="Times New Roman" pitchFamily="18" charset="0"/>
              </a:rPr>
              <a:t>ve</a:t>
            </a:r>
            <a:r>
              <a:rPr lang="en-US" sz="2800" dirty="0" smtClean="0">
                <a:latin typeface="Times New Roman" pitchFamily="18" charset="0"/>
              </a:rPr>
              <a:t> </a:t>
            </a:r>
            <a:r>
              <a:rPr lang="en-US" sz="2800" dirty="0" err="1" smtClean="0">
                <a:latin typeface="Times New Roman" pitchFamily="18" charset="0"/>
              </a:rPr>
              <a:t>tabla</a:t>
            </a:r>
            <a:r>
              <a:rPr lang="en-US" sz="2800" dirty="0" smtClean="0">
                <a:latin typeface="Times New Roman" pitchFamily="18" charset="0"/>
              </a:rPr>
              <a:t> </a:t>
            </a:r>
            <a:r>
              <a:rPr lang="en-US" sz="2800" dirty="0" err="1" smtClean="0">
                <a:latin typeface="Times New Roman" pitchFamily="18" charset="0"/>
              </a:rPr>
              <a:t>adı</a:t>
            </a:r>
            <a:r>
              <a:rPr lang="en-US" sz="2800" dirty="0" smtClean="0">
                <a:latin typeface="Times New Roman" pitchFamily="18" charset="0"/>
              </a:rPr>
              <a:t> </a:t>
            </a:r>
            <a:r>
              <a:rPr lang="en-US" sz="2800" dirty="0" err="1" smtClean="0">
                <a:latin typeface="Times New Roman" pitchFamily="18" charset="0"/>
              </a:rPr>
              <a:t>verilen</a:t>
            </a:r>
            <a:r>
              <a:rPr lang="en-US" sz="2800" dirty="0" smtClean="0">
                <a:latin typeface="Times New Roman" pitchFamily="18" charset="0"/>
              </a:rPr>
              <a:t> </a:t>
            </a:r>
            <a:r>
              <a:rPr lang="en-US" sz="2800" dirty="0" err="1" smtClean="0">
                <a:latin typeface="Times New Roman" pitchFamily="18" charset="0"/>
              </a:rPr>
              <a:t>gövdenin</a:t>
            </a:r>
            <a:r>
              <a:rPr lang="en-US" sz="2800" dirty="0" smtClean="0">
                <a:latin typeface="Times New Roman" pitchFamily="18" charset="0"/>
              </a:rPr>
              <a:t> </a:t>
            </a:r>
            <a:r>
              <a:rPr lang="en-US" sz="2800" dirty="0" err="1" smtClean="0">
                <a:latin typeface="Times New Roman" pitchFamily="18" charset="0"/>
              </a:rPr>
              <a:t>etrafında</a:t>
            </a:r>
            <a:r>
              <a:rPr lang="en-US" sz="2800" dirty="0" smtClean="0">
                <a:latin typeface="Times New Roman" pitchFamily="18" charset="0"/>
              </a:rPr>
              <a:t> </a:t>
            </a:r>
            <a:r>
              <a:rPr lang="en-US" sz="2800" dirty="0" err="1" smtClean="0">
                <a:latin typeface="Times New Roman" pitchFamily="18" charset="0"/>
              </a:rPr>
              <a:t>dizili</a:t>
            </a:r>
            <a:r>
              <a:rPr lang="en-US" sz="2800" dirty="0" smtClean="0">
                <a:latin typeface="Times New Roman" pitchFamily="18" charset="0"/>
              </a:rPr>
              <a:t> </a:t>
            </a:r>
            <a:r>
              <a:rPr lang="en-US" sz="2800" dirty="0" err="1" smtClean="0">
                <a:latin typeface="Times New Roman" pitchFamily="18" charset="0"/>
              </a:rPr>
              <a:t>pul</a:t>
            </a:r>
            <a:r>
              <a:rPr lang="en-US" sz="2800" dirty="0" smtClean="0">
                <a:latin typeface="Times New Roman" pitchFamily="18" charset="0"/>
              </a:rPr>
              <a:t> </a:t>
            </a:r>
            <a:r>
              <a:rPr lang="en-US" sz="2800" dirty="0" err="1" smtClean="0">
                <a:latin typeface="Times New Roman" pitchFamily="18" charset="0"/>
              </a:rPr>
              <a:t>denilen</a:t>
            </a:r>
            <a:r>
              <a:rPr lang="en-US" sz="2800" dirty="0" smtClean="0">
                <a:latin typeface="Times New Roman" pitchFamily="18" charset="0"/>
              </a:rPr>
              <a:t> </a:t>
            </a:r>
            <a:r>
              <a:rPr lang="en-US" sz="2800" dirty="0" err="1" smtClean="0">
                <a:latin typeface="Times New Roman" pitchFamily="18" charset="0"/>
              </a:rPr>
              <a:t>etli</a:t>
            </a:r>
            <a:r>
              <a:rPr lang="en-US" sz="2800" dirty="0" smtClean="0">
                <a:latin typeface="Times New Roman" pitchFamily="18" charset="0"/>
              </a:rPr>
              <a:t> </a:t>
            </a:r>
            <a:r>
              <a:rPr lang="en-US" sz="2800" dirty="0" err="1" smtClean="0">
                <a:latin typeface="Times New Roman" pitchFamily="18" charset="0"/>
              </a:rPr>
              <a:t>yapraklarla</a:t>
            </a:r>
            <a:r>
              <a:rPr lang="en-US" sz="2800" dirty="0" smtClean="0">
                <a:latin typeface="Times New Roman" pitchFamily="18" charset="0"/>
              </a:rPr>
              <a:t> </a:t>
            </a:r>
            <a:r>
              <a:rPr lang="en-US" sz="2800" dirty="0" err="1" smtClean="0">
                <a:latin typeface="Times New Roman" pitchFamily="18" charset="0"/>
              </a:rPr>
              <a:t>tepe</a:t>
            </a:r>
            <a:r>
              <a:rPr lang="en-US" sz="2800" dirty="0" smtClean="0">
                <a:latin typeface="Times New Roman" pitchFamily="18" charset="0"/>
              </a:rPr>
              <a:t> </a:t>
            </a:r>
            <a:r>
              <a:rPr lang="en-US" sz="2800" dirty="0" err="1" smtClean="0">
                <a:latin typeface="Times New Roman" pitchFamily="18" charset="0"/>
              </a:rPr>
              <a:t>tomurcuğundan</a:t>
            </a:r>
            <a:r>
              <a:rPr lang="en-US" sz="2800" dirty="0" smtClean="0">
                <a:latin typeface="Times New Roman" pitchFamily="18" charset="0"/>
              </a:rPr>
              <a:t> </a:t>
            </a:r>
            <a:r>
              <a:rPr lang="en-US" sz="2800" dirty="0" err="1" smtClean="0">
                <a:latin typeface="Times New Roman" pitchFamily="18" charset="0"/>
              </a:rPr>
              <a:t>meydana</a:t>
            </a:r>
            <a:r>
              <a:rPr lang="en-US" sz="2800" dirty="0" smtClean="0">
                <a:latin typeface="Times New Roman" pitchFamily="18" charset="0"/>
              </a:rPr>
              <a:t> </a:t>
            </a:r>
            <a:r>
              <a:rPr lang="en-US" sz="2800" dirty="0" err="1" smtClean="0">
                <a:latin typeface="Times New Roman" pitchFamily="18" charset="0"/>
              </a:rPr>
              <a:t>gelir</a:t>
            </a:r>
            <a:r>
              <a:rPr lang="en-US" sz="2800" dirty="0" smtClean="0">
                <a:latin typeface="Times New Roman" pitchFamily="18" charset="0"/>
              </a:rPr>
              <a:t>. </a:t>
            </a:r>
            <a:r>
              <a:rPr lang="en-US" sz="2800" dirty="0" err="1" smtClean="0">
                <a:latin typeface="Times New Roman" pitchFamily="18" charset="0"/>
              </a:rPr>
              <a:t>Anatomik</a:t>
            </a:r>
            <a:r>
              <a:rPr lang="en-US" sz="2800" dirty="0" smtClean="0">
                <a:latin typeface="Times New Roman" pitchFamily="18" charset="0"/>
              </a:rPr>
              <a:t> </a:t>
            </a:r>
            <a:r>
              <a:rPr lang="en-US" sz="2800" dirty="0" err="1" smtClean="0">
                <a:latin typeface="Times New Roman" pitchFamily="18" charset="0"/>
              </a:rPr>
              <a:t>olarak</a:t>
            </a:r>
            <a:r>
              <a:rPr lang="en-US" sz="2800" dirty="0" smtClean="0">
                <a:latin typeface="Times New Roman" pitchFamily="18" charset="0"/>
              </a:rPr>
              <a:t> </a:t>
            </a:r>
            <a:r>
              <a:rPr lang="en-US" sz="2800" dirty="0" err="1" smtClean="0">
                <a:latin typeface="Times New Roman" pitchFamily="18" charset="0"/>
              </a:rPr>
              <a:t>soğan</a:t>
            </a:r>
            <a:r>
              <a:rPr lang="en-US" sz="2800" dirty="0" smtClean="0">
                <a:latin typeface="Times New Roman" pitchFamily="18" charset="0"/>
              </a:rPr>
              <a:t> </a:t>
            </a:r>
            <a:r>
              <a:rPr lang="en-US" sz="2800" dirty="0" err="1" smtClean="0">
                <a:latin typeface="Times New Roman" pitchFamily="18" charset="0"/>
              </a:rPr>
              <a:t>yaprakları</a:t>
            </a:r>
            <a:r>
              <a:rPr lang="en-US" sz="2800" dirty="0" smtClean="0">
                <a:latin typeface="Times New Roman" pitchFamily="18" charset="0"/>
              </a:rPr>
              <a:t> 2 </a:t>
            </a:r>
            <a:r>
              <a:rPr lang="en-US" sz="2800" dirty="0" err="1" smtClean="0">
                <a:latin typeface="Times New Roman" pitchFamily="18" charset="0"/>
              </a:rPr>
              <a:t>epiderma</a:t>
            </a:r>
            <a:r>
              <a:rPr lang="en-US" sz="2800" dirty="0" smtClean="0">
                <a:latin typeface="Times New Roman" pitchFamily="18" charset="0"/>
              </a:rPr>
              <a:t> </a:t>
            </a:r>
            <a:r>
              <a:rPr lang="en-US" sz="2800" dirty="0" err="1" smtClean="0">
                <a:latin typeface="Times New Roman" pitchFamily="18" charset="0"/>
              </a:rPr>
              <a:t>ve</a:t>
            </a:r>
            <a:r>
              <a:rPr lang="en-US" sz="2800" dirty="0" smtClean="0">
                <a:latin typeface="Times New Roman" pitchFamily="18" charset="0"/>
              </a:rPr>
              <a:t> </a:t>
            </a:r>
            <a:r>
              <a:rPr lang="en-US" sz="2800" dirty="0" err="1" smtClean="0">
                <a:latin typeface="Times New Roman" pitchFamily="18" charset="0"/>
              </a:rPr>
              <a:t>bunların</a:t>
            </a:r>
            <a:r>
              <a:rPr lang="en-US" sz="2800" dirty="0" smtClean="0">
                <a:latin typeface="Times New Roman" pitchFamily="18" charset="0"/>
              </a:rPr>
              <a:t> </a:t>
            </a:r>
            <a:r>
              <a:rPr lang="en-US" sz="2800" dirty="0" err="1" smtClean="0">
                <a:latin typeface="Times New Roman" pitchFamily="18" charset="0"/>
              </a:rPr>
              <a:t>arasını</a:t>
            </a:r>
            <a:r>
              <a:rPr lang="en-US" sz="2800" dirty="0" smtClean="0">
                <a:latin typeface="Times New Roman" pitchFamily="18" charset="0"/>
              </a:rPr>
              <a:t> </a:t>
            </a:r>
            <a:r>
              <a:rPr lang="en-US" sz="2800" dirty="0" err="1" smtClean="0">
                <a:latin typeface="Times New Roman" pitchFamily="18" charset="0"/>
              </a:rPr>
              <a:t>dolduran</a:t>
            </a:r>
            <a:r>
              <a:rPr lang="en-US" sz="2800" dirty="0" smtClean="0">
                <a:latin typeface="Times New Roman" pitchFamily="18" charset="0"/>
              </a:rPr>
              <a:t> </a:t>
            </a:r>
            <a:r>
              <a:rPr lang="en-US" sz="2800" dirty="0" err="1" smtClean="0">
                <a:latin typeface="Times New Roman" pitchFamily="18" charset="0"/>
              </a:rPr>
              <a:t>renksiz</a:t>
            </a:r>
            <a:r>
              <a:rPr lang="en-US" sz="2800" dirty="0" smtClean="0">
                <a:latin typeface="Times New Roman" pitchFamily="18" charset="0"/>
              </a:rPr>
              <a:t> </a:t>
            </a:r>
            <a:r>
              <a:rPr lang="en-US" sz="2800" dirty="0" err="1" smtClean="0">
                <a:latin typeface="Times New Roman" pitchFamily="18" charset="0"/>
              </a:rPr>
              <a:t>bir</a:t>
            </a:r>
            <a:r>
              <a:rPr lang="en-US" sz="2800" dirty="0" smtClean="0">
                <a:latin typeface="Times New Roman" pitchFamily="18" charset="0"/>
              </a:rPr>
              <a:t> </a:t>
            </a:r>
            <a:r>
              <a:rPr lang="en-US" sz="2800" dirty="0" err="1" smtClean="0">
                <a:latin typeface="Times New Roman" pitchFamily="18" charset="0"/>
              </a:rPr>
              <a:t>parankimadan</a:t>
            </a:r>
            <a:r>
              <a:rPr lang="en-US" sz="2800" dirty="0" smtClean="0">
                <a:latin typeface="Times New Roman" pitchFamily="18" charset="0"/>
              </a:rPr>
              <a:t> </a:t>
            </a:r>
            <a:r>
              <a:rPr lang="en-US" sz="2800" dirty="0" err="1" smtClean="0">
                <a:latin typeface="Times New Roman" pitchFamily="18" charset="0"/>
              </a:rPr>
              <a:t>yapılmıştır</a:t>
            </a:r>
            <a:r>
              <a:rPr lang="en-US" sz="2800" dirty="0" smtClean="0">
                <a:latin typeface="Times New Roman" pitchFamily="18" charset="0"/>
              </a:rPr>
              <a:t>. </a:t>
            </a:r>
            <a:r>
              <a:rPr lang="en-US" sz="2800" dirty="0" err="1" smtClean="0">
                <a:latin typeface="Times New Roman" pitchFamily="18" charset="0"/>
              </a:rPr>
              <a:t>İletim</a:t>
            </a:r>
            <a:r>
              <a:rPr lang="en-US" sz="2800" dirty="0" smtClean="0">
                <a:latin typeface="Times New Roman" pitchFamily="18" charset="0"/>
              </a:rPr>
              <a:t> </a:t>
            </a:r>
            <a:r>
              <a:rPr lang="en-US" sz="2800" dirty="0" err="1" smtClean="0">
                <a:latin typeface="Times New Roman" pitchFamily="18" charset="0"/>
              </a:rPr>
              <a:t>demetleri</a:t>
            </a:r>
            <a:r>
              <a:rPr lang="en-US" sz="2800" dirty="0" smtClean="0">
                <a:latin typeface="Times New Roman" pitchFamily="18" charset="0"/>
              </a:rPr>
              <a:t> </a:t>
            </a:r>
            <a:r>
              <a:rPr lang="en-US" sz="2800" dirty="0" err="1" smtClean="0">
                <a:latin typeface="Times New Roman" pitchFamily="18" charset="0"/>
              </a:rPr>
              <a:t>vardır</a:t>
            </a:r>
            <a:r>
              <a:rPr lang="en-US" sz="2800" dirty="0" smtClean="0">
                <a:latin typeface="Times New Roman" pitchFamily="18" charset="0"/>
              </a:rPr>
              <a:t> </a:t>
            </a:r>
            <a:r>
              <a:rPr lang="en-US" sz="2800" dirty="0" err="1" smtClean="0">
                <a:latin typeface="Times New Roman" pitchFamily="18" charset="0"/>
              </a:rPr>
              <a:t>ve</a:t>
            </a:r>
            <a:r>
              <a:rPr lang="en-US" sz="2800" dirty="0" smtClean="0">
                <a:latin typeface="Times New Roman" pitchFamily="18" charset="0"/>
              </a:rPr>
              <a:t> </a:t>
            </a:r>
            <a:r>
              <a:rPr lang="en-US" sz="2800" dirty="0" err="1" smtClean="0">
                <a:latin typeface="Times New Roman" pitchFamily="18" charset="0"/>
              </a:rPr>
              <a:t>incedir</a:t>
            </a:r>
            <a:r>
              <a:rPr lang="en-US" sz="2800" dirty="0" smtClean="0">
                <a:latin typeface="Times New Roman" pitchFamily="18" charset="0"/>
              </a:rPr>
              <a:t>. </a:t>
            </a:r>
            <a:endParaRPr lang="tr-TR" sz="2800" smtClean="0">
              <a:latin typeface="Times New Roman" pitchFamily="18" charset="0"/>
            </a:endParaRPr>
          </a:p>
          <a:p>
            <a:pPr algn="just">
              <a:buNone/>
            </a:pPr>
            <a:endParaRPr lang="en-US" sz="2800" b="1" dirty="0" smtClean="0">
              <a:latin typeface="Times New Roman" pitchFamily="18" charset="0"/>
            </a:endParaRPr>
          </a:p>
          <a:p>
            <a:pPr algn="just"/>
            <a:r>
              <a:rPr lang="en-US" sz="2800" b="1" dirty="0" smtClean="0">
                <a:solidFill>
                  <a:srgbClr val="FF3300"/>
                </a:solidFill>
                <a:latin typeface="Algerian" pitchFamily="82" charset="0"/>
              </a:rPr>
              <a:t>Tuber:</a:t>
            </a:r>
            <a:r>
              <a:rPr lang="en-US" sz="2800" dirty="0" smtClean="0"/>
              <a:t> </a:t>
            </a:r>
            <a:r>
              <a:rPr lang="en-US" sz="2800" dirty="0" err="1" smtClean="0">
                <a:latin typeface="Times New Roman" pitchFamily="18" charset="0"/>
              </a:rPr>
              <a:t>Bazı</a:t>
            </a:r>
            <a:r>
              <a:rPr lang="en-US" sz="2800" dirty="0" smtClean="0">
                <a:latin typeface="Times New Roman" pitchFamily="18" charset="0"/>
              </a:rPr>
              <a:t> </a:t>
            </a:r>
            <a:r>
              <a:rPr lang="en-US" sz="2800" dirty="0" err="1" smtClean="0">
                <a:latin typeface="Times New Roman" pitchFamily="18" charset="0"/>
              </a:rPr>
              <a:t>bitkilerde</a:t>
            </a:r>
            <a:r>
              <a:rPr lang="en-US" sz="2800" dirty="0" smtClean="0">
                <a:latin typeface="Times New Roman" pitchFamily="18" charset="0"/>
              </a:rPr>
              <a:t> </a:t>
            </a:r>
            <a:r>
              <a:rPr lang="en-US" sz="2800" dirty="0" err="1" smtClean="0">
                <a:latin typeface="Times New Roman" pitchFamily="18" charset="0"/>
              </a:rPr>
              <a:t>rizomların</a:t>
            </a:r>
            <a:r>
              <a:rPr lang="en-US" sz="2800" dirty="0" smtClean="0">
                <a:latin typeface="Times New Roman" pitchFamily="18" charset="0"/>
              </a:rPr>
              <a:t> </a:t>
            </a:r>
            <a:r>
              <a:rPr lang="en-US" sz="2800" dirty="0" err="1" smtClean="0">
                <a:latin typeface="Times New Roman" pitchFamily="18" charset="0"/>
              </a:rPr>
              <a:t>boyları</a:t>
            </a:r>
            <a:r>
              <a:rPr lang="en-US" sz="2800" dirty="0" smtClean="0">
                <a:latin typeface="Times New Roman" pitchFamily="18" charset="0"/>
              </a:rPr>
              <a:t> </a:t>
            </a:r>
            <a:r>
              <a:rPr lang="en-US" sz="2800" dirty="0" err="1" smtClean="0">
                <a:latin typeface="Times New Roman" pitchFamily="18" charset="0"/>
              </a:rPr>
              <a:t>çok</a:t>
            </a:r>
            <a:r>
              <a:rPr lang="en-US" sz="2800" dirty="0" smtClean="0">
                <a:latin typeface="Times New Roman" pitchFamily="18" charset="0"/>
              </a:rPr>
              <a:t> </a:t>
            </a:r>
            <a:r>
              <a:rPr lang="en-US" sz="2800" dirty="0" err="1" smtClean="0">
                <a:latin typeface="Times New Roman" pitchFamily="18" charset="0"/>
              </a:rPr>
              <a:t>kısalır</a:t>
            </a:r>
            <a:r>
              <a:rPr lang="en-US" sz="2800" dirty="0" smtClean="0">
                <a:latin typeface="Times New Roman" pitchFamily="18" charset="0"/>
              </a:rPr>
              <a:t> </a:t>
            </a:r>
            <a:r>
              <a:rPr lang="en-US" sz="2800" dirty="0" err="1" smtClean="0">
                <a:latin typeface="Times New Roman" pitchFamily="18" charset="0"/>
              </a:rPr>
              <a:t>ve</a:t>
            </a:r>
            <a:r>
              <a:rPr lang="en-US" sz="2800" dirty="0" smtClean="0">
                <a:latin typeface="Times New Roman" pitchFamily="18" charset="0"/>
              </a:rPr>
              <a:t> </a:t>
            </a:r>
            <a:r>
              <a:rPr lang="en-US" sz="2800" dirty="0" err="1" smtClean="0">
                <a:latin typeface="Times New Roman" pitchFamily="18" charset="0"/>
              </a:rPr>
              <a:t>genellikle</a:t>
            </a:r>
            <a:r>
              <a:rPr lang="en-US" sz="2800" dirty="0" smtClean="0">
                <a:latin typeface="Times New Roman" pitchFamily="18" charset="0"/>
              </a:rPr>
              <a:t> </a:t>
            </a:r>
            <a:r>
              <a:rPr lang="en-US" sz="2800" dirty="0" err="1" smtClean="0">
                <a:latin typeface="Times New Roman" pitchFamily="18" charset="0"/>
              </a:rPr>
              <a:t>nişasta</a:t>
            </a:r>
            <a:r>
              <a:rPr lang="en-US" sz="2800" dirty="0" smtClean="0">
                <a:latin typeface="Times New Roman" pitchFamily="18" charset="0"/>
              </a:rPr>
              <a:t> </a:t>
            </a:r>
            <a:r>
              <a:rPr lang="en-US" sz="2800" dirty="0" err="1" smtClean="0">
                <a:latin typeface="Times New Roman" pitchFamily="18" charset="0"/>
              </a:rPr>
              <a:t>olmak</a:t>
            </a:r>
            <a:r>
              <a:rPr lang="en-US" sz="2800" dirty="0" smtClean="0">
                <a:latin typeface="Times New Roman" pitchFamily="18" charset="0"/>
              </a:rPr>
              <a:t> </a:t>
            </a:r>
            <a:r>
              <a:rPr lang="en-US" sz="2800" dirty="0" err="1" smtClean="0">
                <a:latin typeface="Times New Roman" pitchFamily="18" charset="0"/>
              </a:rPr>
              <a:t>üzere</a:t>
            </a:r>
            <a:r>
              <a:rPr lang="en-US" sz="2800" dirty="0" smtClean="0">
                <a:latin typeface="Times New Roman" pitchFamily="18" charset="0"/>
              </a:rPr>
              <a:t> </a:t>
            </a:r>
            <a:r>
              <a:rPr lang="en-US" sz="2800" dirty="0" err="1" smtClean="0">
                <a:latin typeface="Times New Roman" pitchFamily="18" charset="0"/>
              </a:rPr>
              <a:t>çeşitli</a:t>
            </a:r>
            <a:r>
              <a:rPr lang="en-US" sz="2800" dirty="0" smtClean="0">
                <a:latin typeface="Times New Roman" pitchFamily="18" charset="0"/>
              </a:rPr>
              <a:t> </a:t>
            </a:r>
            <a:r>
              <a:rPr lang="en-US" sz="2800" dirty="0" err="1" smtClean="0">
                <a:latin typeface="Times New Roman" pitchFamily="18" charset="0"/>
              </a:rPr>
              <a:t>besinleri</a:t>
            </a:r>
            <a:r>
              <a:rPr lang="en-US" sz="2800" dirty="0" smtClean="0">
                <a:latin typeface="Times New Roman" pitchFamily="18" charset="0"/>
              </a:rPr>
              <a:t> </a:t>
            </a:r>
            <a:r>
              <a:rPr lang="en-US" sz="2800" dirty="0" err="1" smtClean="0">
                <a:latin typeface="Times New Roman" pitchFamily="18" charset="0"/>
              </a:rPr>
              <a:t>depo</a:t>
            </a:r>
            <a:r>
              <a:rPr lang="en-US" sz="2800" dirty="0" smtClean="0">
                <a:latin typeface="Times New Roman" pitchFamily="18" charset="0"/>
              </a:rPr>
              <a:t> </a:t>
            </a:r>
            <a:r>
              <a:rPr lang="en-US" sz="2800" dirty="0" err="1" smtClean="0">
                <a:latin typeface="Times New Roman" pitchFamily="18" charset="0"/>
              </a:rPr>
              <a:t>edecek</a:t>
            </a:r>
            <a:r>
              <a:rPr lang="en-US" sz="2800" dirty="0" smtClean="0">
                <a:latin typeface="Times New Roman" pitchFamily="18" charset="0"/>
              </a:rPr>
              <a:t> </a:t>
            </a:r>
            <a:r>
              <a:rPr lang="en-US" sz="2800" dirty="0" err="1" smtClean="0">
                <a:latin typeface="Times New Roman" pitchFamily="18" charset="0"/>
              </a:rPr>
              <a:t>gövde</a:t>
            </a:r>
            <a:r>
              <a:rPr lang="en-US" sz="2800" dirty="0" smtClean="0">
                <a:latin typeface="Times New Roman" pitchFamily="18" charset="0"/>
              </a:rPr>
              <a:t> </a:t>
            </a:r>
            <a:r>
              <a:rPr lang="en-US" sz="2800" dirty="0" err="1" smtClean="0">
                <a:latin typeface="Times New Roman" pitchFamily="18" charset="0"/>
              </a:rPr>
              <a:t>kalınlaşıp</a:t>
            </a:r>
            <a:r>
              <a:rPr lang="en-US" sz="2800" dirty="0" smtClean="0">
                <a:latin typeface="Times New Roman" pitchFamily="18" charset="0"/>
              </a:rPr>
              <a:t> </a:t>
            </a:r>
            <a:r>
              <a:rPr lang="en-US" sz="2800" dirty="0" err="1" smtClean="0">
                <a:latin typeface="Times New Roman" pitchFamily="18" charset="0"/>
              </a:rPr>
              <a:t>etlenirse</a:t>
            </a:r>
            <a:r>
              <a:rPr lang="en-US" sz="2800" dirty="0" smtClean="0">
                <a:latin typeface="Times New Roman" pitchFamily="18" charset="0"/>
              </a:rPr>
              <a:t> </a:t>
            </a:r>
            <a:r>
              <a:rPr lang="en-US" sz="2800" dirty="0" err="1" smtClean="0">
                <a:latin typeface="Times New Roman" pitchFamily="18" charset="0"/>
              </a:rPr>
              <a:t>meydana</a:t>
            </a:r>
            <a:r>
              <a:rPr lang="en-US" sz="2800" dirty="0" smtClean="0">
                <a:latin typeface="Times New Roman" pitchFamily="18" charset="0"/>
              </a:rPr>
              <a:t> </a:t>
            </a:r>
            <a:r>
              <a:rPr lang="en-US" sz="2800" dirty="0" err="1" smtClean="0">
                <a:latin typeface="Times New Roman" pitchFamily="18" charset="0"/>
              </a:rPr>
              <a:t>gelir</a:t>
            </a:r>
            <a:r>
              <a:rPr lang="en-US" sz="2800" dirty="0" smtClean="0">
                <a:latin typeface="Times New Roman" pitchFamily="18" charset="0"/>
              </a:rPr>
              <a:t>. </a:t>
            </a:r>
            <a:endParaRPr lang="tr-TR" sz="2800" dirty="0" smtClean="0">
              <a:latin typeface="Times New Roman" pitchFamily="18" charset="0"/>
            </a:endParaRPr>
          </a:p>
        </p:txBody>
      </p:sp>
    </p:spTree>
    <p:extLst>
      <p:ext uri="{BB962C8B-B14F-4D97-AF65-F5344CB8AC3E}">
        <p14:creationId xmlns:p14="http://schemas.microsoft.com/office/powerpoint/2010/main" val="1465139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68313" y="0"/>
            <a:ext cx="8229600" cy="1143000"/>
          </a:xfrm>
        </p:spPr>
        <p:txBody>
          <a:bodyPr/>
          <a:lstStyle/>
          <a:p>
            <a:pPr eaLnBrk="1" hangingPunct="1"/>
            <a:r>
              <a:rPr lang="nl-NL" b="1" i="1" smtClean="0">
                <a:solidFill>
                  <a:srgbClr val="FF6600"/>
                </a:solidFill>
                <a:latin typeface="Algerian" pitchFamily="82" charset="0"/>
              </a:rPr>
              <a:t>Kabuk DrOGLARI</a:t>
            </a:r>
            <a:endParaRPr lang="tr-TR" b="1" i="1" smtClean="0">
              <a:solidFill>
                <a:srgbClr val="FF6600"/>
              </a:solidFill>
              <a:latin typeface="Algerian" pitchFamily="82" charset="0"/>
            </a:endParaRPr>
          </a:p>
        </p:txBody>
      </p:sp>
      <p:sp>
        <p:nvSpPr>
          <p:cNvPr id="3075" name="Rectangle 3"/>
          <p:cNvSpPr>
            <a:spLocks noGrp="1" noChangeArrowheads="1"/>
          </p:cNvSpPr>
          <p:nvPr>
            <p:ph type="body" idx="1"/>
          </p:nvPr>
        </p:nvSpPr>
        <p:spPr>
          <a:xfrm>
            <a:off x="0" y="1125538"/>
            <a:ext cx="9144000" cy="5732462"/>
          </a:xfrm>
        </p:spPr>
        <p:txBody>
          <a:bodyPr>
            <a:normAutofit lnSpcReduction="10000"/>
          </a:bodyPr>
          <a:lstStyle/>
          <a:p>
            <a:pPr algn="just" eaLnBrk="1" hangingPunct="1">
              <a:lnSpc>
                <a:spcPct val="90000"/>
              </a:lnSpc>
            </a:pPr>
            <a:r>
              <a:rPr lang="nl-NL" sz="2800" dirty="0" smtClean="0">
                <a:latin typeface="Times New Roman" pitchFamily="18" charset="0"/>
              </a:rPr>
              <a:t>Kabuk (=</a:t>
            </a:r>
            <a:r>
              <a:rPr lang="nl-NL" sz="2800" b="1" dirty="0" smtClean="0">
                <a:latin typeface="Times New Roman" pitchFamily="18" charset="0"/>
              </a:rPr>
              <a:t>Cortex</a:t>
            </a:r>
            <a:r>
              <a:rPr lang="nl-NL" sz="2800" dirty="0" smtClean="0">
                <a:latin typeface="Times New Roman" pitchFamily="18" charset="0"/>
              </a:rPr>
              <a:t>), dikotil bitkilerin gövde, dal veya köklerinin, kambiyum tabakasının dışında kalan kısmına denir. Bu tanım bitkinin yaşına göre de değişebilir. Genç dikotillerde endodermanın dışında, yaşlı dikotillerde ise kambiyumun dışında kalan kısma kabuk denir. </a:t>
            </a:r>
            <a:endParaRPr lang="tr-TR" sz="2800" dirty="0" smtClean="0">
              <a:latin typeface="Times New Roman" pitchFamily="18" charset="0"/>
            </a:endParaRPr>
          </a:p>
          <a:p>
            <a:pPr algn="just">
              <a:lnSpc>
                <a:spcPct val="90000"/>
              </a:lnSpc>
            </a:pPr>
            <a:r>
              <a:rPr lang="nl-NL" sz="2800" dirty="0">
                <a:latin typeface="Times New Roman" pitchFamily="18" charset="0"/>
              </a:rPr>
              <a:t>Anatomik açıdan kabukların iç tarafını ve büyük bir kısmını kambiyumun faaliyeti sonucunda oluşan ikincil dokular oluşturur. Ayrıca kambiyum henüz faaliyete başlamadan önce bulunan birincil dokular da kabukta yer alır. Kabuğun dış yüzeyinde ise, epidermanın harap olması ile meydana gelen yine ikincil bir ürün olan periderm vardır. </a:t>
            </a:r>
            <a:r>
              <a:rPr lang="nl-NL" sz="2800" b="1" dirty="0">
                <a:solidFill>
                  <a:srgbClr val="D60093"/>
                </a:solidFill>
                <a:latin typeface="Comic Sans MS" pitchFamily="66" charset="0"/>
              </a:rPr>
              <a:t>Sekonder (=ikincil) büyüme sırasında epidermanın, kabuğun enine genişlemesine ayak uyduramayarak parçalanması üzerine onun koruyuculuk görevini üstlenmek için gelişen sekonder bir dokudur. </a:t>
            </a:r>
            <a:r>
              <a:rPr lang="nl-NL" sz="2800" dirty="0">
                <a:latin typeface="Times New Roman" pitchFamily="18" charset="0"/>
              </a:rPr>
              <a:t>Dıştan içe doğru üç farklı tabakadan yapılmıştır. </a:t>
            </a:r>
            <a:endParaRPr lang="tr-TR" sz="2800" dirty="0">
              <a:latin typeface="Times New Roman" pitchFamily="18" charset="0"/>
            </a:endParaRPr>
          </a:p>
          <a:p>
            <a:pPr algn="just" eaLnBrk="1" hangingPunct="1">
              <a:lnSpc>
                <a:spcPct val="90000"/>
              </a:lnSpc>
            </a:pPr>
            <a:endParaRPr lang="tr-TR" sz="2800" dirty="0" smtClean="0">
              <a:latin typeface="Times New Roman" pitchFamily="18" charset="0"/>
            </a:endParaRPr>
          </a:p>
        </p:txBody>
      </p:sp>
    </p:spTree>
    <p:extLst>
      <p:ext uri="{BB962C8B-B14F-4D97-AF65-F5344CB8AC3E}">
        <p14:creationId xmlns:p14="http://schemas.microsoft.com/office/powerpoint/2010/main" val="4282794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107504" y="188640"/>
            <a:ext cx="8856984" cy="6453336"/>
          </a:xfrm>
        </p:spPr>
        <p:txBody>
          <a:bodyPr rtlCol="0">
            <a:normAutofit/>
          </a:bodyPr>
          <a:lstStyle/>
          <a:p>
            <a:pPr algn="just" eaLnBrk="1" fontAlgn="auto" hangingPunct="1">
              <a:lnSpc>
                <a:spcPct val="80000"/>
              </a:lnSpc>
              <a:spcAft>
                <a:spcPts val="0"/>
              </a:spcAft>
              <a:buFont typeface="Wingdings" pitchFamily="2" charset="2"/>
              <a:buNone/>
              <a:defRPr/>
            </a:pPr>
            <a:endParaRPr lang="nl-NL" sz="2000" dirty="0" smtClean="0">
              <a:latin typeface="Times New Roman" pitchFamily="18" charset="0"/>
            </a:endParaRPr>
          </a:p>
          <a:p>
            <a:pPr algn="just" eaLnBrk="1" fontAlgn="auto" hangingPunct="1">
              <a:lnSpc>
                <a:spcPct val="80000"/>
              </a:lnSpc>
              <a:spcAft>
                <a:spcPts val="0"/>
              </a:spcAft>
              <a:buFont typeface="Arial" pitchFamily="34" charset="0"/>
              <a:buChar char="•"/>
              <a:defRPr/>
            </a:pPr>
            <a:r>
              <a:rPr lang="nl-NL" sz="2800" b="1" dirty="0" smtClean="0">
                <a:solidFill>
                  <a:srgbClr val="FC96A0"/>
                </a:solidFill>
                <a:latin typeface="Brush Script MT" pitchFamily="66" charset="0"/>
              </a:rPr>
              <a:t>-Felloderm:</a:t>
            </a:r>
            <a:r>
              <a:rPr lang="nl-NL" sz="2800" dirty="0" smtClean="0">
                <a:latin typeface="Times New Roman" pitchFamily="18" charset="0"/>
              </a:rPr>
              <a:t> </a:t>
            </a:r>
            <a:r>
              <a:rPr lang="nl-NL" sz="2000" dirty="0" smtClean="0">
                <a:latin typeface="Times New Roman" pitchFamily="18" charset="0"/>
              </a:rPr>
              <a:t>Selüloz çeperli, gevşek dizilişli canlı hücrelerdir. Bunların </a:t>
            </a:r>
          </a:p>
          <a:p>
            <a:pPr algn="just" eaLnBrk="1" fontAlgn="auto" hangingPunct="1">
              <a:lnSpc>
                <a:spcPct val="80000"/>
              </a:lnSpc>
              <a:spcAft>
                <a:spcPts val="0"/>
              </a:spcAft>
              <a:buFont typeface="Wingdings" pitchFamily="2" charset="2"/>
              <a:buNone/>
              <a:defRPr/>
            </a:pPr>
            <a:r>
              <a:rPr lang="nl-NL" sz="2000" dirty="0" smtClean="0">
                <a:latin typeface="Times New Roman" pitchFamily="18" charset="0"/>
              </a:rPr>
              <a:t>kabuk hücrelerinden ayırmak zordur. İçlerinde kloroplast olabilir.</a:t>
            </a:r>
          </a:p>
          <a:p>
            <a:pPr algn="just" eaLnBrk="1" fontAlgn="auto" hangingPunct="1">
              <a:lnSpc>
                <a:spcPct val="80000"/>
              </a:lnSpc>
              <a:spcAft>
                <a:spcPts val="0"/>
              </a:spcAft>
              <a:buFont typeface="Arial" pitchFamily="34" charset="0"/>
              <a:buChar char="•"/>
              <a:defRPr/>
            </a:pPr>
            <a:r>
              <a:rPr lang="nl-NL" sz="2800" b="1" dirty="0" smtClean="0">
                <a:solidFill>
                  <a:srgbClr val="FC96A0"/>
                </a:solidFill>
                <a:latin typeface="Brush Script MT" pitchFamily="66" charset="0"/>
              </a:rPr>
              <a:t>-</a:t>
            </a:r>
            <a:r>
              <a:rPr lang="nl-NL" sz="2800" b="1" u="sng" dirty="0" smtClean="0">
                <a:solidFill>
                  <a:srgbClr val="FC96A0"/>
                </a:solidFill>
                <a:latin typeface="Brush Script MT" pitchFamily="66" charset="0"/>
              </a:rPr>
              <a:t>Fellogen:</a:t>
            </a:r>
            <a:r>
              <a:rPr lang="nl-NL" sz="2800" dirty="0" smtClean="0">
                <a:latin typeface="Times New Roman" pitchFamily="18" charset="0"/>
              </a:rPr>
              <a:t> </a:t>
            </a:r>
            <a:r>
              <a:rPr lang="nl-NL" sz="2000" dirty="0" smtClean="0">
                <a:latin typeface="Times New Roman" pitchFamily="18" charset="0"/>
              </a:rPr>
              <a:t>(=Mantar kambiyumu) mantar dokusunu meydana getirir, </a:t>
            </a:r>
          </a:p>
          <a:p>
            <a:pPr algn="just" eaLnBrk="1" fontAlgn="auto" hangingPunct="1">
              <a:lnSpc>
                <a:spcPct val="80000"/>
              </a:lnSpc>
              <a:spcAft>
                <a:spcPts val="0"/>
              </a:spcAft>
              <a:buFont typeface="Wingdings" pitchFamily="2" charset="2"/>
              <a:buNone/>
              <a:defRPr/>
            </a:pPr>
            <a:r>
              <a:rPr lang="nl-NL" sz="2000" dirty="0" smtClean="0">
                <a:latin typeface="Times New Roman" pitchFamily="18" charset="0"/>
              </a:rPr>
              <a:t>canlı hücrelerdir.</a:t>
            </a:r>
            <a:endParaRPr lang="nl-NL" sz="2000" dirty="0" smtClean="0">
              <a:solidFill>
                <a:srgbClr val="000000"/>
              </a:solidFill>
              <a:effectLst>
                <a:outerShdw blurRad="38100" dist="38100" dir="2700000" algn="tl">
                  <a:srgbClr val="FFFFFF"/>
                </a:outerShdw>
              </a:effectLst>
              <a:latin typeface="Times New Roman" pitchFamily="18" charset="0"/>
            </a:endParaRPr>
          </a:p>
          <a:p>
            <a:pPr algn="just" eaLnBrk="1" fontAlgn="auto" hangingPunct="1">
              <a:lnSpc>
                <a:spcPct val="80000"/>
              </a:lnSpc>
              <a:spcAft>
                <a:spcPts val="0"/>
              </a:spcAft>
              <a:buFont typeface="Arial" pitchFamily="34" charset="0"/>
              <a:buChar char="•"/>
              <a:defRPr/>
            </a:pPr>
            <a:r>
              <a:rPr lang="nl-NL" sz="2800" b="1" dirty="0" smtClean="0">
                <a:solidFill>
                  <a:srgbClr val="FC96A0"/>
                </a:solidFill>
                <a:latin typeface="Brush Script MT" pitchFamily="66" charset="0"/>
              </a:rPr>
              <a:t>-</a:t>
            </a:r>
            <a:r>
              <a:rPr lang="nl-NL" sz="2800" b="1" u="sng" dirty="0" smtClean="0">
                <a:solidFill>
                  <a:srgbClr val="FC96A0"/>
                </a:solidFill>
                <a:latin typeface="Brush Script MT" pitchFamily="66" charset="0"/>
              </a:rPr>
              <a:t>Fellem:</a:t>
            </a:r>
            <a:r>
              <a:rPr lang="nl-NL" sz="2800" dirty="0" smtClean="0">
                <a:latin typeface="Times New Roman" pitchFamily="18" charset="0"/>
              </a:rPr>
              <a:t> </a:t>
            </a:r>
            <a:r>
              <a:rPr lang="nl-NL" sz="2000" dirty="0" smtClean="0">
                <a:latin typeface="Times New Roman" pitchFamily="18" charset="0"/>
              </a:rPr>
              <a:t>Fellogenden meydana gelen, çeperleri mantarlaşmış, ölü </a:t>
            </a:r>
          </a:p>
          <a:p>
            <a:pPr algn="just" eaLnBrk="1" fontAlgn="auto" hangingPunct="1">
              <a:lnSpc>
                <a:spcPct val="80000"/>
              </a:lnSpc>
              <a:spcAft>
                <a:spcPts val="0"/>
              </a:spcAft>
              <a:buFont typeface="Wingdings" pitchFamily="2" charset="2"/>
              <a:buNone/>
              <a:defRPr/>
            </a:pPr>
            <a:r>
              <a:rPr lang="nl-NL" sz="2000" dirty="0" smtClean="0">
                <a:latin typeface="Times New Roman" pitchFamily="18" charset="0"/>
              </a:rPr>
              <a:t>hücrelerdir. </a:t>
            </a:r>
            <a:r>
              <a:rPr lang="en-US" sz="2000" dirty="0" smtClean="0">
                <a:latin typeface="Times New Roman" pitchFamily="18" charset="0"/>
              </a:rPr>
              <a:t>Her </a:t>
            </a:r>
            <a:r>
              <a:rPr lang="en-US" sz="2000" dirty="0" err="1" smtClean="0">
                <a:latin typeface="Times New Roman" pitchFamily="18" charset="0"/>
              </a:rPr>
              <a:t>üç</a:t>
            </a:r>
            <a:r>
              <a:rPr lang="en-US" sz="2000" dirty="0" smtClean="0">
                <a:latin typeface="Times New Roman" pitchFamily="18" charset="0"/>
              </a:rPr>
              <a:t> </a:t>
            </a:r>
            <a:r>
              <a:rPr lang="en-US" sz="2000" dirty="0" err="1" smtClean="0">
                <a:latin typeface="Times New Roman" pitchFamily="18" charset="0"/>
              </a:rPr>
              <a:t>tabakaya</a:t>
            </a:r>
            <a:r>
              <a:rPr lang="en-US" sz="2000" dirty="0" smtClean="0">
                <a:latin typeface="Times New Roman" pitchFamily="18" charset="0"/>
              </a:rPr>
              <a:t> </a:t>
            </a:r>
            <a:r>
              <a:rPr lang="en-US" sz="2000" dirty="0" err="1" smtClean="0">
                <a:latin typeface="Times New Roman" pitchFamily="18" charset="0"/>
              </a:rPr>
              <a:t>birden</a:t>
            </a:r>
            <a:r>
              <a:rPr lang="en-US" sz="2000" dirty="0" smtClean="0">
                <a:latin typeface="Times New Roman" pitchFamily="18" charset="0"/>
              </a:rPr>
              <a:t> </a:t>
            </a:r>
            <a:r>
              <a:rPr lang="en-US" sz="2000" b="1" dirty="0" err="1" smtClean="0">
                <a:solidFill>
                  <a:srgbClr val="D60093"/>
                </a:solidFill>
                <a:latin typeface="Comic Sans MS" pitchFamily="66" charset="0"/>
              </a:rPr>
              <a:t>periderm</a:t>
            </a:r>
            <a:r>
              <a:rPr lang="en-US" sz="2000" dirty="0" smtClean="0">
                <a:solidFill>
                  <a:schemeClr val="accent2"/>
                </a:solidFill>
                <a:latin typeface="Times New Roman" pitchFamily="18" charset="0"/>
              </a:rPr>
              <a:t> </a:t>
            </a:r>
            <a:r>
              <a:rPr lang="en-US" sz="2000" dirty="0" err="1" smtClean="0">
                <a:latin typeface="Times New Roman" pitchFamily="18" charset="0"/>
              </a:rPr>
              <a:t>adı</a:t>
            </a:r>
            <a:r>
              <a:rPr lang="en-US" sz="2000" dirty="0" smtClean="0">
                <a:latin typeface="Times New Roman" pitchFamily="18" charset="0"/>
              </a:rPr>
              <a:t> </a:t>
            </a:r>
            <a:r>
              <a:rPr lang="en-US" sz="2000" dirty="0" err="1" smtClean="0">
                <a:latin typeface="Times New Roman" pitchFamily="18" charset="0"/>
              </a:rPr>
              <a:t>verilir</a:t>
            </a:r>
            <a:r>
              <a:rPr lang="en-US" sz="2000" dirty="0" smtClean="0">
                <a:latin typeface="Times New Roman" pitchFamily="18" charset="0"/>
              </a:rPr>
              <a:t>. </a:t>
            </a:r>
            <a:r>
              <a:rPr lang="en-US" sz="2000" dirty="0" err="1" smtClean="0">
                <a:latin typeface="Times New Roman" pitchFamily="18" charset="0"/>
              </a:rPr>
              <a:t>Mantar</a:t>
            </a:r>
            <a:r>
              <a:rPr lang="en-US" sz="2000" dirty="0" smtClean="0">
                <a:latin typeface="Times New Roman" pitchFamily="18" charset="0"/>
              </a:rPr>
              <a:t> </a:t>
            </a:r>
            <a:r>
              <a:rPr lang="en-US" sz="2000" dirty="0" err="1" smtClean="0">
                <a:latin typeface="Times New Roman" pitchFamily="18" charset="0"/>
              </a:rPr>
              <a:t>tabakasının</a:t>
            </a:r>
            <a:r>
              <a:rPr lang="en-US" sz="2000" dirty="0" smtClean="0">
                <a:latin typeface="Times New Roman" pitchFamily="18" charset="0"/>
              </a:rPr>
              <a:t> </a:t>
            </a:r>
            <a:r>
              <a:rPr lang="en-US" sz="2000" dirty="0" err="1" smtClean="0">
                <a:latin typeface="Times New Roman" pitchFamily="18" charset="0"/>
              </a:rPr>
              <a:t>kalınlığı</a:t>
            </a:r>
            <a:r>
              <a:rPr lang="en-US" sz="2000" dirty="0" smtClean="0">
                <a:latin typeface="Times New Roman" pitchFamily="18" charset="0"/>
              </a:rPr>
              <a:t> </a:t>
            </a:r>
            <a:r>
              <a:rPr lang="en-US" sz="2000" dirty="0" err="1" smtClean="0">
                <a:latin typeface="Times New Roman" pitchFamily="18" charset="0"/>
              </a:rPr>
              <a:t>bitkinin</a:t>
            </a:r>
            <a:r>
              <a:rPr lang="en-US" sz="2000" dirty="0" smtClean="0">
                <a:latin typeface="Times New Roman" pitchFamily="18" charset="0"/>
              </a:rPr>
              <a:t> </a:t>
            </a:r>
            <a:r>
              <a:rPr lang="en-US" sz="2000" dirty="0" err="1" smtClean="0">
                <a:latin typeface="Times New Roman" pitchFamily="18" charset="0"/>
              </a:rPr>
              <a:t>çeşidine</a:t>
            </a:r>
            <a:r>
              <a:rPr lang="en-US" sz="2000" dirty="0" smtClean="0">
                <a:latin typeface="Times New Roman" pitchFamily="18" charset="0"/>
              </a:rPr>
              <a:t> </a:t>
            </a:r>
            <a:r>
              <a:rPr lang="en-US" sz="2000" dirty="0" err="1" smtClean="0">
                <a:latin typeface="Times New Roman" pitchFamily="18" charset="0"/>
              </a:rPr>
              <a:t>ve</a:t>
            </a:r>
            <a:r>
              <a:rPr lang="en-US" sz="2000" dirty="0" smtClean="0">
                <a:latin typeface="Times New Roman" pitchFamily="18" charset="0"/>
              </a:rPr>
              <a:t> </a:t>
            </a:r>
            <a:r>
              <a:rPr lang="en-US" sz="2000" dirty="0" err="1" smtClean="0">
                <a:latin typeface="Times New Roman" pitchFamily="18" charset="0"/>
              </a:rPr>
              <a:t>yapısına</a:t>
            </a:r>
            <a:r>
              <a:rPr lang="en-US" sz="2000" dirty="0" smtClean="0">
                <a:latin typeface="Times New Roman" pitchFamily="18" charset="0"/>
              </a:rPr>
              <a:t> </a:t>
            </a:r>
            <a:r>
              <a:rPr lang="en-US" sz="2000" dirty="0" err="1" smtClean="0">
                <a:latin typeface="Times New Roman" pitchFamily="18" charset="0"/>
              </a:rPr>
              <a:t>göre</a:t>
            </a:r>
            <a:r>
              <a:rPr lang="en-US" sz="2000" dirty="0" smtClean="0">
                <a:latin typeface="Times New Roman" pitchFamily="18" charset="0"/>
              </a:rPr>
              <a:t> </a:t>
            </a:r>
            <a:r>
              <a:rPr lang="en-US" sz="2000" dirty="0" err="1" smtClean="0">
                <a:latin typeface="Times New Roman" pitchFamily="18" charset="0"/>
              </a:rPr>
              <a:t>değişir</a:t>
            </a:r>
            <a:r>
              <a:rPr lang="en-US" sz="2000" dirty="0" smtClean="0">
                <a:latin typeface="Times New Roman" pitchFamily="18" charset="0"/>
              </a:rPr>
              <a:t>.</a:t>
            </a:r>
            <a:endParaRPr lang="tr-TR" sz="2000" dirty="0" smtClean="0">
              <a:latin typeface="Times New Roman" pitchFamily="18" charset="0"/>
            </a:endParaRPr>
          </a:p>
          <a:p>
            <a:pPr algn="just" eaLnBrk="1" fontAlgn="auto" hangingPunct="1">
              <a:lnSpc>
                <a:spcPct val="80000"/>
              </a:lnSpc>
              <a:spcAft>
                <a:spcPts val="0"/>
              </a:spcAft>
              <a:buFont typeface="Wingdings" pitchFamily="2" charset="2"/>
              <a:buNone/>
              <a:defRPr/>
            </a:pPr>
            <a:endParaRPr lang="en-US" sz="2000" dirty="0" smtClean="0">
              <a:latin typeface="Times New Roman" pitchFamily="18" charset="0"/>
            </a:endParaRPr>
          </a:p>
          <a:p>
            <a:pPr algn="just" eaLnBrk="1" fontAlgn="auto" hangingPunct="1">
              <a:lnSpc>
                <a:spcPct val="80000"/>
              </a:lnSpc>
              <a:spcAft>
                <a:spcPts val="0"/>
              </a:spcAft>
              <a:buFont typeface="Wingdings" pitchFamily="2" charset="2"/>
              <a:buNone/>
              <a:defRPr/>
            </a:pPr>
            <a:r>
              <a:rPr lang="en-US" sz="2000" dirty="0" err="1" smtClean="0">
                <a:latin typeface="Times New Roman" pitchFamily="18" charset="0"/>
              </a:rPr>
              <a:t>Kabuğun</a:t>
            </a:r>
            <a:r>
              <a:rPr lang="en-US" sz="2000" dirty="0" smtClean="0">
                <a:latin typeface="Times New Roman" pitchFamily="18" charset="0"/>
              </a:rPr>
              <a:t> </a:t>
            </a:r>
            <a:r>
              <a:rPr lang="en-US" sz="2000" dirty="0" err="1" smtClean="0">
                <a:latin typeface="Times New Roman" pitchFamily="18" charset="0"/>
              </a:rPr>
              <a:t>esas</a:t>
            </a:r>
            <a:r>
              <a:rPr lang="en-US" sz="2000" dirty="0" smtClean="0">
                <a:latin typeface="Times New Roman" pitchFamily="18" charset="0"/>
              </a:rPr>
              <a:t> </a:t>
            </a:r>
            <a:r>
              <a:rPr lang="tr-TR" sz="2000" dirty="0" smtClean="0">
                <a:latin typeface="Times New Roman" pitchFamily="18" charset="0"/>
              </a:rPr>
              <a:t>görevi koruma</a:t>
            </a:r>
            <a:r>
              <a:rPr lang="en-US" sz="2000" dirty="0" smtClean="0">
                <a:latin typeface="Times New Roman" pitchFamily="18" charset="0"/>
              </a:rPr>
              <a:t> </a:t>
            </a:r>
            <a:r>
              <a:rPr lang="en-US" sz="2000" dirty="0" err="1" smtClean="0">
                <a:latin typeface="Times New Roman" pitchFamily="18" charset="0"/>
              </a:rPr>
              <a:t>sağlamaktır</a:t>
            </a:r>
            <a:r>
              <a:rPr lang="en-US" sz="2000" dirty="0" smtClean="0">
                <a:latin typeface="Times New Roman" pitchFamily="18" charset="0"/>
              </a:rPr>
              <a:t>. </a:t>
            </a:r>
            <a:r>
              <a:rPr lang="nl-NL" sz="2000" dirty="0" smtClean="0">
                <a:latin typeface="Times New Roman" pitchFamily="18" charset="0"/>
              </a:rPr>
              <a:t>Koruyuculuk esas görevi olduğu için destek doku elemanları (taş hücreleri, sklerankima lifi ve kollenkima) kabuk içinde görülür. Fotosentez sonucu depo edilen nişasta, salgı maddeleri, uçucu yağ, lateks, tek veya dizi billurlar tür ve cins bakımından değişik drogların tanınmasına yardımcı olurlar. Kabuklar kambiyumun dışında kalan kısımdan oluştukları için ksilem elemanlarını (trake, trakeit gibi) taşımazlar.</a:t>
            </a:r>
            <a:r>
              <a:rPr lang="tr-TR" sz="2000" dirty="0" smtClean="0">
                <a:latin typeface="Times New Roman" pitchFamily="18" charset="0"/>
              </a:rPr>
              <a:t> </a:t>
            </a:r>
          </a:p>
        </p:txBody>
      </p:sp>
    </p:spTree>
    <p:extLst>
      <p:ext uri="{BB962C8B-B14F-4D97-AF65-F5344CB8AC3E}">
        <p14:creationId xmlns:p14="http://schemas.microsoft.com/office/powerpoint/2010/main" val="2231650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68313" y="188913"/>
            <a:ext cx="8229600" cy="1223962"/>
          </a:xfrm>
        </p:spPr>
        <p:txBody>
          <a:bodyPr/>
          <a:lstStyle/>
          <a:p>
            <a:r>
              <a:rPr lang="it-IT" sz="5400" b="1" i="1">
                <a:solidFill>
                  <a:srgbClr val="CC3300"/>
                </a:solidFill>
                <a:latin typeface="Brush Script MT" pitchFamily="66" charset="0"/>
              </a:rPr>
              <a:t>Yaprak Drogları</a:t>
            </a:r>
            <a:endParaRPr lang="tr-TR" sz="5400" b="1" i="1"/>
          </a:p>
        </p:txBody>
      </p:sp>
      <p:sp>
        <p:nvSpPr>
          <p:cNvPr id="3075" name="Rectangle 3"/>
          <p:cNvSpPr>
            <a:spLocks noGrp="1" noChangeArrowheads="1"/>
          </p:cNvSpPr>
          <p:nvPr>
            <p:ph type="body" idx="1"/>
          </p:nvPr>
        </p:nvSpPr>
        <p:spPr>
          <a:xfrm>
            <a:off x="251520" y="1412776"/>
            <a:ext cx="8712968" cy="5102324"/>
          </a:xfrm>
        </p:spPr>
        <p:txBody>
          <a:bodyPr>
            <a:normAutofit/>
          </a:bodyPr>
          <a:lstStyle/>
          <a:p>
            <a:pPr algn="just"/>
            <a:r>
              <a:rPr lang="nl-NL" sz="2800" dirty="0">
                <a:latin typeface="Times New Roman" pitchFamily="18" charset="0"/>
              </a:rPr>
              <a:t>Büyümesi sınırlı olan kısa sürgünlerdir. Yüzeyleri geniş, görevleri asimilasyon yapmaktır. Su ve ışıktan yeterince yararlanmak, gaz alış verişini sağlamak ve buharlaşmayı düzenlemek için gövde üzerinde belli düzenle dizilmişlerdir. Bir yaprakta epiderma (koruyucu doku, kloroplast taşımaz), mezofil (asimilasyon yapan kısım) görülür. Yapraklar iç yapı bakımından ikiye ayrılır</a:t>
            </a:r>
            <a:r>
              <a:rPr lang="tr-TR" sz="2800" dirty="0">
                <a:latin typeface="Times New Roman" pitchFamily="18" charset="0"/>
              </a:rPr>
              <a:t> </a:t>
            </a:r>
          </a:p>
        </p:txBody>
      </p:sp>
    </p:spTree>
    <p:extLst>
      <p:ext uri="{BB962C8B-B14F-4D97-AF65-F5344CB8AC3E}">
        <p14:creationId xmlns:p14="http://schemas.microsoft.com/office/powerpoint/2010/main" val="132745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467544" y="28464"/>
            <a:ext cx="8496944" cy="6640895"/>
          </a:xfrm>
        </p:spPr>
        <p:txBody>
          <a:bodyPr>
            <a:normAutofit lnSpcReduction="10000"/>
          </a:bodyPr>
          <a:lstStyle/>
          <a:p>
            <a:pPr algn="just"/>
            <a:r>
              <a:rPr lang="nl-NL" sz="3600" b="1" dirty="0">
                <a:solidFill>
                  <a:srgbClr val="9900FF"/>
                </a:solidFill>
                <a:latin typeface="Brush Script MT" pitchFamily="66" charset="0"/>
              </a:rPr>
              <a:t>Bifasiyal yapraklar:</a:t>
            </a:r>
            <a:r>
              <a:rPr lang="nl-NL" sz="2800" dirty="0">
                <a:latin typeface="Times New Roman" pitchFamily="18" charset="0"/>
              </a:rPr>
              <a:t> Her iki yüzden bakınca farklı yapı görürüz. Bunlara dorsiventral yapraklar da denir. Stoma çoğunlukla alt yüzeyde, üst yüzeyde ya hiç yok ya da çok azdır. Bu tip yaprak şekline daha çok dikotillerde rastlanır. </a:t>
            </a:r>
            <a:endParaRPr lang="nl-NL" sz="2800" b="1" dirty="0">
              <a:latin typeface="Times New Roman" pitchFamily="18" charset="0"/>
            </a:endParaRPr>
          </a:p>
          <a:p>
            <a:r>
              <a:rPr lang="nl-NL" sz="3600" b="1" dirty="0">
                <a:solidFill>
                  <a:srgbClr val="9900FF"/>
                </a:solidFill>
                <a:latin typeface="Brush Script MT" pitchFamily="66" charset="0"/>
              </a:rPr>
              <a:t>Monofasiyal yaprak:</a:t>
            </a:r>
            <a:r>
              <a:rPr lang="nl-NL" sz="2800" dirty="0">
                <a:latin typeface="Times New Roman" pitchFamily="18" charset="0"/>
              </a:rPr>
              <a:t> Tek yüzlü, alt ve üst yüzünden bakılınca birbirinden farklı olmayan iki yüz görülür. Ekifasiyel ya da izolateral yapraklar da denir. Stoma her iki yüzde de vardır. Miktarı hemen hemen aynıdır. </a:t>
            </a:r>
          </a:p>
          <a:p>
            <a:r>
              <a:rPr lang="nl-NL" sz="2800" dirty="0">
                <a:latin typeface="Times New Roman" pitchFamily="18" charset="0"/>
              </a:rPr>
              <a:t>Orta damarda ksilem ve floemin duruşuna göre alt ve üst yüz ayrılır. </a:t>
            </a:r>
            <a:endParaRPr lang="nl-NL" sz="2800" b="1" dirty="0">
              <a:latin typeface="Times New Roman" pitchFamily="18" charset="0"/>
            </a:endParaRPr>
          </a:p>
          <a:p>
            <a:r>
              <a:rPr lang="nl-NL" sz="3600" b="1" dirty="0">
                <a:solidFill>
                  <a:srgbClr val="9900FF"/>
                </a:solidFill>
                <a:latin typeface="Brush Script MT" pitchFamily="66" charset="0"/>
              </a:rPr>
              <a:t>Unifasiyal yaprak:</a:t>
            </a:r>
            <a:r>
              <a:rPr lang="nl-NL" sz="2800" dirty="0">
                <a:latin typeface="Times New Roman" pitchFamily="18" charset="0"/>
              </a:rPr>
              <a:t> Alt ve üst yüz ayırt edilemez. Bu deyim monokotillerin şerit şeklinde olan yaprakları için kullanılır. Örneğin İris yaprağı, soğan yaprağı. </a:t>
            </a:r>
            <a:endParaRPr lang="tr-TR" sz="2800" dirty="0">
              <a:latin typeface="Times New Roman" pitchFamily="18" charset="0"/>
            </a:endParaRPr>
          </a:p>
        </p:txBody>
      </p:sp>
    </p:spTree>
    <p:extLst>
      <p:ext uri="{BB962C8B-B14F-4D97-AF65-F5344CB8AC3E}">
        <p14:creationId xmlns:p14="http://schemas.microsoft.com/office/powerpoint/2010/main" val="1170563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051720" y="188640"/>
            <a:ext cx="5580112" cy="1143000"/>
          </a:xfrm>
        </p:spPr>
        <p:txBody>
          <a:bodyPr/>
          <a:lstStyle/>
          <a:p>
            <a:r>
              <a:rPr lang="it-IT" sz="4800" b="1" i="1" dirty="0">
                <a:solidFill>
                  <a:srgbClr val="9900CC"/>
                </a:solidFill>
                <a:latin typeface="Brush Script MT" pitchFamily="66" charset="0"/>
              </a:rPr>
              <a:t>Ç</a:t>
            </a:r>
            <a:r>
              <a:rPr lang="tr-TR" sz="4800" b="1" i="1" dirty="0">
                <a:solidFill>
                  <a:srgbClr val="9900CC"/>
                </a:solidFill>
                <a:latin typeface="Brush Script MT" pitchFamily="66" charset="0"/>
              </a:rPr>
              <a:t>İÇEK</a:t>
            </a:r>
            <a:r>
              <a:rPr lang="it-IT" sz="4800" b="1" i="1" dirty="0">
                <a:solidFill>
                  <a:srgbClr val="9900CC"/>
                </a:solidFill>
                <a:latin typeface="Brush Script MT" pitchFamily="66" charset="0"/>
              </a:rPr>
              <a:t> DROGLARI</a:t>
            </a:r>
            <a:endParaRPr lang="tr-TR" sz="4800" b="1" i="1" dirty="0">
              <a:solidFill>
                <a:srgbClr val="9900CC"/>
              </a:solidFill>
              <a:latin typeface="Brush Script MT" pitchFamily="66" charset="0"/>
            </a:endParaRPr>
          </a:p>
        </p:txBody>
      </p:sp>
      <p:sp>
        <p:nvSpPr>
          <p:cNvPr id="14339" name="Rectangle 3"/>
          <p:cNvSpPr>
            <a:spLocks noGrp="1" noChangeArrowheads="1"/>
          </p:cNvSpPr>
          <p:nvPr>
            <p:ph type="body" sz="half" idx="2"/>
          </p:nvPr>
        </p:nvSpPr>
        <p:spPr>
          <a:xfrm>
            <a:off x="251520" y="1412776"/>
            <a:ext cx="8641085" cy="5256883"/>
          </a:xfrm>
          <a:solidFill>
            <a:srgbClr val="78B8CC"/>
          </a:solidFill>
        </p:spPr>
        <p:txBody>
          <a:bodyPr/>
          <a:lstStyle/>
          <a:p>
            <a:pPr>
              <a:lnSpc>
                <a:spcPct val="90000"/>
              </a:lnSpc>
            </a:pPr>
            <a:r>
              <a:rPr lang="it-IT" sz="2400" dirty="0">
                <a:solidFill>
                  <a:srgbClr val="000000"/>
                </a:solidFill>
                <a:latin typeface="Times New Roman" pitchFamily="18" charset="0"/>
              </a:rPr>
              <a:t>Fanerogamların üreme organıdır. Çiçek evrimsel olarak gelişmesini tamamlamış ve en fazla değişikliğe uğramış karmaşık yapılı, üreme ile ilgili sürgündür. Bir reseptakuluma bağlı sap, reseptakulum üzerinde de çiçek organları bulunur. Bu çiçek organları yaprakların farklılaşması sonucu oluşmuşlardır. Çiçek sapına bağlı ve reseptakulum üzerinde çevrel olarak dizilmiş çiçek organları dıştan içe doğru sepal, </a:t>
            </a:r>
            <a:r>
              <a:rPr lang="it-IT" sz="2400" dirty="0" smtClean="0">
                <a:solidFill>
                  <a:srgbClr val="000000"/>
                </a:solidFill>
                <a:latin typeface="Times New Roman" pitchFamily="18" charset="0"/>
              </a:rPr>
              <a:t>petal </a:t>
            </a:r>
            <a:r>
              <a:rPr lang="tr-TR" sz="2400" dirty="0" smtClean="0">
                <a:solidFill>
                  <a:srgbClr val="000000"/>
                </a:solidFill>
                <a:latin typeface="Times New Roman" pitchFamily="18" charset="0"/>
              </a:rPr>
              <a:t>(</a:t>
            </a:r>
            <a:r>
              <a:rPr lang="it-IT" sz="2400" dirty="0" smtClean="0">
                <a:solidFill>
                  <a:srgbClr val="000000"/>
                </a:solidFill>
                <a:latin typeface="Times New Roman" pitchFamily="18" charset="0"/>
              </a:rPr>
              <a:t>örtü organları</a:t>
            </a:r>
            <a:r>
              <a:rPr lang="tr-TR" sz="2400" dirty="0" smtClean="0">
                <a:solidFill>
                  <a:srgbClr val="000000"/>
                </a:solidFill>
                <a:latin typeface="Times New Roman" pitchFamily="18" charset="0"/>
              </a:rPr>
              <a:t>)</a:t>
            </a:r>
            <a:r>
              <a:rPr lang="it-IT" sz="2400" dirty="0" smtClean="0">
                <a:solidFill>
                  <a:srgbClr val="000000"/>
                </a:solidFill>
                <a:latin typeface="Times New Roman" pitchFamily="18" charset="0"/>
              </a:rPr>
              <a:t>, </a:t>
            </a:r>
            <a:r>
              <a:rPr lang="it-IT" sz="2400" dirty="0">
                <a:solidFill>
                  <a:srgbClr val="000000"/>
                </a:solidFill>
                <a:latin typeface="Times New Roman" pitchFamily="18" charset="0"/>
              </a:rPr>
              <a:t>androkeum ve ginekeum </a:t>
            </a:r>
            <a:r>
              <a:rPr lang="tr-TR" sz="2400" dirty="0" smtClean="0">
                <a:solidFill>
                  <a:srgbClr val="000000"/>
                </a:solidFill>
                <a:latin typeface="Times New Roman" pitchFamily="18" charset="0"/>
              </a:rPr>
              <a:t>(üreme</a:t>
            </a:r>
            <a:r>
              <a:rPr lang="it-IT" sz="2400" dirty="0" smtClean="0">
                <a:solidFill>
                  <a:srgbClr val="000000"/>
                </a:solidFill>
                <a:latin typeface="Times New Roman" pitchFamily="18" charset="0"/>
              </a:rPr>
              <a:t> organları</a:t>
            </a:r>
            <a:r>
              <a:rPr lang="tr-TR" sz="2400" dirty="0" smtClean="0">
                <a:solidFill>
                  <a:srgbClr val="000000"/>
                </a:solidFill>
                <a:latin typeface="Times New Roman" pitchFamily="18" charset="0"/>
              </a:rPr>
              <a:t>) </a:t>
            </a:r>
            <a:r>
              <a:rPr lang="it-IT" sz="2400" dirty="0" smtClean="0">
                <a:solidFill>
                  <a:srgbClr val="000000"/>
                </a:solidFill>
                <a:latin typeface="Times New Roman" pitchFamily="18" charset="0"/>
              </a:rPr>
              <a:t>olarak </a:t>
            </a:r>
            <a:r>
              <a:rPr lang="it-IT" sz="2400" dirty="0">
                <a:solidFill>
                  <a:srgbClr val="000000"/>
                </a:solidFill>
                <a:latin typeface="Times New Roman" pitchFamily="18" charset="0"/>
              </a:rPr>
              <a:t>yerleşmiştir.</a:t>
            </a:r>
            <a:r>
              <a:rPr lang="it-IT" sz="2400" dirty="0">
                <a:latin typeface="Times New Roman" pitchFamily="18" charset="0"/>
              </a:rPr>
              <a:t> </a:t>
            </a:r>
            <a:endParaRPr lang="tr-TR" sz="2400" dirty="0">
              <a:latin typeface="Times New Roman" pitchFamily="18" charset="0"/>
            </a:endParaRPr>
          </a:p>
        </p:txBody>
      </p:sp>
    </p:spTree>
    <p:extLst>
      <p:ext uri="{BB962C8B-B14F-4D97-AF65-F5344CB8AC3E}">
        <p14:creationId xmlns:p14="http://schemas.microsoft.com/office/powerpoint/2010/main" val="1054632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251520" y="188913"/>
            <a:ext cx="8641655" cy="6480447"/>
          </a:xfrm>
          <a:solidFill>
            <a:schemeClr val="bg1"/>
          </a:solidFill>
        </p:spPr>
        <p:txBody>
          <a:bodyPr/>
          <a:lstStyle/>
          <a:p>
            <a:pPr>
              <a:lnSpc>
                <a:spcPct val="80000"/>
              </a:lnSpc>
            </a:pPr>
            <a:endParaRPr lang="tr-TR" sz="2400" dirty="0">
              <a:latin typeface="Times New Roman" pitchFamily="18" charset="0"/>
            </a:endParaRPr>
          </a:p>
          <a:p>
            <a:pPr algn="just">
              <a:lnSpc>
                <a:spcPct val="80000"/>
              </a:lnSpc>
            </a:pPr>
            <a:r>
              <a:rPr lang="it-IT" dirty="0">
                <a:solidFill>
                  <a:srgbClr val="000000"/>
                </a:solidFill>
                <a:latin typeface="Times New Roman" pitchFamily="18" charset="0"/>
              </a:rPr>
              <a:t>Sepaller (çanak yapraklar) yaprağa benzer ve çoğunlukla kalın ve yeşil renklidir. Küçük yaprağa benzer, klorofil taşır ve özümleme yapar, bu nedenle üst ve alt epiderma arasında palizat ve sünger ayrımı belirgindir. Bu kısım tomurcuk aşamasında ike içteki kısımları korur. Sepal topluluğuna kaliks denir. Petaller (taç yapraklar) sepallerin hemen üzerinden çıkar ve sepallerden daha incedir. Epiderma çok dalgalı çeperli, papilli, mezofilde palizat parenkiması indirgenmiş. Böcekleri çekebilmek için genellikle çekici renkli ve gösterişlidir. Petal topluluğuna korolla denir. Kaliks ve korolla her ikisi birlikte periantı (çiçek örtü yaprakları) oluşturur. Bu iki kısım çiçeğin verimsiz olan kısmıdır</a:t>
            </a:r>
            <a:r>
              <a:rPr lang="it-IT" sz="2400" dirty="0">
                <a:solidFill>
                  <a:srgbClr val="000000"/>
                </a:solidFill>
                <a:latin typeface="Times New Roman" pitchFamily="18" charset="0"/>
              </a:rPr>
              <a:t>. </a:t>
            </a:r>
            <a:endParaRPr lang="tr-TR" sz="2400" dirty="0">
              <a:solidFill>
                <a:srgbClr val="000000"/>
              </a:solidFill>
              <a:latin typeface="Times New Roman" pitchFamily="18" charset="0"/>
            </a:endParaRPr>
          </a:p>
        </p:txBody>
      </p:sp>
    </p:spTree>
    <p:extLst>
      <p:ext uri="{BB962C8B-B14F-4D97-AF65-F5344CB8AC3E}">
        <p14:creationId xmlns:p14="http://schemas.microsoft.com/office/powerpoint/2010/main" val="506971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332656"/>
            <a:ext cx="8363272" cy="6408712"/>
          </a:xfrm>
        </p:spPr>
        <p:txBody>
          <a:bodyPr>
            <a:normAutofit fontScale="77500" lnSpcReduction="20000"/>
          </a:bodyPr>
          <a:lstStyle/>
          <a:p>
            <a:pPr algn="just"/>
            <a:r>
              <a:rPr lang="it-IT" dirty="0" smtClean="0">
                <a:solidFill>
                  <a:srgbClr val="000000"/>
                </a:solidFill>
                <a:latin typeface="Times New Roman" pitchFamily="18" charset="0"/>
                <a:cs typeface="Times New Roman" pitchFamily="18" charset="0"/>
              </a:rPr>
              <a:t>İçte kalan iki kısım ise doğrudan üreme ile ilgili kısımlardır. Petalin hemen içinde yer alan ve stamen olarak isimlendirilen erkek üreme organları, bunlar filament ve anter olmak üzere iki kısımdan oluşur anter polen keselerini taşıyan kısımdır. En ortada ise dişi üreme organları olan yaprakların uzunlamasına katlanarak tohum taslaklarını (ovülleri) çevreleyecek şekilde evrimleşmiş karpeller (ginekeum) yer alır. Ginekeum stigma, stilus ve ovaryum olmak üzere üç farklı kısımdan meydana gelmiştir ve bir veya birden çok sayıda karpelden oluşabilir.</a:t>
            </a:r>
            <a:endParaRPr lang="tr-TR" dirty="0" smtClean="0">
              <a:solidFill>
                <a:srgbClr val="000000"/>
              </a:solidFill>
              <a:latin typeface="Times New Roman" pitchFamily="18" charset="0"/>
              <a:cs typeface="Times New Roman" pitchFamily="18" charset="0"/>
            </a:endParaRPr>
          </a:p>
          <a:p>
            <a:pPr algn="just">
              <a:buNone/>
            </a:pPr>
            <a:endParaRPr lang="tr-TR" dirty="0" smtClean="0">
              <a:solidFill>
                <a:srgbClr val="000000"/>
              </a:solidFill>
              <a:latin typeface="Times New Roman" pitchFamily="18" charset="0"/>
              <a:cs typeface="Times New Roman" pitchFamily="18" charset="0"/>
            </a:endParaRPr>
          </a:p>
          <a:p>
            <a:pPr algn="just"/>
            <a:r>
              <a:rPr lang="it-IT" dirty="0">
                <a:latin typeface="Times New Roman" pitchFamily="18" charset="0"/>
                <a:cs typeface="Times New Roman" pitchFamily="18" charset="0"/>
              </a:rPr>
              <a:t>Çiçek toz halinde ise çiçek sapı, brakteler, korolla, androkeum, ginekeuma ait elemanlar anatomik olarak görülür. </a:t>
            </a:r>
            <a:endParaRPr lang="tr-TR" dirty="0">
              <a:latin typeface="Times New Roman" pitchFamily="18" charset="0"/>
              <a:cs typeface="Times New Roman" pitchFamily="18" charset="0"/>
            </a:endParaRPr>
          </a:p>
          <a:p>
            <a:pPr algn="just"/>
            <a:endParaRPr lang="tr-TR" b="1" dirty="0" smtClean="0">
              <a:latin typeface="Times New Roman" pitchFamily="18" charset="0"/>
              <a:cs typeface="Times New Roman" pitchFamily="18" charset="0"/>
            </a:endParaRPr>
          </a:p>
          <a:p>
            <a:pPr algn="just">
              <a:buNone/>
            </a:pPr>
            <a:endParaRPr lang="tr-TR" b="1" dirty="0">
              <a:latin typeface="Times New Roman" pitchFamily="18" charset="0"/>
              <a:cs typeface="Times New Roman" pitchFamily="18" charset="0"/>
            </a:endParaRPr>
          </a:p>
          <a:p>
            <a:pPr algn="just"/>
            <a:r>
              <a:rPr lang="it-IT" b="1" dirty="0" smtClean="0">
                <a:solidFill>
                  <a:srgbClr val="FF0000"/>
                </a:solidFill>
                <a:latin typeface="Times New Roman" pitchFamily="18" charset="0"/>
                <a:cs typeface="Times New Roman" pitchFamily="18" charset="0"/>
              </a:rPr>
              <a:t>Fl</a:t>
            </a:r>
            <a:r>
              <a:rPr lang="it-IT" b="1" dirty="0">
                <a:solidFill>
                  <a:srgbClr val="FF0000"/>
                </a:solidFill>
                <a:latin typeface="Times New Roman" pitchFamily="18" charset="0"/>
                <a:cs typeface="Times New Roman" pitchFamily="18" charset="0"/>
              </a:rPr>
              <a:t>. Koso</a:t>
            </a:r>
            <a:r>
              <a:rPr lang="it-IT" dirty="0">
                <a:solidFill>
                  <a:srgbClr val="FF0000"/>
                </a:solidFill>
                <a:latin typeface="Times New Roman" pitchFamily="18" charset="0"/>
                <a:cs typeface="Times New Roman" pitchFamily="18" charset="0"/>
              </a:rPr>
              <a:t> </a:t>
            </a:r>
            <a:r>
              <a:rPr lang="it-IT" dirty="0">
                <a:latin typeface="Times New Roman" pitchFamily="18" charset="0"/>
                <a:cs typeface="Times New Roman" pitchFamily="18" charset="0"/>
              </a:rPr>
              <a:t>dendiği zaman bitkinin çiçeğinin drog olarak kullanıldığı anlaşılır. </a:t>
            </a:r>
            <a:r>
              <a:rPr lang="it-IT" b="1" dirty="0">
                <a:solidFill>
                  <a:srgbClr val="FF0000"/>
                </a:solidFill>
                <a:latin typeface="Times New Roman" pitchFamily="18" charset="0"/>
                <a:cs typeface="Times New Roman" pitchFamily="18" charset="0"/>
              </a:rPr>
              <a:t>Fl. Verbasci</a:t>
            </a:r>
            <a:r>
              <a:rPr lang="it-IT" dirty="0">
                <a:latin typeface="Times New Roman" pitchFamily="18" charset="0"/>
                <a:cs typeface="Times New Roman" pitchFamily="18" charset="0"/>
              </a:rPr>
              <a:t>’de satamenler ve korolla, </a:t>
            </a:r>
            <a:r>
              <a:rPr lang="it-IT" b="1" dirty="0">
                <a:solidFill>
                  <a:srgbClr val="FF0000"/>
                </a:solidFill>
                <a:latin typeface="Times New Roman" pitchFamily="18" charset="0"/>
                <a:cs typeface="Times New Roman" pitchFamily="18" charset="0"/>
              </a:rPr>
              <a:t>Fl. Tilia</a:t>
            </a:r>
            <a:r>
              <a:rPr lang="it-IT" dirty="0">
                <a:latin typeface="Times New Roman" pitchFamily="18" charset="0"/>
                <a:cs typeface="Times New Roman" pitchFamily="18" charset="0"/>
              </a:rPr>
              <a:t>’da ise çiçek ve brakteler drog olarak kullanılır. </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56696469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834</Words>
  <Application>Microsoft Office PowerPoint</Application>
  <PresentationFormat>Ekran Gösterisi (4:3)</PresentationFormat>
  <Paragraphs>31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PowerPoint Sunusu</vt:lpstr>
      <vt:lpstr>Kabuk DrOGLARI</vt:lpstr>
      <vt:lpstr>PowerPoint Sunusu</vt:lpstr>
      <vt:lpstr>Yaprak Drogları</vt:lpstr>
      <vt:lpstr>PowerPoint Sunusu</vt:lpstr>
      <vt:lpstr>ÇİÇEK DROGLARI</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2018-06-08T11:41:55Z</dcterms:created>
  <dcterms:modified xsi:type="dcterms:W3CDTF">2018-06-08T11:43:09Z</dcterms:modified>
</cp:coreProperties>
</file>