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3" r:id="rId5"/>
    <p:sldId id="1084" r:id="rId6"/>
    <p:sldId id="1085" r:id="rId7"/>
    <p:sldId id="1086" r:id="rId8"/>
    <p:sldId id="1087" r:id="rId9"/>
    <p:sldId id="1088" r:id="rId10"/>
    <p:sldId id="1089" r:id="rId11"/>
    <p:sldId id="1090" r:id="rId12"/>
    <p:sldId id="1091" r:id="rId13"/>
    <p:sldId id="109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817224"/>
            <a:ext cx="8507392" cy="3808071"/>
          </a:xfrm>
        </p:spPr>
        <p:txBody>
          <a:bodyPr/>
          <a:lstStyle/>
          <a:p>
            <a:r>
              <a:rPr lang="tr-TR" sz="2200" dirty="0" smtClean="0"/>
              <a:t>Üçüncü olarak, </a:t>
            </a:r>
            <a:r>
              <a:rPr lang="tr-TR" sz="2200" i="1" dirty="0" smtClean="0"/>
              <a:t>uzun </a:t>
            </a:r>
            <a:r>
              <a:rPr lang="tr-TR" sz="2200" i="1" dirty="0" err="1" smtClean="0"/>
              <a:t>sürelilik</a:t>
            </a:r>
            <a:r>
              <a:rPr lang="tr-TR" sz="2200" i="1" dirty="0" smtClean="0"/>
              <a:t> </a:t>
            </a:r>
            <a:r>
              <a:rPr lang="tr-TR" sz="2200" dirty="0" smtClean="0"/>
              <a:t>önemli bir planlama ilkesi olarak karşımıza çıkmaktadır. Küreselleşme, hızlı ve iletişim teknolojisindeki hızlı ilerlemeler, kentler için çok uzun süreleri kapsayan planlar hazırlamayı gerçekçi olmaktan çıkarmıştır.</a:t>
            </a:r>
          </a:p>
          <a:p>
            <a:endParaRPr lang="tr-TR" sz="2200" dirty="0"/>
          </a:p>
          <a:p>
            <a:r>
              <a:rPr lang="tr-TR" sz="2200" i="1" dirty="0" smtClean="0"/>
              <a:t>Zorunluluk </a:t>
            </a:r>
            <a:r>
              <a:rPr lang="tr-TR" sz="2200" dirty="0" smtClean="0"/>
              <a:t>ilkesi, imar planlarının yalnız taşınmaz mal sahipleri açısından değil, aynı zamanda kentte yaşamakta olan herkes, kent planlarını hazırlayanlar (belediyeler) ve planları onaylama yetkisini kullanan merkezi yönetim kuruluşları yönünden de uyulması zorunlu olan bağlayıcı hukuk kuralları niteliğindedir.</a:t>
            </a:r>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19355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39838" y="1689904"/>
            <a:ext cx="8171726" cy="3865944"/>
          </a:xfrm>
        </p:spPr>
        <p:txBody>
          <a:bodyPr/>
          <a:lstStyle/>
          <a:p>
            <a:r>
              <a:rPr lang="tr-TR" i="1" dirty="0"/>
              <a:t>Nesnellik</a:t>
            </a:r>
            <a:r>
              <a:rPr lang="tr-TR" dirty="0"/>
              <a:t>, imar planlarının belli kişi ve kümelerin çıkarlarını koruyan, rant elde etme özlemlerine yanıt veren belgeler olmanın tersine, adalet ve eşitlik ilkeleri uyarınca kamu ve toplum yararını en çoğa çıkarmayı amaçlayan nitelikte planlar olması anlamına gelmektedir</a:t>
            </a:r>
            <a:r>
              <a:rPr lang="tr-TR" dirty="0" smtClean="0"/>
              <a:t>.</a:t>
            </a:r>
          </a:p>
          <a:p>
            <a:endParaRPr lang="tr-TR" dirty="0"/>
          </a:p>
          <a:p>
            <a:r>
              <a:rPr lang="tr-TR" dirty="0" smtClean="0"/>
              <a:t>İmar planlarının </a:t>
            </a:r>
            <a:r>
              <a:rPr lang="tr-TR" i="1" dirty="0" smtClean="0"/>
              <a:t>açıklığı</a:t>
            </a:r>
            <a:r>
              <a:rPr lang="tr-TR" dirty="0" smtClean="0"/>
              <a:t> (saydamlık – aleniyet) ilkesi, hem planların hazırlanma evresinde halkın katkısının alınmasıyla, hem de onaylanmış olan planların halkın bilgisine sunulmasıyla gerçekleştirilir.</a:t>
            </a:r>
          </a:p>
          <a:p>
            <a:endParaRPr lang="tr-TR" dirty="0"/>
          </a:p>
          <a:p>
            <a:r>
              <a:rPr lang="tr-TR" i="1" dirty="0" smtClean="0"/>
              <a:t>Esneklik</a:t>
            </a:r>
            <a:r>
              <a:rPr lang="tr-TR" dirty="0" smtClean="0"/>
              <a:t> ilkesi ise, imar planlarının yeni gelişmelere açık olmakla beraber çok önemli gerekçeler var olmadıkça kolaylıkla değiştirilmemelerini gerekli kılan bir ilkedir.</a:t>
            </a:r>
            <a:endParaRPr lang="tr-TR" dirty="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78558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17630" y="431747"/>
            <a:ext cx="4915710" cy="513080"/>
          </a:xfrm>
          <a:prstGeom prst="rect">
            <a:avLst/>
          </a:prstGeom>
        </p:spPr>
        <p:txBody>
          <a:bodyPr vert="horz" wrap="square" lIns="0" tIns="12065" rIns="0" bIns="0" rtlCol="0">
            <a:spAutoFit/>
          </a:bodyPr>
          <a:lstStyle/>
          <a:p>
            <a:pPr marL="12700">
              <a:lnSpc>
                <a:spcPct val="100000"/>
              </a:lnSpc>
              <a:spcBef>
                <a:spcPts val="95"/>
              </a:spcBef>
            </a:pPr>
            <a:r>
              <a:rPr lang="tr-TR" spc="-300" dirty="0" smtClean="0"/>
              <a:t>Takdim Planı</a:t>
            </a:r>
            <a:endParaRPr spc="-335" dirty="0"/>
          </a:p>
        </p:txBody>
      </p:sp>
      <p:sp>
        <p:nvSpPr>
          <p:cNvPr id="2" name="Dikdörtgen 1"/>
          <p:cNvSpPr/>
          <p:nvPr/>
        </p:nvSpPr>
        <p:spPr>
          <a:xfrm>
            <a:off x="625033" y="1944547"/>
            <a:ext cx="7060557" cy="3596369"/>
          </a:xfrm>
          <a:prstGeom prst="rect">
            <a:avLst/>
          </a:prstGeom>
        </p:spPr>
        <p:txBody>
          <a:bodyPr wrap="square">
            <a:spAutoFit/>
          </a:bodyPr>
          <a:lstStyle/>
          <a:p>
            <a:pPr lvl="0">
              <a:lnSpc>
                <a:spcPct val="115000"/>
              </a:lnSpc>
              <a:spcAft>
                <a:spcPts val="0"/>
              </a:spcAft>
            </a:pPr>
            <a:r>
              <a:rPr lang="tr-TR" sz="2200" b="1" dirty="0">
                <a:latin typeface="Calibri" panose="020F0502020204030204" pitchFamily="34" charset="0"/>
                <a:ea typeface="Calibri" panose="020F0502020204030204" pitchFamily="34" charset="0"/>
                <a:cs typeface="Times New Roman" panose="02020603050405020304" pitchFamily="18" charset="0"/>
              </a:rPr>
              <a:t>İmar Hukuku </a:t>
            </a:r>
            <a:r>
              <a:rPr lang="tr-TR" sz="2200" b="1" dirty="0" smtClean="0">
                <a:latin typeface="Calibri" panose="020F0502020204030204" pitchFamily="34" charset="0"/>
                <a:ea typeface="Calibri" panose="020F0502020204030204" pitchFamily="34" charset="0"/>
                <a:cs typeface="Times New Roman" panose="02020603050405020304" pitchFamily="18" charset="0"/>
              </a:rPr>
              <a:t>kavramı.</a:t>
            </a:r>
          </a:p>
          <a:p>
            <a:pPr lvl="0">
              <a:lnSpc>
                <a:spcPct val="115000"/>
              </a:lnSpc>
              <a:spcAft>
                <a:spcPts val="0"/>
              </a:spcAft>
            </a:pPr>
            <a:endParaRPr lang="tr-TR" sz="2200"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İmar </a:t>
            </a:r>
            <a:r>
              <a:rPr lang="tr-TR" sz="2200" b="1" dirty="0">
                <a:latin typeface="Calibri" panose="020F0502020204030204" pitchFamily="34" charset="0"/>
                <a:ea typeface="Calibri" panose="020F0502020204030204" pitchFamily="34" charset="0"/>
                <a:cs typeface="Times New Roman" panose="02020603050405020304" pitchFamily="18" charset="0"/>
              </a:rPr>
              <a:t>Hukuku nedir? </a:t>
            </a: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tr-TR" sz="2200"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Nasıl </a:t>
            </a:r>
            <a:r>
              <a:rPr lang="tr-TR" sz="2200" b="1" dirty="0">
                <a:latin typeface="Calibri" panose="020F0502020204030204" pitchFamily="34" charset="0"/>
                <a:ea typeface="Calibri" panose="020F0502020204030204" pitchFamily="34" charset="0"/>
                <a:cs typeface="Times New Roman" panose="02020603050405020304" pitchFamily="18" charset="0"/>
              </a:rPr>
              <a:t>bir hukuk dalıdır? </a:t>
            </a: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tr-TR" sz="2200"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Önemi </a:t>
            </a:r>
            <a:r>
              <a:rPr lang="tr-TR" sz="2200" b="1" dirty="0">
                <a:latin typeface="Calibri" panose="020F0502020204030204" pitchFamily="34" charset="0"/>
                <a:ea typeface="Calibri" panose="020F0502020204030204" pitchFamily="34" charset="0"/>
                <a:cs typeface="Times New Roman" panose="02020603050405020304" pitchFamily="18" charset="0"/>
              </a:rPr>
              <a:t>nedir? </a:t>
            </a: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tr-TR" sz="2200"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İmar hukukunun amaçları </a:t>
            </a:r>
            <a:r>
              <a:rPr lang="tr-TR" sz="2200" b="1" dirty="0">
                <a:latin typeface="Calibri" panose="020F0502020204030204" pitchFamily="34" charset="0"/>
                <a:ea typeface="Calibri" panose="020F0502020204030204" pitchFamily="34" charset="0"/>
                <a:cs typeface="Times New Roman" panose="02020603050405020304" pitchFamily="18" charset="0"/>
              </a:rPr>
              <a:t>ve temel kavramları nelerdir?</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70390" y="1377387"/>
            <a:ext cx="8333771" cy="4363656"/>
          </a:xfrm>
        </p:spPr>
        <p:txBody>
          <a:bodyPr/>
          <a:lstStyle/>
          <a:p>
            <a:pPr marL="0" indent="0">
              <a:buNone/>
            </a:pPr>
            <a:r>
              <a:rPr lang="tr-TR" b="1" dirty="0" smtClean="0"/>
              <a:t>İmar Hukuku Kavramı</a:t>
            </a:r>
          </a:p>
          <a:p>
            <a:endParaRPr lang="tr-TR" dirty="0" smtClean="0"/>
          </a:p>
          <a:p>
            <a:r>
              <a:rPr lang="tr-TR" dirty="0" smtClean="0"/>
              <a:t>Hukuktaki geleneksel kamu hukuku ve özel hukuk ayrımı, toplumların gereksinmeleri doğrultusunda uzun süredir geçerliliğini yitirmiş bulunuyor.</a:t>
            </a:r>
          </a:p>
          <a:p>
            <a:endParaRPr lang="tr-TR" dirty="0"/>
          </a:p>
          <a:p>
            <a:r>
              <a:rPr lang="tr-TR" dirty="0" smtClean="0"/>
              <a:t>Yeni adlar altında pek çok hukuk dalının türediği, bunlardan bir bölümünün kamu hukukundan esinlendiği, bir bölümünün ise karma bir nitelik taşıdığı görülmektedir.</a:t>
            </a:r>
          </a:p>
          <a:p>
            <a:endParaRPr lang="tr-TR" dirty="0"/>
          </a:p>
          <a:p>
            <a:r>
              <a:rPr lang="tr-TR" dirty="0" smtClean="0"/>
              <a:t>Basın hukuku, Avrupa hukuku, Çocuk hukuku, Yabancılar hukuku, Kalkınma hukuku ve Çevre hukuku bu yeni dallara verilebilecek örnekler arasındadır.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7018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12516" y="1979271"/>
            <a:ext cx="8472669" cy="3240912"/>
          </a:xfrm>
        </p:spPr>
        <p:txBody>
          <a:bodyPr/>
          <a:lstStyle/>
          <a:p>
            <a:r>
              <a:rPr lang="tr-TR" dirty="0" smtClean="0"/>
              <a:t>Bir süreden beri, İmar hukuku da birçok Batı ülkesinin yüksek öğretim kurumlarında ve meslek okullarında ayrı bir ders olarak okutulmaktadır.</a:t>
            </a:r>
          </a:p>
          <a:p>
            <a:endParaRPr lang="tr-TR" dirty="0"/>
          </a:p>
          <a:p>
            <a:r>
              <a:rPr lang="tr-TR" dirty="0" smtClean="0"/>
              <a:t>Hem akademik çalışma yapanların, hem de uygulamada imar, planlama ve yapı işleriyle uğraşanların karşılaştıkları ve uğraştıkları sorunlar bu türlü yayınlara olan gereksinmeyi artırmaktadır.</a:t>
            </a:r>
          </a:p>
          <a:p>
            <a:endParaRPr lang="tr-TR" dirty="0"/>
          </a:p>
          <a:p>
            <a:r>
              <a:rPr lang="tr-TR" dirty="0" smtClean="0"/>
              <a:t>İmar hukuku, bir yandan kamu hukukun bir yandan da özel hukukun ilkelerinden yararlanmakta olan bir hukuk dalıdır.</a:t>
            </a:r>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54321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7" y="2025570"/>
            <a:ext cx="8333772" cy="3130958"/>
          </a:xfrm>
        </p:spPr>
        <p:txBody>
          <a:bodyPr/>
          <a:lstStyle/>
          <a:p>
            <a:r>
              <a:rPr lang="tr-TR" dirty="0"/>
              <a:t>Başta Anayasa hukuku olmak üzere, Yönetim hukuku, Ceza hukuku, Borçlar hukuku, Yargılanma hukuku, Çevre hukuku, İmar hukuku ile yakından ilgili bulunan hukuk dallarıdır.</a:t>
            </a:r>
          </a:p>
          <a:p>
            <a:endParaRPr lang="tr-TR" dirty="0" smtClean="0"/>
          </a:p>
          <a:p>
            <a:r>
              <a:rPr lang="tr-TR" dirty="0" smtClean="0"/>
              <a:t>Mülkiyet hakkının kapsamı ve sınırları, kamulaştırma konuları, kıyıların kamu yararı gözetilerek kullanılması, doğal ve tarihsel varlıkların korunması, kamu yararı, kazanılmış hak, kat mülkiyeti, ev sahibi-kiracı ilişkileri gibi kamu hukukunu ve özel hukuku ilgilendiren birçok konunun, incelendiği konular arasında yer alması İmar hukukun karma nitelikte bir hukuk dalı olduğunu göstermeye yeter.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77002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89366" y="1551008"/>
            <a:ext cx="8611565" cy="3489773"/>
          </a:xfrm>
        </p:spPr>
        <p:txBody>
          <a:bodyPr/>
          <a:lstStyle/>
          <a:p>
            <a:pPr marL="0" indent="0">
              <a:buNone/>
            </a:pPr>
            <a:r>
              <a:rPr lang="tr-TR" b="1" dirty="0" smtClean="0"/>
              <a:t>İmar Hukukunun Amaçları</a:t>
            </a:r>
          </a:p>
          <a:p>
            <a:pPr marL="0" indent="0">
              <a:buNone/>
            </a:pPr>
            <a:endParaRPr lang="tr-TR" dirty="0" smtClean="0"/>
          </a:p>
          <a:p>
            <a:r>
              <a:rPr lang="tr-TR" dirty="0" smtClean="0"/>
              <a:t>İmar hukuku, esas olarak, kentleşme, imar, yapılaşma ve planlama konularında kimi dengeleri sağlamayı ve sürdürmeyi amaçlar.</a:t>
            </a:r>
          </a:p>
          <a:p>
            <a:endParaRPr lang="tr-TR" dirty="0"/>
          </a:p>
          <a:p>
            <a:r>
              <a:rPr lang="tr-TR" dirty="0" smtClean="0"/>
              <a:t>Aralarında denge sağlanması gereken çıkarlar, her şeyden önce kamu yararıyla bireylerin, yapı sahiplerinin çıkarları arasındaki dengedir.</a:t>
            </a:r>
          </a:p>
          <a:p>
            <a:endParaRPr lang="tr-TR" dirty="0"/>
          </a:p>
          <a:p>
            <a:r>
              <a:rPr lang="tr-TR" dirty="0" smtClean="0"/>
              <a:t>İmar hukuku, şehircilik ilkeleri ve planlama esaslarıyla kamu yararı gözetilerek bireysel yarar arasında denge sağlamaya çalışırken, bireylerle kamu kuruluşları ve kamu kuruluşlarının kendi aralarındaki uyuşmazlıkların çözümüne de yardımcı olur.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25972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89367" y="2176040"/>
            <a:ext cx="8634713" cy="2997843"/>
          </a:xfrm>
        </p:spPr>
        <p:txBody>
          <a:bodyPr/>
          <a:lstStyle/>
          <a:p>
            <a:r>
              <a:rPr lang="tr-TR" dirty="0" smtClean="0"/>
              <a:t>Çevre hukukunda olduğu gibi, mülkiyet hakkına konu olmayan, topluma ait olan değerlerin korunması için güvence oluşturur.</a:t>
            </a:r>
          </a:p>
          <a:p>
            <a:endParaRPr lang="tr-TR" dirty="0"/>
          </a:p>
          <a:p>
            <a:r>
              <a:rPr lang="tr-TR" dirty="0" smtClean="0"/>
              <a:t>Yerel çıkarlarla ulusal nitelik taşıyan genel çıkarlar arasında denge sağlamak da İmar hukukunun amaçlarındandır.</a:t>
            </a:r>
          </a:p>
          <a:p>
            <a:endParaRPr lang="tr-TR" dirty="0"/>
          </a:p>
          <a:p>
            <a:r>
              <a:rPr lang="tr-TR" dirty="0" smtClean="0"/>
              <a:t>İmar hukuku dalının kısa erimli çıkarlarla uzun erimli çıkarların bağdaştırılması gibi bir işlevi olduğunu da eklemek gerekir.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058456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504708"/>
            <a:ext cx="8495817" cy="3935391"/>
          </a:xfrm>
        </p:spPr>
        <p:txBody>
          <a:bodyPr/>
          <a:lstStyle/>
          <a:p>
            <a:pPr marL="0" indent="0">
              <a:buNone/>
            </a:pPr>
            <a:r>
              <a:rPr lang="tr-TR" sz="1800" b="1" dirty="0" smtClean="0"/>
              <a:t>İmar Hukukun Kaynakları</a:t>
            </a:r>
          </a:p>
          <a:p>
            <a:pPr marL="0" indent="0">
              <a:buNone/>
            </a:pPr>
            <a:endParaRPr lang="tr-TR" sz="1800" dirty="0"/>
          </a:p>
          <a:p>
            <a:r>
              <a:rPr lang="tr-TR" sz="1800" dirty="0" smtClean="0"/>
              <a:t>Anayasa, yasa, tüzük, yönetmelik ve genelge niteliğindeki yasal belgelerle, Yönetim hukuku dilinde «kural-işlem» (kaide-tasarruf) olarak bilinen imar planı belgesinin kendisi İmar hukukun başlıca kaynaklarını oluşturur.</a:t>
            </a:r>
          </a:p>
          <a:p>
            <a:endParaRPr lang="tr-TR" sz="1800" dirty="0"/>
          </a:p>
          <a:p>
            <a:r>
              <a:rPr lang="tr-TR" sz="1800" dirty="0" smtClean="0"/>
              <a:t>Bunların yanı sıra, Anayasa Mahkemesi’nin yönetim mahkemelerinin, Danıştay’ın, adli yargının vermiş olduğu kararlar da bu hukuk dalının kaynakları arasındadır.</a:t>
            </a:r>
          </a:p>
          <a:p>
            <a:endParaRPr lang="tr-TR" sz="1800" dirty="0" smtClean="0"/>
          </a:p>
          <a:p>
            <a:r>
              <a:rPr lang="tr-TR" sz="1800" dirty="0" smtClean="0"/>
              <a:t>İmar hukukun kaynakları arasında, devletleri taraf oldukları uluslararası sözleşmelerle bağlayan uluslararası hukuk kurallarını da saymak gerekir.</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049696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585732"/>
            <a:ext cx="8766336" cy="3889093"/>
          </a:xfrm>
        </p:spPr>
        <p:txBody>
          <a:bodyPr/>
          <a:lstStyle/>
          <a:p>
            <a:pPr marL="0" indent="0">
              <a:buNone/>
            </a:pPr>
            <a:r>
              <a:rPr lang="tr-TR" sz="1800" b="1" dirty="0" smtClean="0"/>
              <a:t>İmar Planlarının Dayanması Gereken İlkeler</a:t>
            </a:r>
          </a:p>
          <a:p>
            <a:pPr marL="0" indent="0">
              <a:buNone/>
            </a:pPr>
            <a:endParaRPr lang="tr-TR" sz="1800" dirty="0"/>
          </a:p>
          <a:p>
            <a:pPr marL="0" indent="0">
              <a:buNone/>
            </a:pPr>
            <a:r>
              <a:rPr lang="tr-TR" sz="1800" dirty="0" smtClean="0"/>
              <a:t>Kent planlarının dayanması gereken ilkeler birkaç noktada toplanabilir:</a:t>
            </a:r>
          </a:p>
          <a:p>
            <a:pPr marL="0" indent="0">
              <a:buNone/>
            </a:pPr>
            <a:endParaRPr lang="tr-TR" sz="1800" dirty="0"/>
          </a:p>
          <a:p>
            <a:r>
              <a:rPr lang="tr-TR" sz="1800" dirty="0" smtClean="0"/>
              <a:t>Bunlardan birincisi, </a:t>
            </a:r>
            <a:r>
              <a:rPr lang="tr-TR" sz="1800" i="1" dirty="0" smtClean="0"/>
              <a:t>genellik</a:t>
            </a:r>
            <a:r>
              <a:rPr lang="tr-TR" sz="1800" dirty="0" smtClean="0"/>
              <a:t> ilkesidir. Yasalarımızda nazım plan olarak bilinen küçük ölçekli imar planları, kentin gelişmesini ana çizgileriyle gösteren, ayrıntılara inmeyen plan türleridir. Ayrıntıları gösteren büyük ölçekli planların adı uygulama planıdır.</a:t>
            </a:r>
          </a:p>
          <a:p>
            <a:endParaRPr lang="tr-TR" sz="1800" dirty="0"/>
          </a:p>
          <a:p>
            <a:r>
              <a:rPr lang="tr-TR" sz="1800" dirty="0" smtClean="0"/>
              <a:t>İkinci ilke, </a:t>
            </a:r>
            <a:r>
              <a:rPr lang="tr-TR" sz="1800" i="1" dirty="0" smtClean="0"/>
              <a:t>geniş kapsamlılık </a:t>
            </a:r>
            <a:r>
              <a:rPr lang="tr-TR" sz="1800" dirty="0" smtClean="0"/>
              <a:t>ilkesi olarak adlandırılabilir. Amaç, imar planının kentin yalnızca toprak kullanım biçimlerini göstermekle yetinmeyen, aynı zamanda kent bütününün toplumsal, ekonomik ve kültürel sorunlarını ve bunların çözümlerini de kapsayacak ölçüde geniş olmasıdır.</a:t>
            </a:r>
          </a:p>
          <a:p>
            <a:endParaRPr lang="tr-TR" sz="1800" dirty="0"/>
          </a:p>
          <a:p>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821937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12662</TotalTime>
  <Words>725</Words>
  <Application>Microsoft Office PowerPoint</Application>
  <PresentationFormat>Ekran Gösterisi (4:3)</PresentationFormat>
  <Paragraphs>63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11</vt:i4>
      </vt:variant>
    </vt:vector>
  </HeadingPairs>
  <TitlesOfParts>
    <vt:vector size="18" baseType="lpstr">
      <vt:lpstr>ＭＳ Ｐゴシック</vt:lpstr>
      <vt:lpstr>Arial</vt:lpstr>
      <vt:lpstr>Calibri</vt:lpstr>
      <vt:lpstr>Times New Roman</vt:lpstr>
      <vt:lpstr>ekonomi</vt:lpstr>
      <vt:lpstr>1_Rics</vt:lpstr>
      <vt:lpstr>h.t.</vt:lpstr>
      <vt:lpstr>PowerPoint Sunusu</vt:lpstr>
      <vt:lpstr>Takdim Planı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827</cp:revision>
  <cp:lastPrinted>2016-10-24T07:53:35Z</cp:lastPrinted>
  <dcterms:created xsi:type="dcterms:W3CDTF">2016-09-18T09:35:24Z</dcterms:created>
  <dcterms:modified xsi:type="dcterms:W3CDTF">2020-03-06T09:14:56Z</dcterms:modified>
</cp:coreProperties>
</file>