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81" r:id="rId3"/>
    <p:sldId id="436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382" r:id="rId13"/>
    <p:sldId id="383" r:id="rId14"/>
    <p:sldId id="38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435" r:id="rId23"/>
    <p:sldId id="402" r:id="rId24"/>
    <p:sldId id="431" r:id="rId25"/>
    <p:sldId id="430" r:id="rId26"/>
    <p:sldId id="432" r:id="rId27"/>
    <p:sldId id="403" r:id="rId28"/>
    <p:sldId id="397" r:id="rId29"/>
    <p:sldId id="434" r:id="rId30"/>
    <p:sldId id="399" r:id="rId31"/>
    <p:sldId id="438" r:id="rId32"/>
    <p:sldId id="400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37" d="100"/>
          <a:sy n="37" d="100"/>
        </p:scale>
        <p:origin x="2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3ED0F-F43C-4D83-9403-C7C896DAA58C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7B200-085B-42BD-8C0E-FFABAC0FD0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2407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16209D7-130D-4BDB-8809-1F2D16592E86}" type="slidenum">
              <a:rPr lang="tr-TR" sz="1200">
                <a:latin typeface="Calibri" pitchFamily="34" charset="0"/>
              </a:rPr>
              <a:pPr algn="r" eaLnBrk="1" hangingPunct="1"/>
              <a:t>26</a:t>
            </a:fld>
            <a:endParaRPr lang="tr-TR" sz="1200">
              <a:latin typeface="Calibri" pitchFamily="34" charset="0"/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77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257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999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32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M.Recep YAZGAN Em.Baş İş Müfettişi-İş Güvenliği Uzmanı-İnş.Müh .                                                                                             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EBCAE-550A-46FB-A885-914C058E40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158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93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48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0278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216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60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567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665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28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C031-94B6-4488-A463-DACFDE03CEE0}" type="datetimeFigureOut">
              <a:rPr lang="tr-TR" smtClean="0"/>
              <a:t>07.05.2020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3A3D-500E-4720-88E2-AE9C32BD35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108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21184" y="112734"/>
            <a:ext cx="9684845" cy="6413666"/>
            <a:chOff x="921184" y="112734"/>
            <a:chExt cx="9684845" cy="64136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84" y="112734"/>
              <a:ext cx="9684845" cy="553650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069774" y="4772074"/>
              <a:ext cx="7387663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sz="5400" b="1" smtClean="0">
                  <a:solidFill>
                    <a:srgbClr val="FF0000"/>
                  </a:solidFill>
                </a:rPr>
                <a:t>JFM </a:t>
              </a:r>
              <a:r>
                <a:rPr lang="tr-TR" sz="5400" b="1">
                  <a:solidFill>
                    <a:srgbClr val="FF0000"/>
                  </a:solidFill>
                </a:rPr>
                <a:t>432</a:t>
              </a:r>
            </a:p>
            <a:p>
              <a:r>
                <a:rPr lang="tr-TR" sz="5400" b="1" dirty="0" smtClean="0">
                  <a:solidFill>
                    <a:srgbClr val="FF0000"/>
                  </a:solidFill>
                </a:rPr>
                <a:t>İŞ SAĞLIĞI VE GÜVENLİĞİ</a:t>
              </a:r>
              <a:endParaRPr lang="tr-TR" sz="5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86691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62" y="176212"/>
            <a:ext cx="95154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04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76312" y="338137"/>
            <a:ext cx="10239375" cy="6181725"/>
            <a:chOff x="976312" y="338137"/>
            <a:chExt cx="10239375" cy="61817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6312" y="338137"/>
              <a:ext cx="10239375" cy="61817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540701" y="375781"/>
              <a:ext cx="701458" cy="5260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566018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38200" y="127131"/>
            <a:ext cx="10515600" cy="1325563"/>
          </a:xfrm>
        </p:spPr>
        <p:txBody>
          <a:bodyPr/>
          <a:lstStyle/>
          <a:p>
            <a:r>
              <a:rPr lang="tr-TR" b="1" dirty="0" smtClean="0">
                <a:latin typeface="Constantia" panose="02030602050306030303" pitchFamily="18" charset="0"/>
              </a:rPr>
              <a:t>OLASI TEHLİKE KAYNAKLARI</a:t>
            </a:r>
            <a:endParaRPr lang="tr-TR" b="1" dirty="0">
              <a:latin typeface="Constantia" panose="02030602050306030303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847528" y="1484784"/>
            <a:ext cx="10344472" cy="48245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rgbClr val="00B050"/>
                </a:solidFill>
              </a:rPr>
              <a:t>A- Yönetim ve  Organizasyondan Kaynaklanabilecek Tehlikeler</a:t>
            </a:r>
          </a:p>
          <a:p>
            <a:endParaRPr lang="tr-TR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00B050"/>
                </a:solidFill>
              </a:rPr>
              <a:t>B- İşyerinin Bulunduğu Bölgeden Kaynaklanabilecek Tehlikeler</a:t>
            </a:r>
          </a:p>
          <a:p>
            <a:endParaRPr lang="tr-TR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00B050"/>
                </a:solidFill>
              </a:rPr>
              <a:t>C- Hatalı veya Eksik Planlama ve Projelendirmeden Kaynaklanabilecek Tehlikeler</a:t>
            </a:r>
          </a:p>
          <a:p>
            <a:pPr marL="0" indent="0">
              <a:buNone/>
            </a:pPr>
            <a:endParaRPr lang="tr-TR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00B050"/>
                </a:solidFill>
              </a:rPr>
              <a:t>D- İşletme İçindeki Tehlikeler</a:t>
            </a:r>
          </a:p>
          <a:p>
            <a:endParaRPr lang="tr-TR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00B050"/>
                </a:solidFill>
              </a:rPr>
              <a:t>E- Ürün Kaynaklı Tehlikeler</a:t>
            </a:r>
          </a:p>
          <a:p>
            <a:pPr>
              <a:buNone/>
            </a:pPr>
            <a:endParaRPr lang="tr-TR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tr-TR" sz="2400" b="1" dirty="0">
                <a:solidFill>
                  <a:srgbClr val="00B050"/>
                </a:solidFill>
              </a:rPr>
              <a:t>F- Çalışanlardan Kaynaklanabilecek  Tehlikeler</a:t>
            </a:r>
          </a:p>
        </p:txBody>
      </p:sp>
    </p:spTree>
    <p:extLst>
      <p:ext uri="{BB962C8B-B14F-4D97-AF65-F5344CB8AC3E}">
        <p14:creationId xmlns:p14="http://schemas.microsoft.com/office/powerpoint/2010/main" val="24329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371605" y="608078"/>
            <a:ext cx="11448789" cy="11430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rgbClr val="00B050"/>
                </a:solidFill>
              </a:rPr>
              <a:t>A- Yönetim </a:t>
            </a:r>
            <a:r>
              <a:rPr lang="tr-TR" sz="3600" b="1" dirty="0">
                <a:solidFill>
                  <a:srgbClr val="00B050"/>
                </a:solidFill>
              </a:rPr>
              <a:t>ve  Organizasyondan Kaynaklanabilecek Tehlikeler</a:t>
            </a:r>
          </a:p>
        </p:txBody>
      </p:sp>
      <p:sp>
        <p:nvSpPr>
          <p:cNvPr id="51203" name="Rectangle 3"/>
          <p:cNvSpPr>
            <a:spLocks noGrp="1"/>
          </p:cNvSpPr>
          <p:nvPr>
            <p:ph idx="1"/>
          </p:nvPr>
        </p:nvSpPr>
        <p:spPr>
          <a:xfrm>
            <a:off x="1127343" y="1553369"/>
            <a:ext cx="10183661" cy="5040313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tr-TR" sz="2400" dirty="0">
                <a:solidFill>
                  <a:schemeClr val="tx2"/>
                </a:solidFill>
              </a:rPr>
              <a:t> </a:t>
            </a:r>
            <a:endParaRPr lang="tr-TR" sz="2400" dirty="0" smtClean="0">
              <a:solidFill>
                <a:schemeClr val="tx2"/>
              </a:solidFill>
            </a:endParaRPr>
          </a:p>
          <a:p>
            <a:r>
              <a:rPr lang="tr-TR" sz="2400" dirty="0" smtClean="0">
                <a:solidFill>
                  <a:schemeClr val="tx2"/>
                </a:solidFill>
              </a:rPr>
              <a:t>Yönetimin </a:t>
            </a:r>
            <a:r>
              <a:rPr lang="tr-TR" sz="2400" dirty="0">
                <a:solidFill>
                  <a:schemeClr val="tx2"/>
                </a:solidFill>
              </a:rPr>
              <a:t>İş Sağlığı ve Güvenliği politikasının olmaması veya eksikliği</a:t>
            </a:r>
            <a:r>
              <a:rPr lang="tr-TR" sz="2400" dirty="0" smtClean="0">
                <a:solidFill>
                  <a:schemeClr val="tx2"/>
                </a:solidFill>
              </a:rPr>
              <a:t>,</a:t>
            </a:r>
          </a:p>
          <a:p>
            <a:endParaRPr lang="tr-TR" sz="2400" dirty="0" smtClean="0">
              <a:solidFill>
                <a:schemeClr val="tx2"/>
              </a:solidFill>
            </a:endParaRPr>
          </a:p>
          <a:p>
            <a:r>
              <a:rPr lang="tr-TR" sz="2400" dirty="0">
                <a:solidFill>
                  <a:schemeClr val="tx2"/>
                </a:solidFill>
              </a:rPr>
              <a:t>İşletmede sağlık ve güvenlik organizasyonunun bulunmaması (İSG Kurulu, vb.)</a:t>
            </a:r>
          </a:p>
          <a:p>
            <a:endParaRPr lang="tr-TR" sz="2400" dirty="0" smtClean="0">
              <a:solidFill>
                <a:schemeClr val="tx2"/>
              </a:solidFill>
            </a:endParaRPr>
          </a:p>
          <a:p>
            <a:r>
              <a:rPr lang="tr-TR" sz="2400" dirty="0" smtClean="0">
                <a:solidFill>
                  <a:schemeClr val="tx2"/>
                </a:solidFill>
              </a:rPr>
              <a:t>Başarısızlıkların </a:t>
            </a:r>
            <a:r>
              <a:rPr lang="tr-TR" sz="2400" dirty="0">
                <a:solidFill>
                  <a:schemeClr val="tx2"/>
                </a:solidFill>
              </a:rPr>
              <a:t>nedenlerinin </a:t>
            </a:r>
            <a:r>
              <a:rPr lang="tr-TR" sz="2400" dirty="0" smtClean="0">
                <a:solidFill>
                  <a:schemeClr val="tx2"/>
                </a:solidFill>
              </a:rPr>
              <a:t>araştırılmaması</a:t>
            </a:r>
          </a:p>
          <a:p>
            <a:endParaRPr lang="tr-TR" sz="2400" dirty="0">
              <a:solidFill>
                <a:schemeClr val="tx2"/>
              </a:solidFill>
            </a:endParaRPr>
          </a:p>
          <a:p>
            <a:r>
              <a:rPr lang="tr-TR" sz="2400" dirty="0" smtClean="0">
                <a:solidFill>
                  <a:schemeClr val="tx2"/>
                </a:solidFill>
              </a:rPr>
              <a:t>Önemsememe-öncelikli görmeme-bütçe ayırmama</a:t>
            </a:r>
          </a:p>
          <a:p>
            <a:endParaRPr lang="tr-TR" sz="2400" dirty="0" smtClean="0">
              <a:solidFill>
                <a:schemeClr val="tx2"/>
              </a:solidFill>
            </a:endParaRPr>
          </a:p>
          <a:p>
            <a:r>
              <a:rPr lang="tr-TR" sz="2400" dirty="0" smtClean="0">
                <a:solidFill>
                  <a:schemeClr val="tx2"/>
                </a:solidFill>
              </a:rPr>
              <a:t>Çalışma saatleri düzensizliği (uzunluğu)</a:t>
            </a:r>
          </a:p>
          <a:p>
            <a:endParaRPr lang="tr-TR" sz="2400" dirty="0" smtClean="0">
              <a:solidFill>
                <a:schemeClr val="tx2"/>
              </a:solidFill>
            </a:endParaRPr>
          </a:p>
          <a:p>
            <a:r>
              <a:rPr lang="tr-TR" sz="2400" dirty="0" smtClean="0">
                <a:solidFill>
                  <a:schemeClr val="tx2"/>
                </a:solidFill>
              </a:rPr>
              <a:t>Rotasyon yapılmaması</a:t>
            </a:r>
          </a:p>
          <a:p>
            <a:pPr marL="0" indent="0">
              <a:buNone/>
            </a:pPr>
            <a:endParaRPr lang="tr-TR" sz="2400" b="1" dirty="0">
              <a:solidFill>
                <a:schemeClr val="tx2"/>
              </a:solidFill>
            </a:endParaRPr>
          </a:p>
          <a:p>
            <a:endParaRPr lang="tr-TR" sz="2400" dirty="0">
              <a:solidFill>
                <a:schemeClr val="tx2"/>
              </a:solidFill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781175" y="4073526"/>
            <a:ext cx="862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r-TR">
                <a:latin typeface="Arial" charset="0"/>
              </a:rPr>
              <a:t>   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605" y="12619"/>
            <a:ext cx="1757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Örnekler;</a:t>
            </a:r>
            <a:endParaRPr lang="tr-T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3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>
          <a:xfrm>
            <a:off x="175364" y="0"/>
            <a:ext cx="11837096" cy="1143000"/>
          </a:xfrm>
        </p:spPr>
        <p:txBody>
          <a:bodyPr>
            <a:normAutofit fontScale="90000"/>
          </a:bodyPr>
          <a:lstStyle/>
          <a:p>
            <a:r>
              <a:rPr lang="tr-TR" sz="3200" b="1" dirty="0">
                <a:solidFill>
                  <a:srgbClr val="00B050"/>
                </a:solidFill>
              </a:rPr>
              <a:t/>
            </a:r>
            <a:br>
              <a:rPr lang="tr-TR" sz="3200" b="1" dirty="0">
                <a:solidFill>
                  <a:srgbClr val="00B050"/>
                </a:solidFill>
              </a:rPr>
            </a:br>
            <a:r>
              <a:rPr lang="tr-TR" sz="3600" b="1" dirty="0">
                <a:solidFill>
                  <a:srgbClr val="00B050"/>
                </a:solidFill>
              </a:rPr>
              <a:t>B-İşyerinin Bulunduğu Bölgeden Kaynaklanabilecek Tehlikelere Örnekler </a:t>
            </a:r>
          </a:p>
        </p:txBody>
      </p:sp>
      <p:sp>
        <p:nvSpPr>
          <p:cNvPr id="54275" name="Rectangle 3"/>
          <p:cNvSpPr>
            <a:spLocks noGrp="1"/>
          </p:cNvSpPr>
          <p:nvPr>
            <p:ph idx="1"/>
          </p:nvPr>
        </p:nvSpPr>
        <p:spPr>
          <a:xfrm>
            <a:off x="1077989" y="1305839"/>
            <a:ext cx="7777162" cy="5040312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tr-TR" dirty="0" smtClean="0">
                <a:solidFill>
                  <a:schemeClr val="tx2"/>
                </a:solidFill>
              </a:rPr>
              <a:t> </a:t>
            </a:r>
            <a:endParaRPr lang="tr-TR" sz="2400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400" dirty="0" smtClean="0">
                <a:solidFill>
                  <a:schemeClr val="tx2"/>
                </a:solidFill>
              </a:rPr>
              <a:t>  Heyelan veya göçük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</a:rPr>
              <a:t>  Sel </a:t>
            </a:r>
            <a:r>
              <a:rPr lang="tr-TR" sz="2400" dirty="0" smtClean="0">
                <a:solidFill>
                  <a:schemeClr val="tx2"/>
                </a:solidFill>
              </a:rPr>
              <a:t>baskını</a:t>
            </a:r>
            <a:endParaRPr lang="tr-TR" sz="24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</a:rPr>
              <a:t>  Çığ düşmesi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</a:rPr>
              <a:t>  Deprem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</a:rPr>
              <a:t>  Yangın (çevreden gelecek)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</a:rPr>
              <a:t>  Meteorolojik şartlar (fırtına, kasırga, vb.)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</a:rPr>
              <a:t>  Yıldırım düşmesi</a:t>
            </a:r>
          </a:p>
          <a:p>
            <a:pPr>
              <a:lnSpc>
                <a:spcPct val="90000"/>
              </a:lnSpc>
            </a:pPr>
            <a:r>
              <a:rPr lang="tr-TR" sz="2400" dirty="0">
                <a:solidFill>
                  <a:schemeClr val="tx2"/>
                </a:solidFill>
              </a:rPr>
              <a:t>  </a:t>
            </a:r>
            <a:r>
              <a:rPr lang="tr-TR" sz="2400" dirty="0" smtClean="0">
                <a:solidFill>
                  <a:schemeClr val="tx2"/>
                </a:solidFill>
              </a:rPr>
              <a:t>Sabotaj</a:t>
            </a:r>
            <a:endParaRPr lang="tr-TR" sz="2400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010" y="3275311"/>
            <a:ext cx="4688189" cy="32988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10" y="1196359"/>
            <a:ext cx="4208210" cy="202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0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125260" y="115888"/>
            <a:ext cx="11912252" cy="1143000"/>
          </a:xfrm>
        </p:spPr>
        <p:txBody>
          <a:bodyPr>
            <a:normAutofit/>
          </a:bodyPr>
          <a:lstStyle/>
          <a:p>
            <a:r>
              <a:rPr lang="tr-TR" sz="3400" dirty="0">
                <a:solidFill>
                  <a:srgbClr val="00B050"/>
                </a:solidFill>
              </a:rPr>
              <a:t/>
            </a:r>
            <a:br>
              <a:rPr lang="tr-TR" sz="3400" dirty="0">
                <a:solidFill>
                  <a:srgbClr val="00B050"/>
                </a:solidFill>
              </a:rPr>
            </a:br>
            <a:r>
              <a:rPr lang="tr-TR" sz="3200" b="1" dirty="0">
                <a:solidFill>
                  <a:srgbClr val="00B050"/>
                </a:solidFill>
              </a:rPr>
              <a:t>C-Hatalı veya Eksik </a:t>
            </a:r>
            <a:r>
              <a:rPr lang="tr-TR" sz="3200" b="1" dirty="0" smtClean="0">
                <a:solidFill>
                  <a:srgbClr val="00B050"/>
                </a:solidFill>
              </a:rPr>
              <a:t>Planlamadan Kaynaklanabilecek </a:t>
            </a:r>
            <a:r>
              <a:rPr lang="tr-TR" sz="3200" b="1" dirty="0">
                <a:solidFill>
                  <a:srgbClr val="00B050"/>
                </a:solidFill>
              </a:rPr>
              <a:t>Tehlikelere Örnekler </a:t>
            </a:r>
          </a:p>
        </p:txBody>
      </p:sp>
      <p:sp>
        <p:nvSpPr>
          <p:cNvPr id="55299" name="Rectangle 3"/>
          <p:cNvSpPr>
            <a:spLocks noGrp="1"/>
          </p:cNvSpPr>
          <p:nvPr>
            <p:ph idx="1"/>
          </p:nvPr>
        </p:nvSpPr>
        <p:spPr>
          <a:xfrm>
            <a:off x="2351584" y="1772816"/>
            <a:ext cx="7561262" cy="4103688"/>
          </a:xfrm>
        </p:spPr>
        <p:txBody>
          <a:bodyPr>
            <a:normAutofit/>
          </a:bodyPr>
          <a:lstStyle/>
          <a:p>
            <a:r>
              <a:rPr lang="tr-TR" sz="2600" dirty="0">
                <a:solidFill>
                  <a:schemeClr val="tx2"/>
                </a:solidFill>
              </a:rPr>
              <a:t> Proje dışı ilave tesis kurulması</a:t>
            </a:r>
          </a:p>
          <a:p>
            <a:pPr marL="0" indent="0">
              <a:buNone/>
            </a:pPr>
            <a:endParaRPr lang="tr-TR" sz="2600" dirty="0">
              <a:solidFill>
                <a:schemeClr val="tx2"/>
              </a:solidFill>
            </a:endParaRPr>
          </a:p>
          <a:p>
            <a:r>
              <a:rPr lang="tr-TR" sz="2600" dirty="0">
                <a:solidFill>
                  <a:schemeClr val="tx2"/>
                </a:solidFill>
              </a:rPr>
              <a:t> Yıkıp yeniden yapmak zorunda kalınması</a:t>
            </a:r>
          </a:p>
          <a:p>
            <a:endParaRPr lang="tr-TR" sz="2600" dirty="0">
              <a:solidFill>
                <a:schemeClr val="tx2"/>
              </a:solidFill>
            </a:endParaRPr>
          </a:p>
          <a:p>
            <a:r>
              <a:rPr lang="tr-TR" sz="2600" dirty="0">
                <a:solidFill>
                  <a:schemeClr val="tx2"/>
                </a:solidFill>
              </a:rPr>
              <a:t> Isıtma, havalandırma ve enerji sistemlerine  ilave yük getirilmesi</a:t>
            </a:r>
          </a:p>
          <a:p>
            <a:endParaRPr lang="tr-TR" sz="2600" dirty="0">
              <a:solidFill>
                <a:schemeClr val="tx2"/>
              </a:solidFill>
            </a:endParaRPr>
          </a:p>
          <a:p>
            <a:r>
              <a:rPr lang="tr-TR" sz="2600" dirty="0">
                <a:solidFill>
                  <a:schemeClr val="tx2"/>
                </a:solidFill>
              </a:rPr>
              <a:t> Arıtma tesislerine ilave yük getirilmesi</a:t>
            </a:r>
            <a:endParaRPr lang="tr-TR" sz="2600" b="1" dirty="0">
              <a:solidFill>
                <a:schemeClr val="tx2"/>
              </a:solidFill>
            </a:endParaRPr>
          </a:p>
          <a:p>
            <a:endParaRPr lang="tr-TR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66332" y="0"/>
            <a:ext cx="10498049" cy="1158656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00B050"/>
                </a:solidFill>
              </a:rPr>
              <a:t>D-İşletme İçindeki Tehlikelere Örnekler</a:t>
            </a:r>
          </a:p>
        </p:txBody>
      </p:sp>
      <p:sp>
        <p:nvSpPr>
          <p:cNvPr id="56323" name="Rectangle 3"/>
          <p:cNvSpPr>
            <a:spLocks noGrp="1"/>
          </p:cNvSpPr>
          <p:nvPr>
            <p:ph idx="1"/>
          </p:nvPr>
        </p:nvSpPr>
        <p:spPr>
          <a:xfrm>
            <a:off x="5686228" y="1171182"/>
            <a:ext cx="6480720" cy="565550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tr-TR" sz="2200" dirty="0" smtClean="0">
                <a:solidFill>
                  <a:schemeClr val="tx2"/>
                </a:solidFill>
              </a:rPr>
              <a:t>Pürüzlü</a:t>
            </a:r>
            <a:r>
              <a:rPr lang="tr-TR" sz="2200" dirty="0">
                <a:solidFill>
                  <a:schemeClr val="tx2"/>
                </a:solidFill>
              </a:rPr>
              <a:t>, engebeli veya kaygan işyeri zemini </a:t>
            </a:r>
          </a:p>
          <a:p>
            <a:pPr>
              <a:lnSpc>
                <a:spcPct val="80000"/>
              </a:lnSpc>
            </a:pPr>
            <a:r>
              <a:rPr lang="tr-TR" sz="2200" dirty="0" smtClean="0">
                <a:solidFill>
                  <a:schemeClr val="tx2"/>
                </a:solidFill>
              </a:rPr>
              <a:t>Hareketli makine ve makine </a:t>
            </a:r>
            <a:r>
              <a:rPr lang="tr-TR" sz="2200" dirty="0">
                <a:solidFill>
                  <a:schemeClr val="tx2"/>
                </a:solidFill>
              </a:rPr>
              <a:t>parçaları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Keskin, yüzeyi çıkıntılı malzeme ve parçalar</a:t>
            </a:r>
          </a:p>
          <a:p>
            <a:pPr>
              <a:lnSpc>
                <a:spcPct val="80000"/>
              </a:lnSpc>
            </a:pPr>
            <a:r>
              <a:rPr lang="tr-TR" sz="2200" dirty="0" smtClean="0">
                <a:solidFill>
                  <a:schemeClr val="tx2"/>
                </a:solidFill>
              </a:rPr>
              <a:t>Yüksekte </a:t>
            </a:r>
            <a:r>
              <a:rPr lang="tr-TR" sz="2200" dirty="0">
                <a:solidFill>
                  <a:schemeClr val="tx2"/>
                </a:solidFill>
              </a:rPr>
              <a:t>çalışma ve tırmanma noktaları 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El aletleri 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Yüksek basınç (basınçlı kap veya hatlar)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Kaldırma ve taşıma araçları (vinçler, </a:t>
            </a:r>
            <a:r>
              <a:rPr lang="tr-TR" sz="2200" dirty="0" err="1">
                <a:solidFill>
                  <a:schemeClr val="tx2"/>
                </a:solidFill>
              </a:rPr>
              <a:t>forkliftler</a:t>
            </a:r>
            <a:r>
              <a:rPr lang="tr-TR" sz="2200" dirty="0">
                <a:solidFill>
                  <a:schemeClr val="tx2"/>
                </a:solidFill>
              </a:rPr>
              <a:t>) 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Sabit ve seyyar merdivenler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Uygun olmayan korkuluklar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Asansörler (personel ve yük)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Alçak ve dar geçitler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Hatalı istifleme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Malzeme düşmesi veya yuvarlanması</a:t>
            </a:r>
          </a:p>
          <a:p>
            <a:pPr>
              <a:lnSpc>
                <a:spcPct val="80000"/>
              </a:lnSpc>
            </a:pPr>
            <a:r>
              <a:rPr lang="tr-TR" sz="2200" dirty="0">
                <a:solidFill>
                  <a:schemeClr val="tx2"/>
                </a:solidFill>
              </a:rPr>
              <a:t>Taşma, dökülme ve saçılmalar </a:t>
            </a:r>
          </a:p>
        </p:txBody>
      </p:sp>
      <p:sp>
        <p:nvSpPr>
          <p:cNvPr id="2" name="Rectangle 1"/>
          <p:cNvSpPr/>
          <p:nvPr/>
        </p:nvSpPr>
        <p:spPr>
          <a:xfrm>
            <a:off x="1341732" y="964757"/>
            <a:ext cx="4508542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tr-TR" sz="2400" b="1" dirty="0">
                <a:solidFill>
                  <a:srgbClr val="FF0000"/>
                </a:solidFill>
              </a:rPr>
              <a:t>a-MEKANİK TEHLİKE KAYNAKLARI </a:t>
            </a:r>
          </a:p>
        </p:txBody>
      </p:sp>
    </p:spTree>
    <p:extLst>
      <p:ext uri="{BB962C8B-B14F-4D97-AF65-F5344CB8AC3E}">
        <p14:creationId xmlns:p14="http://schemas.microsoft.com/office/powerpoint/2010/main" val="32986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idx="1"/>
          </p:nvPr>
        </p:nvSpPr>
        <p:spPr>
          <a:xfrm>
            <a:off x="2167665" y="1922744"/>
            <a:ext cx="8568379" cy="375154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tr-TR" sz="2400" dirty="0" smtClean="0">
                <a:solidFill>
                  <a:schemeClr val="tx2"/>
                </a:solidFill>
              </a:rPr>
              <a:t>Çalışma </a:t>
            </a:r>
            <a:r>
              <a:rPr lang="tr-TR" sz="2400" dirty="0">
                <a:solidFill>
                  <a:schemeClr val="tx2"/>
                </a:solidFill>
              </a:rPr>
              <a:t>ortamında;</a:t>
            </a:r>
          </a:p>
          <a:p>
            <a:r>
              <a:rPr lang="tr-TR" sz="2400" dirty="0">
                <a:solidFill>
                  <a:schemeClr val="tx2"/>
                </a:solidFill>
              </a:rPr>
              <a:t>Termal konfor sorunları (ısı, nem, sıcaklık, havalandırma)</a:t>
            </a:r>
          </a:p>
          <a:p>
            <a:r>
              <a:rPr lang="tr-TR" sz="2400" dirty="0" smtClean="0">
                <a:solidFill>
                  <a:schemeClr val="tx2"/>
                </a:solidFill>
              </a:rPr>
              <a:t>Gürültü</a:t>
            </a:r>
            <a:endParaRPr lang="tr-TR" sz="2400" dirty="0">
              <a:solidFill>
                <a:schemeClr val="tx2"/>
              </a:solidFill>
            </a:endParaRPr>
          </a:p>
          <a:p>
            <a:r>
              <a:rPr lang="tr-TR" sz="2400" dirty="0">
                <a:solidFill>
                  <a:schemeClr val="tx2"/>
                </a:solidFill>
              </a:rPr>
              <a:t>Titreşim (el, kol ve tüm vücut titreşimi)</a:t>
            </a:r>
          </a:p>
          <a:p>
            <a:r>
              <a:rPr lang="tr-TR" sz="2400" dirty="0">
                <a:solidFill>
                  <a:schemeClr val="tx2"/>
                </a:solidFill>
              </a:rPr>
              <a:t>Uygun olmayan ve yetersiz aydınlatma</a:t>
            </a:r>
          </a:p>
          <a:p>
            <a:r>
              <a:rPr lang="tr-TR" sz="2400" dirty="0">
                <a:solidFill>
                  <a:schemeClr val="tx2"/>
                </a:solidFill>
              </a:rPr>
              <a:t>Işınlar (iyonize, </a:t>
            </a:r>
            <a:r>
              <a:rPr lang="tr-TR" sz="2400" dirty="0" err="1">
                <a:solidFill>
                  <a:schemeClr val="tx2"/>
                </a:solidFill>
              </a:rPr>
              <a:t>noniyonize</a:t>
            </a:r>
            <a:r>
              <a:rPr lang="tr-TR" sz="2400" dirty="0">
                <a:solidFill>
                  <a:schemeClr val="tx2"/>
                </a:solidFill>
              </a:rPr>
              <a:t> (UV, IR.), mikro dalga ve lazer ışınları )</a:t>
            </a:r>
          </a:p>
          <a:p>
            <a:r>
              <a:rPr lang="tr-TR" sz="2400" dirty="0">
                <a:solidFill>
                  <a:schemeClr val="tx2"/>
                </a:solidFill>
              </a:rPr>
              <a:t>Alçak veya yüksek basınç</a:t>
            </a:r>
          </a:p>
          <a:p>
            <a:r>
              <a:rPr lang="tr-TR" sz="2400" dirty="0">
                <a:solidFill>
                  <a:schemeClr val="tx2"/>
                </a:solidFill>
              </a:rPr>
              <a:t>Elektromanyetik alan</a:t>
            </a:r>
          </a:p>
          <a:p>
            <a:endParaRPr lang="tr-TR" sz="2400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10498049" cy="1158656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rgbClr val="00B050"/>
                </a:solidFill>
              </a:rPr>
              <a:t>D-İşletme İçindeki Tehlikelere </a:t>
            </a:r>
            <a:r>
              <a:rPr lang="tr-TR" sz="3600" b="1" dirty="0" smtClean="0">
                <a:solidFill>
                  <a:srgbClr val="00B050"/>
                </a:solidFill>
              </a:rPr>
              <a:t>Örnekler  </a:t>
            </a:r>
            <a:r>
              <a:rPr lang="tr-TR" sz="2800" b="1" dirty="0" smtClean="0">
                <a:solidFill>
                  <a:srgbClr val="00B050"/>
                </a:solidFill>
              </a:rPr>
              <a:t>(devam)</a:t>
            </a:r>
            <a:endParaRPr lang="tr-TR" sz="2800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9407" y="1223085"/>
            <a:ext cx="43395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tr-TR" sz="2400" b="1" dirty="0">
                <a:solidFill>
                  <a:srgbClr val="FF0000"/>
                </a:solidFill>
              </a:rPr>
              <a:t>b-FİZİKSEL TEHLİKE KAYNAKLARI </a:t>
            </a:r>
          </a:p>
        </p:txBody>
      </p:sp>
    </p:spTree>
    <p:extLst>
      <p:ext uri="{BB962C8B-B14F-4D97-AF65-F5344CB8AC3E}">
        <p14:creationId xmlns:p14="http://schemas.microsoft.com/office/powerpoint/2010/main" val="347129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idx="1"/>
          </p:nvPr>
        </p:nvSpPr>
        <p:spPr>
          <a:xfrm>
            <a:off x="2539739" y="1070975"/>
            <a:ext cx="8064500" cy="453707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tr-TR" sz="3000" dirty="0">
                <a:solidFill>
                  <a:schemeClr val="tx2"/>
                </a:solidFill>
              </a:rPr>
              <a:t> </a:t>
            </a:r>
            <a:r>
              <a:rPr lang="tr-TR" sz="3000" b="1" dirty="0">
                <a:solidFill>
                  <a:srgbClr val="FF0000"/>
                </a:solidFill>
              </a:rPr>
              <a:t>c-KİMYASAL TEHLİKE KAYNAKLARI</a:t>
            </a:r>
          </a:p>
          <a:p>
            <a:pPr>
              <a:buFont typeface="Arial" charset="0"/>
              <a:buNone/>
            </a:pPr>
            <a:endParaRPr lang="tr-TR" sz="3000" dirty="0">
              <a:solidFill>
                <a:schemeClr val="tx2"/>
              </a:solidFill>
            </a:endParaRPr>
          </a:p>
          <a:p>
            <a:r>
              <a:rPr lang="tr-TR" sz="3000" dirty="0">
                <a:solidFill>
                  <a:schemeClr val="tx2"/>
                </a:solidFill>
              </a:rPr>
              <a:t>Sıvılar (asitler, bazlar, çözücüler)  </a:t>
            </a:r>
          </a:p>
          <a:p>
            <a:endParaRPr lang="tr-TR" sz="3000" dirty="0">
              <a:solidFill>
                <a:schemeClr val="tx2"/>
              </a:solidFill>
            </a:endParaRPr>
          </a:p>
          <a:p>
            <a:r>
              <a:rPr lang="tr-TR" sz="3000" dirty="0">
                <a:solidFill>
                  <a:schemeClr val="tx2"/>
                </a:solidFill>
              </a:rPr>
              <a:t>Gazlar (yanıcı, yakıcı, boğucu, narkotik)</a:t>
            </a:r>
          </a:p>
          <a:p>
            <a:endParaRPr lang="tr-TR" sz="3000" dirty="0">
              <a:solidFill>
                <a:schemeClr val="tx2"/>
              </a:solidFill>
            </a:endParaRPr>
          </a:p>
          <a:p>
            <a:r>
              <a:rPr lang="tr-TR" sz="3000" dirty="0">
                <a:solidFill>
                  <a:schemeClr val="tx2"/>
                </a:solidFill>
              </a:rPr>
              <a:t>Katılar</a:t>
            </a:r>
          </a:p>
          <a:p>
            <a:pPr>
              <a:buFont typeface="Arial" charset="0"/>
              <a:buNone/>
            </a:pPr>
            <a:r>
              <a:rPr lang="tr-TR" sz="3000" dirty="0">
                <a:solidFill>
                  <a:schemeClr val="tx2"/>
                </a:solidFill>
              </a:rPr>
              <a:t>    -Tozlar (organik, inorganik)</a:t>
            </a:r>
          </a:p>
          <a:p>
            <a:pPr>
              <a:buFont typeface="Arial" charset="0"/>
              <a:buNone/>
            </a:pPr>
            <a:r>
              <a:rPr lang="tr-TR" sz="3000" dirty="0">
                <a:solidFill>
                  <a:schemeClr val="tx2"/>
                </a:solidFill>
              </a:rPr>
              <a:t>    -Metaller (duman, buhar)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739711" y="0"/>
            <a:ext cx="835215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r-TR" sz="3200" b="1" dirty="0">
                <a:solidFill>
                  <a:srgbClr val="00B050"/>
                </a:solidFill>
              </a:rPr>
              <a:t>D-İşletme İçindeki Tehlikelere Örnekler (Devam)</a:t>
            </a:r>
            <a:endParaRPr lang="tr-T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01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idx="1"/>
          </p:nvPr>
        </p:nvSpPr>
        <p:spPr>
          <a:xfrm>
            <a:off x="2063751" y="1268414"/>
            <a:ext cx="7993063" cy="4321175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</a:pPr>
            <a:r>
              <a:rPr lang="tr-TR" sz="2400" b="1" dirty="0">
                <a:solidFill>
                  <a:srgbClr val="FF0000"/>
                </a:solidFill>
              </a:rPr>
              <a:t>d-BİYOLOJİK TEHLİKE KAYNAKLARI</a:t>
            </a:r>
          </a:p>
          <a:p>
            <a:pPr>
              <a:buFont typeface="Arial" charset="0"/>
              <a:buNone/>
            </a:pPr>
            <a:endParaRPr lang="tr-TR" sz="2400" dirty="0">
              <a:solidFill>
                <a:schemeClr val="tx2"/>
              </a:solidFill>
            </a:endParaRPr>
          </a:p>
          <a:p>
            <a:r>
              <a:rPr lang="tr-TR" sz="2400" dirty="0">
                <a:solidFill>
                  <a:schemeClr val="tx2"/>
                </a:solidFill>
              </a:rPr>
              <a:t>Virüsler </a:t>
            </a:r>
          </a:p>
          <a:p>
            <a:endParaRPr lang="tr-TR" sz="2400" dirty="0">
              <a:solidFill>
                <a:schemeClr val="tx2"/>
              </a:solidFill>
            </a:endParaRPr>
          </a:p>
          <a:p>
            <a:r>
              <a:rPr lang="tr-TR" sz="2400" dirty="0">
                <a:solidFill>
                  <a:schemeClr val="tx2"/>
                </a:solidFill>
              </a:rPr>
              <a:t>Bakteriler</a:t>
            </a:r>
          </a:p>
          <a:p>
            <a:endParaRPr lang="tr-TR" sz="2400" dirty="0">
              <a:solidFill>
                <a:schemeClr val="tx2"/>
              </a:solidFill>
            </a:endParaRPr>
          </a:p>
          <a:p>
            <a:r>
              <a:rPr lang="tr-TR" sz="2400" dirty="0">
                <a:solidFill>
                  <a:schemeClr val="tx2"/>
                </a:solidFill>
              </a:rPr>
              <a:t>Parazitler </a:t>
            </a:r>
          </a:p>
          <a:p>
            <a:endParaRPr lang="tr-TR" sz="2400" dirty="0">
              <a:solidFill>
                <a:schemeClr val="tx2"/>
              </a:solidFill>
            </a:endParaRPr>
          </a:p>
          <a:p>
            <a:r>
              <a:rPr lang="tr-TR" sz="2400" dirty="0">
                <a:solidFill>
                  <a:schemeClr val="tx2"/>
                </a:solidFill>
              </a:rPr>
              <a:t>Vektörler (taşıyıcılar)</a:t>
            </a:r>
          </a:p>
          <a:p>
            <a:endParaRPr lang="tr-TR" sz="2400" dirty="0">
              <a:solidFill>
                <a:schemeClr val="tx2"/>
              </a:solidFill>
            </a:endParaRPr>
          </a:p>
          <a:p>
            <a:r>
              <a:rPr lang="tr-TR" sz="2400" dirty="0">
                <a:solidFill>
                  <a:schemeClr val="tx2"/>
                </a:solidFill>
              </a:rPr>
              <a:t>Mantarlar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676377" y="12680"/>
            <a:ext cx="878497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r-TR" sz="3200" b="1" dirty="0">
                <a:solidFill>
                  <a:srgbClr val="00B050"/>
                </a:solidFill>
              </a:rPr>
              <a:t>D-İşletme İçindeki Tehlikelere Örnekler (Devam)</a:t>
            </a:r>
            <a:endParaRPr lang="tr-T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19" y="99060"/>
            <a:ext cx="11438429" cy="6721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 smtClean="0"/>
              <a:t>Planla</a:t>
            </a:r>
          </a:p>
          <a:p>
            <a:pPr marL="0" indent="0">
              <a:buNone/>
            </a:pPr>
            <a:r>
              <a:rPr lang="tr-TR" sz="2400" dirty="0" smtClean="0"/>
              <a:t>Bilgi veri topla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1.</a:t>
            </a:r>
            <a:r>
              <a:rPr lang="tr-TR" sz="2400" dirty="0" smtClean="0"/>
              <a:t>Tehlikeleri tanımla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2A.</a:t>
            </a:r>
            <a:r>
              <a:rPr lang="tr-TR" sz="2400" dirty="0" smtClean="0"/>
              <a:t> Risk analizi- </a:t>
            </a:r>
            <a:r>
              <a:rPr lang="tr-TR" sz="2400" dirty="0"/>
              <a:t>tahmin   </a:t>
            </a:r>
            <a:r>
              <a:rPr lang="tr-TR" sz="24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Her bir tehlikenin ortaya çıkma olasılığının </a:t>
            </a:r>
            <a:r>
              <a:rPr lang="tr-TR" sz="2000" dirty="0" smtClean="0">
                <a:solidFill>
                  <a:schemeClr val="accent2">
                    <a:lumMod val="75000"/>
                  </a:schemeClr>
                </a:solidFill>
              </a:rPr>
              <a:t>değerlendirilmesi)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2000" dirty="0"/>
              <a:t>                            </a:t>
            </a:r>
            <a:r>
              <a:rPr lang="tr-TR" sz="2000" dirty="0" smtClean="0"/>
              <a:t>                  </a:t>
            </a:r>
            <a:r>
              <a:rPr lang="tr-TR" sz="20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tr-TR" sz="2000" dirty="0">
                <a:solidFill>
                  <a:schemeClr val="accent2">
                    <a:lumMod val="75000"/>
                  </a:schemeClr>
                </a:solidFill>
              </a:rPr>
              <a:t>Olası sonuçların şiddet derecesinin </a:t>
            </a:r>
            <a:r>
              <a:rPr lang="tr-TR" sz="2000" dirty="0" smtClean="0">
                <a:solidFill>
                  <a:schemeClr val="accent2">
                    <a:lumMod val="75000"/>
                  </a:schemeClr>
                </a:solidFill>
              </a:rPr>
              <a:t>değerlendirilmesi)</a:t>
            </a:r>
          </a:p>
          <a:p>
            <a:pPr marL="0" indent="0">
              <a:lnSpc>
                <a:spcPct val="100000"/>
              </a:lnSpc>
              <a:buNone/>
            </a:pPr>
            <a:endParaRPr lang="tr-T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2B. </a:t>
            </a:r>
            <a:r>
              <a:rPr lang="tr-TR" sz="2400" dirty="0" smtClean="0"/>
              <a:t>Risk değerlendirmesi (riskler kabul edilebilir mi edilemez mi?)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3. </a:t>
            </a:r>
            <a:r>
              <a:rPr lang="tr-TR" sz="2400" dirty="0" smtClean="0"/>
              <a:t>Kontrol Önlemleri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4. </a:t>
            </a:r>
            <a:r>
              <a:rPr lang="tr-TR" sz="2400" dirty="0" smtClean="0"/>
              <a:t>Rapor hazırla (Dökümante et)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>
                <a:solidFill>
                  <a:srgbClr val="FF0000"/>
                </a:solidFill>
              </a:rPr>
              <a:t>5. </a:t>
            </a:r>
            <a:r>
              <a:rPr lang="tr-TR" sz="2400" dirty="0" smtClean="0"/>
              <a:t>Güncelle</a:t>
            </a:r>
            <a:endParaRPr lang="tr-TR" sz="2400" dirty="0"/>
          </a:p>
        </p:txBody>
      </p:sp>
      <p:sp>
        <p:nvSpPr>
          <p:cNvPr id="4" name="Rectangle 3"/>
          <p:cNvSpPr/>
          <p:nvPr/>
        </p:nvSpPr>
        <p:spPr>
          <a:xfrm>
            <a:off x="6063527" y="355599"/>
            <a:ext cx="4730783" cy="1458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6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RİSK ANALİZİ</a:t>
            </a:r>
            <a:endParaRPr lang="tr-TR" sz="66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233813" y="5990472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own Arrow 6"/>
          <p:cNvSpPr/>
          <p:nvPr/>
        </p:nvSpPr>
        <p:spPr>
          <a:xfrm>
            <a:off x="1238389" y="4208836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own Arrow 8"/>
          <p:cNvSpPr/>
          <p:nvPr/>
        </p:nvSpPr>
        <p:spPr>
          <a:xfrm>
            <a:off x="1238389" y="1975624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own Arrow 9"/>
          <p:cNvSpPr/>
          <p:nvPr/>
        </p:nvSpPr>
        <p:spPr>
          <a:xfrm>
            <a:off x="1196232" y="1084806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own Arrow 10"/>
          <p:cNvSpPr/>
          <p:nvPr/>
        </p:nvSpPr>
        <p:spPr>
          <a:xfrm>
            <a:off x="1233813" y="5040577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5-Point Star 13"/>
          <p:cNvSpPr/>
          <p:nvPr/>
        </p:nvSpPr>
        <p:spPr>
          <a:xfrm>
            <a:off x="3421529" y="1385526"/>
            <a:ext cx="613776" cy="4284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Plus 11"/>
          <p:cNvSpPr/>
          <p:nvPr/>
        </p:nvSpPr>
        <p:spPr>
          <a:xfrm>
            <a:off x="1049050" y="2962698"/>
            <a:ext cx="695195" cy="726510"/>
          </a:xfrm>
          <a:prstGeom prst="mathPlus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4056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idx="1"/>
          </p:nvPr>
        </p:nvSpPr>
        <p:spPr>
          <a:xfrm>
            <a:off x="1992313" y="1700213"/>
            <a:ext cx="8064500" cy="352901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e- ELEKTRİK KAYNAKLI TEHLİKELER</a:t>
            </a:r>
          </a:p>
          <a:p>
            <a:pPr>
              <a:buFont typeface="Arial" charset="0"/>
              <a:buNone/>
            </a:pPr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Elektrik tesisatı (yangın)</a:t>
            </a:r>
          </a:p>
          <a:p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Elektrikli araç ve aletler (elektrik çarpması)</a:t>
            </a:r>
          </a:p>
          <a:p>
            <a:endParaRPr lang="tr-TR" dirty="0" smtClean="0">
              <a:solidFill>
                <a:schemeClr val="tx2"/>
              </a:solidFill>
            </a:endParaRPr>
          </a:p>
          <a:p>
            <a:r>
              <a:rPr lang="tr-TR" dirty="0" smtClean="0">
                <a:solidFill>
                  <a:schemeClr val="tx2"/>
                </a:solidFill>
              </a:rPr>
              <a:t>Statik elektrik (parlama, patlama, çarpılma)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979836" y="50104"/>
            <a:ext cx="856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tr-TR" sz="3200" b="1" dirty="0">
                <a:solidFill>
                  <a:srgbClr val="00B050"/>
                </a:solidFill>
              </a:rPr>
              <a:t>D-İşletme İçindeki Tehlikelere Örnekler (Devam)</a:t>
            </a:r>
            <a:endParaRPr lang="tr-TR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7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50104" y="260351"/>
            <a:ext cx="12062564" cy="1223963"/>
          </a:xfrm>
        </p:spPr>
        <p:txBody>
          <a:bodyPr/>
          <a:lstStyle/>
          <a:p>
            <a:r>
              <a:rPr lang="tr-TR" sz="3600" b="1" dirty="0" smtClean="0">
                <a:solidFill>
                  <a:srgbClr val="00B050"/>
                </a:solidFill>
              </a:rPr>
              <a:t>F) Çalışanlardan </a:t>
            </a:r>
            <a:r>
              <a:rPr lang="tr-TR" sz="3600" b="1" dirty="0">
                <a:solidFill>
                  <a:srgbClr val="00B050"/>
                </a:solidFill>
              </a:rPr>
              <a:t>Kaynaklanabilecek  Tehlike Nedenlerine Örnekler</a:t>
            </a:r>
          </a:p>
        </p:txBody>
      </p:sp>
      <p:sp>
        <p:nvSpPr>
          <p:cNvPr id="63491" name="Rectangle 3"/>
          <p:cNvSpPr>
            <a:spLocks noGrp="1"/>
          </p:cNvSpPr>
          <p:nvPr>
            <p:ph idx="1"/>
          </p:nvPr>
        </p:nvSpPr>
        <p:spPr>
          <a:xfrm>
            <a:off x="2135561" y="1700809"/>
            <a:ext cx="8243887" cy="4537075"/>
          </a:xfrm>
        </p:spPr>
        <p:txBody>
          <a:bodyPr>
            <a:normAutofit/>
          </a:bodyPr>
          <a:lstStyle/>
          <a:p>
            <a:r>
              <a:rPr lang="tr-TR" sz="2600" dirty="0" smtClean="0">
                <a:solidFill>
                  <a:schemeClr val="tx2"/>
                </a:solidFill>
              </a:rPr>
              <a:t>Psikososyal </a:t>
            </a:r>
            <a:r>
              <a:rPr lang="tr-TR" sz="2600" dirty="0">
                <a:solidFill>
                  <a:schemeClr val="tx2"/>
                </a:solidFill>
              </a:rPr>
              <a:t>faktörler</a:t>
            </a:r>
          </a:p>
          <a:p>
            <a:r>
              <a:rPr lang="tr-TR" sz="2600" dirty="0">
                <a:solidFill>
                  <a:schemeClr val="tx2"/>
                </a:solidFill>
              </a:rPr>
              <a:t>Eğitim eksikliği</a:t>
            </a:r>
          </a:p>
          <a:p>
            <a:r>
              <a:rPr lang="tr-TR" sz="2600" dirty="0">
                <a:solidFill>
                  <a:schemeClr val="tx2"/>
                </a:solidFill>
              </a:rPr>
              <a:t>Koordinasyon eksikliği</a:t>
            </a:r>
          </a:p>
          <a:p>
            <a:r>
              <a:rPr lang="tr-TR" sz="2600" dirty="0">
                <a:solidFill>
                  <a:schemeClr val="tx2"/>
                </a:solidFill>
              </a:rPr>
              <a:t>İletişim eksikliği</a:t>
            </a:r>
          </a:p>
          <a:p>
            <a:r>
              <a:rPr lang="tr-TR" sz="2600" dirty="0">
                <a:solidFill>
                  <a:schemeClr val="tx2"/>
                </a:solidFill>
              </a:rPr>
              <a:t>Zihinsel yetersizlik</a:t>
            </a:r>
          </a:p>
          <a:p>
            <a:r>
              <a:rPr lang="tr-TR" sz="2600" dirty="0">
                <a:solidFill>
                  <a:schemeClr val="tx2"/>
                </a:solidFill>
              </a:rPr>
              <a:t>Fiziksel yetersizlik</a:t>
            </a:r>
          </a:p>
          <a:p>
            <a:r>
              <a:rPr lang="tr-TR" sz="2600" dirty="0">
                <a:solidFill>
                  <a:schemeClr val="tx2"/>
                </a:solidFill>
              </a:rPr>
              <a:t>Davranış bozuklukları</a:t>
            </a:r>
          </a:p>
          <a:p>
            <a:r>
              <a:rPr lang="tr-TR" sz="2600" dirty="0">
                <a:solidFill>
                  <a:schemeClr val="tx2"/>
                </a:solidFill>
              </a:rPr>
              <a:t>Zararlı alışkanlıklar</a:t>
            </a:r>
          </a:p>
          <a:p>
            <a:r>
              <a:rPr lang="tr-TR" sz="2600" dirty="0">
                <a:solidFill>
                  <a:schemeClr val="tx2"/>
                </a:solidFill>
              </a:rPr>
              <a:t>Yaş, cinsiyet</a:t>
            </a:r>
          </a:p>
          <a:p>
            <a:endParaRPr lang="tr-TR" sz="2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0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1500187"/>
            <a:ext cx="8467725" cy="3857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099" y="558016"/>
            <a:ext cx="7525800" cy="230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70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19" y="99060"/>
            <a:ext cx="9508299" cy="6721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 smtClean="0"/>
              <a:t>Planla</a:t>
            </a:r>
          </a:p>
          <a:p>
            <a:pPr marL="0" indent="0">
              <a:buNone/>
            </a:pPr>
            <a:r>
              <a:rPr lang="tr-TR" sz="2400" dirty="0" smtClean="0"/>
              <a:t>İş yerindeki çalışmaları sınıfla</a:t>
            </a:r>
          </a:p>
          <a:p>
            <a:pPr marL="0" indent="0">
              <a:buNone/>
            </a:pPr>
            <a:r>
              <a:rPr lang="tr-TR" sz="2400" dirty="0" smtClean="0"/>
              <a:t>Bilgi veri topla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Tehlikeleri tanımla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Risk analizi- tahmin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Risk değerlendirmesi (riskler kabul edilebilir mi edilemez mi?)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Kontrol Önlemleri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Rapor hazırla (Dökümante et)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Güncelle</a:t>
            </a:r>
            <a:endParaRPr lang="tr-TR" sz="2400" dirty="0"/>
          </a:p>
        </p:txBody>
      </p:sp>
      <p:sp>
        <p:nvSpPr>
          <p:cNvPr id="4" name="Rectangle 3"/>
          <p:cNvSpPr/>
          <p:nvPr/>
        </p:nvSpPr>
        <p:spPr>
          <a:xfrm>
            <a:off x="5681787" y="494516"/>
            <a:ext cx="5494261" cy="1458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6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RİSK YÖNETİMİ</a:t>
            </a:r>
            <a:endParaRPr lang="tr-TR" sz="66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233813" y="6092659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own Arrow 6"/>
          <p:cNvSpPr/>
          <p:nvPr/>
        </p:nvSpPr>
        <p:spPr>
          <a:xfrm>
            <a:off x="1196235" y="4155509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own Arrow 8"/>
          <p:cNvSpPr/>
          <p:nvPr/>
        </p:nvSpPr>
        <p:spPr>
          <a:xfrm>
            <a:off x="1196235" y="2410129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own Arrow 9"/>
          <p:cNvSpPr/>
          <p:nvPr/>
        </p:nvSpPr>
        <p:spPr>
          <a:xfrm>
            <a:off x="1233813" y="1519311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own Arrow 10"/>
          <p:cNvSpPr/>
          <p:nvPr/>
        </p:nvSpPr>
        <p:spPr>
          <a:xfrm>
            <a:off x="1233813" y="5124084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5-Point Star 13"/>
          <p:cNvSpPr/>
          <p:nvPr/>
        </p:nvSpPr>
        <p:spPr>
          <a:xfrm>
            <a:off x="3232331" y="2758448"/>
            <a:ext cx="613776" cy="4284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Plus 11"/>
          <p:cNvSpPr/>
          <p:nvPr/>
        </p:nvSpPr>
        <p:spPr>
          <a:xfrm>
            <a:off x="1086631" y="3096486"/>
            <a:ext cx="695195" cy="726510"/>
          </a:xfrm>
          <a:prstGeom prst="mathPlus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314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357187"/>
            <a:ext cx="9801225" cy="61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01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28" name="Group 24"/>
          <p:cNvGraphicFramePr>
            <a:graphicFrameLocks noGrp="1"/>
          </p:cNvGraphicFramePr>
          <p:nvPr/>
        </p:nvGraphicFramePr>
        <p:xfrm>
          <a:off x="2666976" y="214290"/>
          <a:ext cx="7786742" cy="6171670"/>
        </p:xfrm>
        <a:graphic>
          <a:graphicData uri="http://schemas.openxmlformats.org/drawingml/2006/table">
            <a:tbl>
              <a:tblPr/>
              <a:tblGrid>
                <a:gridCol w="28740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12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1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3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Tehlike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Risk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99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Kapalı Ortamda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r>
                        <a:rPr kumimoji="0" lang="tr-T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Çalışma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Bir tank içinde kaynak yapan çalışanın yangına maruz kalması ya da kaynak gazlarından zehirlenmesi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702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Elektrik Enerjisi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İzolasyonu yetersiz ya da hatalı elektrikli bir iş ekipmanını kullanan çalışanın elektrik şokuna kapılması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744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</a:rPr>
                        <a:t>Elle taşıma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tr-T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Ağır yükleri elle taşıyan çalışanın,  kas-iskelet sistemi hastalıklarına yakalanması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7123" name="Picture 19" descr="electri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80" y="3571876"/>
            <a:ext cx="1571636" cy="1114282"/>
          </a:xfrm>
          <a:prstGeom prst="rect">
            <a:avLst/>
          </a:prstGeom>
          <a:noFill/>
        </p:spPr>
      </p:pic>
      <p:pic>
        <p:nvPicPr>
          <p:cNvPr id="47124" name="Picture 20" descr="manu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56" y="5429264"/>
            <a:ext cx="1317300" cy="779460"/>
          </a:xfrm>
          <a:prstGeom prst="rect">
            <a:avLst/>
          </a:prstGeom>
          <a:noFill/>
        </p:spPr>
      </p:pic>
      <p:pic>
        <p:nvPicPr>
          <p:cNvPr id="47125" name="Picture 21" descr="11221526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38481" y="1643051"/>
            <a:ext cx="1643073" cy="130043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877883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1028"/>
          <p:cNvSpPr>
            <a:spLocks noChangeArrowheads="1"/>
          </p:cNvSpPr>
          <p:nvPr/>
        </p:nvSpPr>
        <p:spPr bwMode="auto">
          <a:xfrm rot="16200000" flipH="1">
            <a:off x="5149056" y="3493294"/>
            <a:ext cx="1360488" cy="381000"/>
          </a:xfrm>
          <a:prstGeom prst="rightArrow">
            <a:avLst>
              <a:gd name="adj1" fmla="val 50000"/>
              <a:gd name="adj2" fmla="val 178558"/>
            </a:avLst>
          </a:prstGeom>
          <a:solidFill>
            <a:srgbClr val="FF3300"/>
          </a:solidFill>
          <a:ln w="508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1923" name="Rectangle 1029"/>
          <p:cNvSpPr>
            <a:spLocks noChangeArrowheads="1"/>
          </p:cNvSpPr>
          <p:nvPr/>
        </p:nvSpPr>
        <p:spPr bwMode="auto">
          <a:xfrm>
            <a:off x="4106863" y="2174876"/>
            <a:ext cx="34290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tr-TR" sz="2400" b="1">
                <a:solidFill>
                  <a:srgbClr val="FF3300"/>
                </a:solidFill>
                <a:latin typeface="Tahoma" pitchFamily="34" charset="0"/>
              </a:rPr>
              <a:t>RİSKİN GERÇEKLEŞMESİ</a:t>
            </a:r>
            <a:endParaRPr lang="tr-TR" sz="2400" b="1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81924" name="Rectangle 1030"/>
          <p:cNvSpPr>
            <a:spLocks noChangeArrowheads="1"/>
          </p:cNvSpPr>
          <p:nvPr/>
        </p:nvSpPr>
        <p:spPr bwMode="auto">
          <a:xfrm>
            <a:off x="8991600" y="4298951"/>
            <a:ext cx="1407438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r-TR" sz="2800" b="1">
                <a:latin typeface="Tahoma" pitchFamily="34" charset="0"/>
              </a:rPr>
              <a:t>Zaman</a:t>
            </a:r>
            <a:endParaRPr lang="tr-TR" b="1">
              <a:latin typeface="Tahoma" pitchFamily="34" charset="0"/>
            </a:endParaRPr>
          </a:p>
        </p:txBody>
      </p:sp>
      <p:sp>
        <p:nvSpPr>
          <p:cNvPr id="81925" name="Line 1031"/>
          <p:cNvSpPr>
            <a:spLocks noChangeShapeType="1"/>
          </p:cNvSpPr>
          <p:nvPr/>
        </p:nvSpPr>
        <p:spPr bwMode="auto">
          <a:xfrm>
            <a:off x="5867401" y="4756151"/>
            <a:ext cx="22225" cy="1636713"/>
          </a:xfrm>
          <a:prstGeom prst="line">
            <a:avLst/>
          </a:prstGeom>
          <a:noFill/>
          <a:ln w="57150">
            <a:solidFill>
              <a:srgbClr val="0000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1926" name="Rectangle 1032"/>
          <p:cNvSpPr>
            <a:spLocks noChangeArrowheads="1"/>
          </p:cNvSpPr>
          <p:nvPr/>
        </p:nvSpPr>
        <p:spPr bwMode="auto">
          <a:xfrm>
            <a:off x="1676400" y="5060951"/>
            <a:ext cx="3925756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tr-TR" sz="3200" b="1">
                <a:latin typeface="Tahoma" pitchFamily="34" charset="0"/>
              </a:rPr>
              <a:t>Tedbir (Proactive)</a:t>
            </a:r>
            <a:endParaRPr lang="tr-TR" b="1">
              <a:solidFill>
                <a:srgbClr val="A50021"/>
              </a:solidFill>
              <a:latin typeface="Tahoma" pitchFamily="34" charset="0"/>
            </a:endParaRPr>
          </a:p>
        </p:txBody>
      </p:sp>
      <p:sp>
        <p:nvSpPr>
          <p:cNvPr id="81927" name="Rectangle 1033"/>
          <p:cNvSpPr>
            <a:spLocks noChangeArrowheads="1"/>
          </p:cNvSpPr>
          <p:nvPr/>
        </p:nvSpPr>
        <p:spPr bwMode="auto">
          <a:xfrm>
            <a:off x="6172200" y="5060951"/>
            <a:ext cx="408940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tr-TR" sz="3200" b="1">
                <a:latin typeface="Tahoma" pitchFamily="34" charset="0"/>
              </a:rPr>
              <a:t>Tepki (reactive)</a:t>
            </a:r>
          </a:p>
        </p:txBody>
      </p:sp>
      <p:sp>
        <p:nvSpPr>
          <p:cNvPr id="81928" name="AutoShape 1035"/>
          <p:cNvSpPr>
            <a:spLocks noChangeArrowheads="1"/>
          </p:cNvSpPr>
          <p:nvPr/>
        </p:nvSpPr>
        <p:spPr bwMode="auto">
          <a:xfrm>
            <a:off x="2895600" y="4298950"/>
            <a:ext cx="6019800" cy="533400"/>
          </a:xfrm>
          <a:prstGeom prst="rightArrow">
            <a:avLst>
              <a:gd name="adj1" fmla="val 50000"/>
              <a:gd name="adj2" fmla="val 282143"/>
            </a:avLst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81929" name="Object 2"/>
          <p:cNvGraphicFramePr>
            <a:graphicFrameLocks noChangeAspect="1"/>
          </p:cNvGraphicFramePr>
          <p:nvPr/>
        </p:nvGraphicFramePr>
        <p:xfrm>
          <a:off x="7543801" y="1936750"/>
          <a:ext cx="1565275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Klip" r:id="rId4" imgW="3545941" imgH="3467477" progId="">
                  <p:embed/>
                </p:oleObj>
              </mc:Choice>
              <mc:Fallback>
                <p:oleObj name="Klip" r:id="rId4" imgW="3545941" imgH="346747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1" y="1936750"/>
                        <a:ext cx="1565275" cy="1530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72969" y="185737"/>
            <a:ext cx="4929187" cy="85725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tr-TR" sz="5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Amacımız:     Proaktif </a:t>
            </a:r>
            <a:r>
              <a:rPr lang="tr-TR" sz="5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Yaklaşım</a:t>
            </a:r>
          </a:p>
        </p:txBody>
      </p:sp>
    </p:spTree>
    <p:extLst>
      <p:ext uri="{BB962C8B-B14F-4D97-AF65-F5344CB8AC3E}">
        <p14:creationId xmlns:p14="http://schemas.microsoft.com/office/powerpoint/2010/main" val="4383918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19" y="99060"/>
            <a:ext cx="11315599" cy="6721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dirty="0" smtClean="0"/>
              <a:t>Planla</a:t>
            </a:r>
          </a:p>
          <a:p>
            <a:pPr marL="0" indent="0">
              <a:buNone/>
            </a:pPr>
            <a:r>
              <a:rPr lang="tr-TR" sz="2400" dirty="0" smtClean="0"/>
              <a:t>İş yerindeki çalışmaları sınıfla</a:t>
            </a:r>
          </a:p>
          <a:p>
            <a:pPr marL="0" indent="0">
              <a:buNone/>
            </a:pPr>
            <a:r>
              <a:rPr lang="tr-TR" sz="2400" dirty="0" smtClean="0"/>
              <a:t>Bilgi veri topla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Tehlikeleri tanımla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Risk analizi- belirle- tahmin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Risk değerlendirmesi (riskler kabul edilebilir mi edilemez mi? Riskleri </a:t>
            </a:r>
            <a:r>
              <a:rPr lang="tr-TR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derecelendir</a:t>
            </a:r>
            <a:r>
              <a:rPr lang="tr-TR" sz="2400" dirty="0" smtClean="0"/>
              <a:t>)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Kontrol Önlemleri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Rapor hazırla (Dökümante et)</a:t>
            </a:r>
          </a:p>
          <a:p>
            <a:pPr marL="0" indent="0">
              <a:buNone/>
            </a:pPr>
            <a:endParaRPr lang="tr-TR" sz="2400" dirty="0" smtClean="0"/>
          </a:p>
          <a:p>
            <a:pPr marL="0" indent="0">
              <a:buNone/>
            </a:pPr>
            <a:r>
              <a:rPr lang="tr-TR" sz="2400" dirty="0" smtClean="0"/>
              <a:t>Güncelle</a:t>
            </a:r>
            <a:endParaRPr lang="tr-TR" sz="2400" dirty="0"/>
          </a:p>
        </p:txBody>
      </p:sp>
      <p:sp>
        <p:nvSpPr>
          <p:cNvPr id="4" name="Rectangle 3"/>
          <p:cNvSpPr/>
          <p:nvPr/>
        </p:nvSpPr>
        <p:spPr>
          <a:xfrm>
            <a:off x="5681787" y="494516"/>
            <a:ext cx="5494261" cy="1458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66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RİSK YÖNETİMİ</a:t>
            </a:r>
            <a:endParaRPr lang="tr-TR" sz="6600" b="1" i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233813" y="6092659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own Arrow 6"/>
          <p:cNvSpPr/>
          <p:nvPr/>
        </p:nvSpPr>
        <p:spPr>
          <a:xfrm>
            <a:off x="1196235" y="4155509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own Arrow 8"/>
          <p:cNvSpPr/>
          <p:nvPr/>
        </p:nvSpPr>
        <p:spPr>
          <a:xfrm>
            <a:off x="1196235" y="2410129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own Arrow 9"/>
          <p:cNvSpPr/>
          <p:nvPr/>
        </p:nvSpPr>
        <p:spPr>
          <a:xfrm>
            <a:off x="1233813" y="1519311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own Arrow 10"/>
          <p:cNvSpPr/>
          <p:nvPr/>
        </p:nvSpPr>
        <p:spPr>
          <a:xfrm>
            <a:off x="1233813" y="5124084"/>
            <a:ext cx="400833" cy="462332"/>
          </a:xfrm>
          <a:prstGeom prst="downArrow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5-Point Star 13"/>
          <p:cNvSpPr/>
          <p:nvPr/>
        </p:nvSpPr>
        <p:spPr>
          <a:xfrm>
            <a:off x="10869160" y="3727023"/>
            <a:ext cx="613776" cy="42848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Plus 1"/>
          <p:cNvSpPr/>
          <p:nvPr/>
        </p:nvSpPr>
        <p:spPr>
          <a:xfrm>
            <a:off x="1086631" y="3096486"/>
            <a:ext cx="695195" cy="726510"/>
          </a:xfrm>
          <a:prstGeom prst="mathPlus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9238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b="1" smtClean="0"/>
              <a:t>Risk Seviyesi</a:t>
            </a:r>
            <a:endParaRPr lang="tr-TR" altLang="tr-TR" smtClean="0"/>
          </a:p>
        </p:txBody>
      </p:sp>
      <p:sp>
        <p:nvSpPr>
          <p:cNvPr id="1024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altLang="tr-TR" b="1" smtClean="0"/>
              <a:t>                              </a:t>
            </a:r>
            <a:endParaRPr lang="tr-TR" altLang="tr-TR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2409825"/>
            <a:ext cx="7850187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4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234879"/>
              </p:ext>
            </p:extLst>
          </p:nvPr>
        </p:nvGraphicFramePr>
        <p:xfrm>
          <a:off x="1050878" y="1665027"/>
          <a:ext cx="10153406" cy="4194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803"/>
                <a:gridCol w="2502575"/>
                <a:gridCol w="5899028"/>
              </a:tblGrid>
              <a:tr h="358467"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Derece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tr-TR" sz="2200" dirty="0" smtClean="0"/>
                        <a:t>Olasılık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Ortaya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Çıkma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Olasılığı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</a:tr>
              <a:tr h="644814"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1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Çok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küçük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Hemen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hemen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hiç</a:t>
                      </a:r>
                      <a:r>
                        <a:rPr lang="tr-TR" sz="2200" dirty="0" smtClean="0"/>
                        <a:t>, oluşması beklenmiyor.</a:t>
                      </a:r>
                      <a:r>
                        <a:rPr lang="tr-TR" sz="2200" baseline="0" dirty="0" smtClean="0"/>
                        <a:t> Yeterli kontrol sağlandı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</a:tr>
              <a:tr h="644814"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2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Küçük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Çok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az</a:t>
                      </a:r>
                      <a:r>
                        <a:rPr lang="en-US" sz="2200" baseline="0" dirty="0" smtClean="0"/>
                        <a:t> (</a:t>
                      </a:r>
                      <a:r>
                        <a:rPr lang="en-US" sz="2200" baseline="0" dirty="0" err="1" smtClean="0"/>
                        <a:t>yılda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bir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kez</a:t>
                      </a:r>
                      <a:r>
                        <a:rPr lang="en-US" sz="2200" baseline="0" dirty="0" smtClean="0"/>
                        <a:t>) </a:t>
                      </a:r>
                      <a:r>
                        <a:rPr lang="en-US" sz="2200" baseline="0" dirty="0" err="1" smtClean="0"/>
                        <a:t>sadece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anormal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durumlarda</a:t>
                      </a:r>
                      <a:r>
                        <a:rPr lang="tr-TR" sz="2200" baseline="0" dirty="0" smtClean="0"/>
                        <a:t>, Kontrol sistemi mevcut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</a:tr>
              <a:tr h="644814"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3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Orta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Az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yılda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bir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kaç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kez</a:t>
                      </a:r>
                      <a:r>
                        <a:rPr lang="en-US" sz="2200" dirty="0" smtClean="0"/>
                        <a:t>)</a:t>
                      </a:r>
                      <a:r>
                        <a:rPr lang="tr-TR" sz="2200" dirty="0" smtClean="0"/>
                        <a:t> Oluşması mümkün,</a:t>
                      </a:r>
                      <a:r>
                        <a:rPr lang="tr-TR" sz="2200" baseline="0" dirty="0" smtClean="0"/>
                        <a:t> ama beklenmiyor.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</a:tr>
              <a:tr h="644814"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4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Yüksek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Sıklıkla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ayda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bir</a:t>
                      </a:r>
                      <a:r>
                        <a:rPr lang="en-US" sz="2200" dirty="0" smtClean="0"/>
                        <a:t>)</a:t>
                      </a:r>
                      <a:r>
                        <a:rPr lang="tr-TR" sz="2200" dirty="0" smtClean="0"/>
                        <a:t> oluşması mümkün. Kontrol sınırları yetersiz olabilir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</a:tr>
              <a:tr h="644814">
                <a:tc>
                  <a:txBody>
                    <a:bodyPr/>
                    <a:lstStyle/>
                    <a:p>
                      <a:pPr algn="ctr"/>
                      <a:r>
                        <a:rPr lang="tr-TR" sz="2200" dirty="0" smtClean="0"/>
                        <a:t>5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Çok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Yüksek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/>
                        <a:t>Çok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sıklıkla</a:t>
                      </a:r>
                      <a:r>
                        <a:rPr lang="en-US" sz="2200" dirty="0" smtClean="0"/>
                        <a:t> (</a:t>
                      </a:r>
                      <a:r>
                        <a:rPr lang="en-US" sz="2200" dirty="0" err="1" smtClean="0"/>
                        <a:t>haftada</a:t>
                      </a:r>
                      <a:r>
                        <a:rPr lang="en-US" sz="2200" dirty="0" smtClean="0"/>
                        <a:t> </a:t>
                      </a:r>
                      <a:r>
                        <a:rPr lang="en-US" sz="2200" dirty="0" err="1" smtClean="0"/>
                        <a:t>bir</a:t>
                      </a:r>
                      <a:r>
                        <a:rPr lang="en-US" sz="2200" dirty="0" smtClean="0"/>
                        <a:t>,</a:t>
                      </a:r>
                      <a:r>
                        <a:rPr lang="en-US" sz="2200" baseline="0" dirty="0" smtClean="0"/>
                        <a:t> her </a:t>
                      </a:r>
                      <a:r>
                        <a:rPr lang="en-US" sz="2200" baseline="0" dirty="0" err="1" smtClean="0"/>
                        <a:t>gün</a:t>
                      </a:r>
                      <a:r>
                        <a:rPr lang="en-US" sz="2200" baseline="0" dirty="0" smtClean="0"/>
                        <a:t>) normal </a:t>
                      </a:r>
                      <a:r>
                        <a:rPr lang="en-US" sz="2200" baseline="0" dirty="0" err="1" smtClean="0"/>
                        <a:t>çalışma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şartlarında</a:t>
                      </a:r>
                      <a:endParaRPr lang="en-US" sz="2200" dirty="0"/>
                    </a:p>
                  </a:txBody>
                  <a:tcPr marL="84445" marR="84445" marT="42222" marB="42222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08998" y="255940"/>
            <a:ext cx="4557215" cy="1325563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    Bir olayın gerçekleşme olasılığı;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62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1557337"/>
            <a:ext cx="80105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Bir olayın gerçekleştiği durumda Şiddeti;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35560" y="1484784"/>
          <a:ext cx="8136904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939578"/>
                <a:gridCol w="511720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/>
                        <a:t>Derece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Şiddet (Etki)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Şiddet  </a:t>
                      </a:r>
                      <a:r>
                        <a:rPr lang="en-US" sz="2400" dirty="0" err="1" smtClean="0"/>
                        <a:t>Derecelendirme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Çok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hafif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İş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saati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kaybı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yok</a:t>
                      </a:r>
                      <a:r>
                        <a:rPr lang="en-US" sz="2400" dirty="0" smtClean="0"/>
                        <a:t>, </a:t>
                      </a:r>
                      <a:r>
                        <a:rPr lang="tr-TR" sz="2400" dirty="0" smtClean="0"/>
                        <a:t>hemen giderilebilen, </a:t>
                      </a:r>
                      <a:r>
                        <a:rPr lang="en-US" sz="2400" dirty="0" smtClean="0"/>
                        <a:t>ilk</a:t>
                      </a:r>
                      <a:r>
                        <a:rPr lang="tr-TR" sz="2400" dirty="0" smtClean="0"/>
                        <a:t> </a:t>
                      </a:r>
                      <a:r>
                        <a:rPr lang="en-US" sz="2400" dirty="0" err="1" smtClean="0"/>
                        <a:t>yardım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gerektire</a:t>
                      </a:r>
                      <a:r>
                        <a:rPr lang="tr-TR" sz="2400" dirty="0" smtClean="0"/>
                        <a:t>bilir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Hafif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İşgünü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kaybı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yok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kalıcı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etkisi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olmayan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ayakta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tedavi</a:t>
                      </a:r>
                      <a:r>
                        <a:rPr lang="tr-TR" sz="2400" dirty="0" smtClean="0"/>
                        <a:t>, </a:t>
                      </a:r>
                      <a:r>
                        <a:rPr lang="en-US" sz="2400" dirty="0" smtClean="0"/>
                        <a:t> ilk</a:t>
                      </a:r>
                      <a:r>
                        <a:rPr lang="tr-TR" sz="2400" dirty="0" smtClean="0"/>
                        <a:t> </a:t>
                      </a:r>
                      <a:r>
                        <a:rPr lang="en-US" sz="2400" dirty="0" err="1" smtClean="0"/>
                        <a:t>yardım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gerektiren</a:t>
                      </a:r>
                      <a:r>
                        <a:rPr lang="tr-TR" sz="2400" dirty="0" smtClean="0"/>
                        <a:t> durumlar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Orta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Hafif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yaralanma</a:t>
                      </a:r>
                      <a:r>
                        <a:rPr lang="en-US" sz="2400" dirty="0" smtClean="0"/>
                        <a:t>, </a:t>
                      </a:r>
                      <a:r>
                        <a:rPr lang="en-US" sz="2400" dirty="0" err="1" smtClean="0"/>
                        <a:t>yatarak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tedavi</a:t>
                      </a:r>
                      <a:r>
                        <a:rPr lang="tr-TR" sz="2400" dirty="0" smtClean="0"/>
                        <a:t> </a:t>
                      </a:r>
                      <a:r>
                        <a:rPr lang="en-US" sz="2400" baseline="0" dirty="0" err="1" smtClean="0"/>
                        <a:t>gerektirir</a:t>
                      </a:r>
                      <a:r>
                        <a:rPr lang="tr-TR" sz="2400" baseline="0" dirty="0" smtClean="0"/>
                        <a:t>, Kısa süreli iş göremezlik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Ciddi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Ciddi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yaral</a:t>
                      </a:r>
                      <a:r>
                        <a:rPr lang="tr-TR" sz="2400" baseline="0" dirty="0" smtClean="0"/>
                        <a:t>a</a:t>
                      </a:r>
                      <a:r>
                        <a:rPr lang="en-US" sz="2400" baseline="0" dirty="0" err="1" smtClean="0"/>
                        <a:t>nma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uzun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süreli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tedavi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meslek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hastalığı</a:t>
                      </a:r>
                      <a:r>
                        <a:rPr lang="tr-TR" sz="2400" baseline="0" dirty="0" smtClean="0"/>
                        <a:t>, uzuv kaybı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Çok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ciddi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Ö</a:t>
                      </a:r>
                      <a:r>
                        <a:rPr lang="en-US" sz="2400" dirty="0" err="1" smtClean="0"/>
                        <a:t>lüm</a:t>
                      </a:r>
                      <a:r>
                        <a:rPr lang="tr-TR" sz="2400" dirty="0" smtClean="0"/>
                        <a:t>, 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sürekli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iş</a:t>
                      </a:r>
                      <a:r>
                        <a:rPr lang="en-US" sz="2400" baseline="0" dirty="0" smtClean="0"/>
                        <a:t> g</a:t>
                      </a:r>
                      <a:r>
                        <a:rPr lang="tr-TR" sz="2400" baseline="0" dirty="0" smtClean="0"/>
                        <a:t>ö</a:t>
                      </a:r>
                      <a:r>
                        <a:rPr lang="en-US" sz="2400" baseline="0" dirty="0" err="1" smtClean="0"/>
                        <a:t>remezlik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6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075" name="Group 99"/>
          <p:cNvGraphicFramePr>
            <a:graphicFrameLocks noGrp="1"/>
          </p:cNvGraphicFramePr>
          <p:nvPr>
            <p:ph idx="1"/>
          </p:nvPr>
        </p:nvGraphicFramePr>
        <p:xfrm>
          <a:off x="2351088" y="1052514"/>
          <a:ext cx="8229602" cy="5233987"/>
        </p:xfrm>
        <a:graphic>
          <a:graphicData uri="http://schemas.openxmlformats.org/drawingml/2006/table">
            <a:tbl>
              <a:tblPr/>
              <a:tblGrid>
                <a:gridCol w="13727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10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0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27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710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74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Çok </a:t>
                      </a: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yüksek</a:t>
                      </a:r>
                    </a:p>
                  </a:txBody>
                  <a:tcPr marL="95377" marR="953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70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yüksek</a:t>
                      </a:r>
                    </a:p>
                  </a:txBody>
                  <a:tcPr marL="95377" marR="953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09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Orta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5377" marR="953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2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Düşük</a:t>
                      </a:r>
                    </a:p>
                  </a:txBody>
                  <a:tcPr marL="95377" marR="953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09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Çok Düşük</a:t>
                      </a:r>
                    </a:p>
                  </a:txBody>
                  <a:tcPr marL="95377" marR="953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4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 </a:t>
                      </a:r>
                    </a:p>
                  </a:txBody>
                  <a:tcPr marL="95377" marR="9537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Çok Hafif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Hafif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ORTA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Ciddi</a:t>
                      </a: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Çok Ciddi</a:t>
                      </a:r>
                      <a:endParaRPr kumimoji="0" lang="tr-T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95377" marR="9537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27076" name="Text Box 100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30538" y="400050"/>
            <a:ext cx="6119812" cy="6477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tr-TR" sz="3600" b="1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RİSK MATRİSİ</a:t>
            </a:r>
          </a:p>
        </p:txBody>
      </p:sp>
      <p:sp>
        <p:nvSpPr>
          <p:cNvPr id="170038" name="Line 101"/>
          <p:cNvSpPr>
            <a:spLocks noChangeShapeType="1"/>
          </p:cNvSpPr>
          <p:nvPr/>
        </p:nvSpPr>
        <p:spPr bwMode="auto">
          <a:xfrm flipV="1">
            <a:off x="2309813" y="1071564"/>
            <a:ext cx="7929562" cy="5214937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0039" name="Line 104"/>
          <p:cNvSpPr>
            <a:spLocks noChangeShapeType="1"/>
          </p:cNvSpPr>
          <p:nvPr/>
        </p:nvSpPr>
        <p:spPr bwMode="auto">
          <a:xfrm>
            <a:off x="3287713" y="6524625"/>
            <a:ext cx="1727200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0040" name="Line 105"/>
          <p:cNvSpPr>
            <a:spLocks noChangeShapeType="1"/>
          </p:cNvSpPr>
          <p:nvPr/>
        </p:nvSpPr>
        <p:spPr bwMode="auto">
          <a:xfrm rot="60000" flipH="1" flipV="1">
            <a:off x="2136775" y="4140200"/>
            <a:ext cx="44450" cy="17145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0041" name="6 Metin kutusu"/>
          <p:cNvSpPr txBox="1">
            <a:spLocks noChangeArrowheads="1"/>
          </p:cNvSpPr>
          <p:nvPr/>
        </p:nvSpPr>
        <p:spPr bwMode="auto">
          <a:xfrm>
            <a:off x="1952626" y="2071688"/>
            <a:ext cx="1428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tr-TR" b="1">
                <a:solidFill>
                  <a:srgbClr val="0000FF"/>
                </a:solidFill>
              </a:rPr>
              <a:t>İHTİMAL</a:t>
            </a:r>
          </a:p>
        </p:txBody>
      </p:sp>
      <p:sp>
        <p:nvSpPr>
          <p:cNvPr id="170042" name="7 Metin kutusu"/>
          <p:cNvSpPr txBox="1">
            <a:spLocks noChangeArrowheads="1"/>
          </p:cNvSpPr>
          <p:nvPr/>
        </p:nvSpPr>
        <p:spPr bwMode="auto">
          <a:xfrm>
            <a:off x="5238751" y="62865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tr-TR" b="1">
                <a:solidFill>
                  <a:srgbClr val="0000FF"/>
                </a:solidFill>
              </a:rPr>
              <a:t>ŞİDDET</a:t>
            </a:r>
          </a:p>
        </p:txBody>
      </p:sp>
    </p:spTree>
    <p:extLst>
      <p:ext uri="{BB962C8B-B14F-4D97-AF65-F5344CB8AC3E}">
        <p14:creationId xmlns:p14="http://schemas.microsoft.com/office/powerpoint/2010/main" val="167258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5DDC3B-9D05-4ACB-9A57-F109E94762DC}" type="slidenum">
              <a:rPr lang="tr-TR" smtClean="0"/>
              <a:pPr>
                <a:defRPr/>
              </a:pPr>
              <a:t>32</a:t>
            </a:fld>
            <a:endParaRPr lang="tr-TR"/>
          </a:p>
        </p:txBody>
      </p:sp>
      <p:grpSp>
        <p:nvGrpSpPr>
          <p:cNvPr id="9" name="5 Grup"/>
          <p:cNvGrpSpPr>
            <a:grpSpLocks/>
          </p:cNvGrpSpPr>
          <p:nvPr/>
        </p:nvGrpSpPr>
        <p:grpSpPr bwMode="auto">
          <a:xfrm>
            <a:off x="3805012" y="617267"/>
            <a:ext cx="8286780" cy="5921645"/>
            <a:chOff x="567467" y="285728"/>
            <a:chExt cx="6722336" cy="4934807"/>
          </a:xfrm>
          <a:noFill/>
        </p:grpSpPr>
        <p:pic>
          <p:nvPicPr>
            <p:cNvPr id="10" name="Picture 6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7467" y="345261"/>
              <a:ext cx="6606456" cy="48752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62"/>
            <p:cNvSpPr txBox="1">
              <a:spLocks noChangeArrowheads="1"/>
            </p:cNvSpPr>
            <p:nvPr/>
          </p:nvSpPr>
          <p:spPr bwMode="auto">
            <a:xfrm>
              <a:off x="6605634" y="285728"/>
              <a:ext cx="684169" cy="192360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tr-TR" sz="1400">
                <a:latin typeface="Arial" charset="0"/>
                <a:cs typeface="Arial" charset="0"/>
              </a:endParaRPr>
            </a:p>
            <a:p>
              <a:pPr>
                <a:spcBef>
                  <a:spcPct val="50000"/>
                </a:spcBef>
                <a:defRPr/>
              </a:pPr>
              <a:endParaRPr lang="tr-TR" sz="1400">
                <a:latin typeface="Arial" charset="0"/>
                <a:cs typeface="Arial" charset="0"/>
              </a:endParaRPr>
            </a:p>
            <a:p>
              <a:pPr>
                <a:spcBef>
                  <a:spcPct val="50000"/>
                </a:spcBef>
                <a:defRPr/>
              </a:pPr>
              <a:endParaRPr lang="tr-TR" sz="1400">
                <a:latin typeface="Arial" charset="0"/>
                <a:cs typeface="Arial" charset="0"/>
              </a:endParaRPr>
            </a:p>
            <a:p>
              <a:pPr>
                <a:spcBef>
                  <a:spcPct val="50000"/>
                </a:spcBef>
                <a:defRPr/>
              </a:pPr>
              <a:endParaRPr lang="tr-TR" sz="1400">
                <a:latin typeface="Arial" charset="0"/>
                <a:cs typeface="Arial" charset="0"/>
              </a:endParaRPr>
            </a:p>
            <a:p>
              <a:pPr>
                <a:spcBef>
                  <a:spcPct val="50000"/>
                </a:spcBef>
                <a:defRPr/>
              </a:pPr>
              <a:endParaRPr lang="tr-TR" sz="1400">
                <a:latin typeface="Arial" charset="0"/>
                <a:cs typeface="Arial" charset="0"/>
              </a:endParaRPr>
            </a:p>
            <a:p>
              <a:pPr>
                <a:spcBef>
                  <a:spcPct val="50000"/>
                </a:spcBef>
                <a:defRPr/>
              </a:pPr>
              <a:endParaRPr lang="tr-TR" sz="1400"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12" name="Group 9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56165853"/>
              </p:ext>
            </p:extLst>
          </p:nvPr>
        </p:nvGraphicFramePr>
        <p:xfrm>
          <a:off x="0" y="0"/>
          <a:ext cx="4293030" cy="2730345"/>
        </p:xfrm>
        <a:graphic>
          <a:graphicData uri="http://schemas.openxmlformats.org/drawingml/2006/table">
            <a:tbl>
              <a:tblPr/>
              <a:tblGrid>
                <a:gridCol w="716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5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52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52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61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520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56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Çok </a:t>
                      </a: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yüksek</a:t>
                      </a:r>
                    </a:p>
                  </a:txBody>
                  <a:tcPr marL="49754" marR="49754" marT="23850" marB="238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yüksek</a:t>
                      </a:r>
                    </a:p>
                  </a:txBody>
                  <a:tcPr marL="49754" marR="49754" marT="23850" marB="238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4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Orta</a:t>
                      </a:r>
                      <a:endParaRPr kumimoji="0" lang="tr-T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49754" marR="49754" marT="23850" marB="238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2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Düşük</a:t>
                      </a:r>
                    </a:p>
                  </a:txBody>
                  <a:tcPr marL="49754" marR="49754" marT="23850" marB="238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Çok Düşük</a:t>
                      </a:r>
                    </a:p>
                  </a:txBody>
                  <a:tcPr marL="49754" marR="49754" marT="23850" marB="238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6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       </a:t>
                      </a:r>
                    </a:p>
                  </a:txBody>
                  <a:tcPr marL="49754" marR="49754" marT="23850" marB="238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Çok Hafif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Hafif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ORTA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Ciddi</a:t>
                      </a: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tr-T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Çok Ciddi</a:t>
                      </a:r>
                      <a:endParaRPr kumimoji="0" lang="tr-TR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L="49754" marR="49754" marT="23850" marB="238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3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33337"/>
            <a:ext cx="10067925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9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166687"/>
            <a:ext cx="9324975" cy="65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3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23812"/>
            <a:ext cx="955357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1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4762"/>
            <a:ext cx="95535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3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73" y="51156"/>
            <a:ext cx="9920939" cy="683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4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338137"/>
            <a:ext cx="955357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398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E3A8027-13AD-4B4C-AE69-CDC48DD949E4}&quot;/&gt;&lt;filename val=&quot;D:\Users\ETHEM\AppData\Local\Temp\PR\data\asimages\{9E3A8027-13AD-4B4C-AE69-CDC48DD949E4}.png&quot;/&gt;&lt;hasEffects val=&quot;1&quot;/&gt;&lt;left val=&quot;116.16&quot;/&gt;&lt;top val=&quot;10.56&quot;/&gt;&lt;width val=&quot;488.88&quot;/&gt;&lt;height val=&quot;49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788</Words>
  <Application>Microsoft Office PowerPoint</Application>
  <PresentationFormat>Widescreen</PresentationFormat>
  <Paragraphs>317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Constantia</vt:lpstr>
      <vt:lpstr>Tahoma</vt:lpstr>
      <vt:lpstr>Office Theme</vt:lpstr>
      <vt:lpstr>Klip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OLASI TEHLİKE KAYNAKLARI</vt:lpstr>
      <vt:lpstr>A- Yönetim ve  Organizasyondan Kaynaklanabilecek Tehlikeler</vt:lpstr>
      <vt:lpstr> B-İşyerinin Bulunduğu Bölgeden Kaynaklanabilecek Tehlikelere Örnekler </vt:lpstr>
      <vt:lpstr> C-Hatalı veya Eksik Planlamadan Kaynaklanabilecek Tehlikelere Örnekler </vt:lpstr>
      <vt:lpstr>D-İşletme İçindeki Tehlikelere Örnekler</vt:lpstr>
      <vt:lpstr>D-İşletme İçindeki Tehlikelere Örnekler  (devam)</vt:lpstr>
      <vt:lpstr>PowerPoint Presentation</vt:lpstr>
      <vt:lpstr>PowerPoint Presentation</vt:lpstr>
      <vt:lpstr>PowerPoint Presentation</vt:lpstr>
      <vt:lpstr>F) Çalışanlardan Kaynaklanabilecek  Tehlike Nedenlerine Örnekler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Seviyesi</vt:lpstr>
      <vt:lpstr>    Bir olayın gerçekleşme olasılığı;</vt:lpstr>
      <vt:lpstr>Bir olayın gerçekleştiği durumda Şiddeti;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Elif</dc:creator>
  <cp:lastModifiedBy>Review</cp:lastModifiedBy>
  <cp:revision>110</cp:revision>
  <dcterms:created xsi:type="dcterms:W3CDTF">2018-10-02T08:05:55Z</dcterms:created>
  <dcterms:modified xsi:type="dcterms:W3CDTF">2020-05-07T11:52:52Z</dcterms:modified>
</cp:coreProperties>
</file>