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59" r:id="rId4"/>
    <p:sldId id="260" r:id="rId5"/>
    <p:sldId id="261" r:id="rId6"/>
    <p:sldId id="262" r:id="rId7"/>
    <p:sldId id="264"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20EBF6-AE30-4390-A852-18A9CAC2083B}" type="datetimeFigureOut">
              <a:rPr lang="tr-TR" smtClean="0"/>
              <a:t>18.12.2019</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82A08B-6147-4C26-9CCF-6AEDA172FA7B}" type="slidenum">
              <a:rPr lang="tr-TR" smtClean="0"/>
              <a:t>‹#›</a:t>
            </a:fld>
            <a:endParaRPr lang="tr-TR"/>
          </a:p>
        </p:txBody>
      </p:sp>
    </p:spTree>
    <p:extLst>
      <p:ext uri="{BB962C8B-B14F-4D97-AF65-F5344CB8AC3E}">
        <p14:creationId xmlns:p14="http://schemas.microsoft.com/office/powerpoint/2010/main" val="29023574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E3BF02FF-4992-4739-A6DA-685E9132F89F}"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836D7E5-5D36-472A-842E-19B9F11F8A80}"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767478D-AD71-4B86-80D0-6EF78A97A350}"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6917F2A-E81F-40AF-8C27-1F4E7EB11FD3}"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91CB6E63-12AB-4DF3-B2EC-971BA3FB13F1}"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4CB625BE-0C65-44D0-B1C3-CF13A71A9FF1}" type="datetime1">
              <a:rPr lang="tr-TR" smtClean="0"/>
              <a:t>18.12.2019</a:t>
            </a:fld>
            <a:endParaRPr lang="tr-TR"/>
          </a:p>
        </p:txBody>
      </p:sp>
      <p:sp>
        <p:nvSpPr>
          <p:cNvPr id="6" name="5 Altbilgi Yer Tutucusu"/>
          <p:cNvSpPr>
            <a:spLocks noGrp="1"/>
          </p:cNvSpPr>
          <p:nvPr>
            <p:ph type="ftr" sz="quarter" idx="11"/>
          </p:nvPr>
        </p:nvSpPr>
        <p:spPr/>
        <p:txBody>
          <a:bodyPr/>
          <a:lstStyle/>
          <a:p>
            <a:r>
              <a:rPr lang="tr-TR" smtClean="0"/>
              <a:t>Prof. Dr. Ayla TÜZÜN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C80F944-8590-47C6-8B05-147E738CA343}" type="datetime1">
              <a:rPr lang="tr-TR" smtClean="0"/>
              <a:t>18.12.2019</a:t>
            </a:fld>
            <a:endParaRPr lang="tr-TR"/>
          </a:p>
        </p:txBody>
      </p:sp>
      <p:sp>
        <p:nvSpPr>
          <p:cNvPr id="8" name="7 Altbilgi Yer Tutucusu"/>
          <p:cNvSpPr>
            <a:spLocks noGrp="1"/>
          </p:cNvSpPr>
          <p:nvPr>
            <p:ph type="ftr" sz="quarter" idx="11"/>
          </p:nvPr>
        </p:nvSpPr>
        <p:spPr/>
        <p:txBody>
          <a:bodyPr/>
          <a:lstStyle/>
          <a:p>
            <a:r>
              <a:rPr lang="tr-TR" smtClean="0"/>
              <a:t>Prof. Dr. Ayla TÜZÜN</a:t>
            </a:r>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47ADDC80-D434-4EF6-8DE9-53D24B3D6D1A}" type="datetime1">
              <a:rPr lang="tr-TR" smtClean="0"/>
              <a:t>18.12.2019</a:t>
            </a:fld>
            <a:endParaRPr lang="tr-TR"/>
          </a:p>
        </p:txBody>
      </p:sp>
      <p:sp>
        <p:nvSpPr>
          <p:cNvPr id="4" name="3 Altbilgi Yer Tutucusu"/>
          <p:cNvSpPr>
            <a:spLocks noGrp="1"/>
          </p:cNvSpPr>
          <p:nvPr>
            <p:ph type="ftr" sz="quarter" idx="11"/>
          </p:nvPr>
        </p:nvSpPr>
        <p:spPr/>
        <p:txBody>
          <a:bodyPr/>
          <a:lstStyle/>
          <a:p>
            <a:r>
              <a:rPr lang="tr-TR" smtClean="0"/>
              <a:t>Prof. Dr. Ayla TÜZÜN</a:t>
            </a:r>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16D58A3-A8D8-4B30-B7F1-34DD9B81D4E8}" type="datetime1">
              <a:rPr lang="tr-TR" smtClean="0"/>
              <a:t>18.12.2019</a:t>
            </a:fld>
            <a:endParaRPr lang="tr-TR"/>
          </a:p>
        </p:txBody>
      </p:sp>
      <p:sp>
        <p:nvSpPr>
          <p:cNvPr id="3" name="2 Altbilgi Yer Tutucusu"/>
          <p:cNvSpPr>
            <a:spLocks noGrp="1"/>
          </p:cNvSpPr>
          <p:nvPr>
            <p:ph type="ftr" sz="quarter" idx="11"/>
          </p:nvPr>
        </p:nvSpPr>
        <p:spPr/>
        <p:txBody>
          <a:bodyPr/>
          <a:lstStyle/>
          <a:p>
            <a:r>
              <a:rPr lang="tr-TR" smtClean="0"/>
              <a:t>Prof. Dr. Ayla TÜZÜN</a:t>
            </a:r>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0103AC1-E57F-43C8-AB5E-AEB1FFC26E27}" type="datetime1">
              <a:rPr lang="tr-TR" smtClean="0"/>
              <a:t>18.12.2019</a:t>
            </a:fld>
            <a:endParaRPr lang="tr-TR"/>
          </a:p>
        </p:txBody>
      </p:sp>
      <p:sp>
        <p:nvSpPr>
          <p:cNvPr id="6" name="5 Altbilgi Yer Tutucusu"/>
          <p:cNvSpPr>
            <a:spLocks noGrp="1"/>
          </p:cNvSpPr>
          <p:nvPr>
            <p:ph type="ftr" sz="quarter" idx="11"/>
          </p:nvPr>
        </p:nvSpPr>
        <p:spPr/>
        <p:txBody>
          <a:bodyPr/>
          <a:lstStyle/>
          <a:p>
            <a:r>
              <a:rPr lang="tr-TR" smtClean="0"/>
              <a:t>Prof. Dr. Ayla TÜZÜN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D8B8A70-DF31-4086-ACE9-169ECC168333}" type="datetime1">
              <a:rPr lang="tr-TR" smtClean="0"/>
              <a:t>18.12.2019</a:t>
            </a:fld>
            <a:endParaRPr lang="tr-TR"/>
          </a:p>
        </p:txBody>
      </p:sp>
      <p:sp>
        <p:nvSpPr>
          <p:cNvPr id="6" name="5 Altbilgi Yer Tutucusu"/>
          <p:cNvSpPr>
            <a:spLocks noGrp="1"/>
          </p:cNvSpPr>
          <p:nvPr>
            <p:ph type="ftr" sz="quarter" idx="11"/>
          </p:nvPr>
        </p:nvSpPr>
        <p:spPr/>
        <p:txBody>
          <a:bodyPr/>
          <a:lstStyle/>
          <a:p>
            <a:r>
              <a:rPr lang="tr-TR" smtClean="0"/>
              <a:t>Prof. Dr. Ayla TÜZÜN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AEBF9F-E9FC-4B93-A634-ABBD3908C7A3}" type="datetime1">
              <a:rPr lang="tr-TR" smtClean="0"/>
              <a:t>18.12.2019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Prof. Dr. Ayla TÜZÜN</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95536" y="151179"/>
            <a:ext cx="8496944" cy="5909310"/>
          </a:xfrm>
          <a:prstGeom prst="rect">
            <a:avLst/>
          </a:prstGeom>
        </p:spPr>
        <p:txBody>
          <a:bodyPr wrap="square">
            <a:spAutoFit/>
          </a:bodyPr>
          <a:lstStyle/>
          <a:p>
            <a:endParaRPr lang="tr-TR" dirty="0"/>
          </a:p>
          <a:p>
            <a:pPr algn="ctr"/>
            <a:r>
              <a:rPr lang="tr-TR" sz="3600" b="1" dirty="0" smtClean="0">
                <a:latin typeface="Times New Roman" panose="02020603050405020304" pitchFamily="18" charset="0"/>
                <a:cs typeface="Times New Roman" panose="02020603050405020304" pitchFamily="18" charset="0"/>
              </a:rPr>
              <a:t>BİY355 OMURGASIZLAR </a:t>
            </a:r>
            <a:r>
              <a:rPr lang="tr-TR" sz="3600" b="1" dirty="0">
                <a:latin typeface="Times New Roman" panose="02020603050405020304" pitchFamily="18" charset="0"/>
                <a:cs typeface="Times New Roman" panose="02020603050405020304" pitchFamily="18" charset="0"/>
              </a:rPr>
              <a:t>BİYOLOJİSİ </a:t>
            </a:r>
            <a:r>
              <a:rPr lang="tr-TR" sz="3600" b="1" dirty="0" smtClean="0">
                <a:latin typeface="Times New Roman" panose="02020603050405020304" pitchFamily="18" charset="0"/>
                <a:cs typeface="Times New Roman" panose="02020603050405020304" pitchFamily="18" charset="0"/>
              </a:rPr>
              <a:t>LABORATUVARI I</a:t>
            </a:r>
          </a:p>
          <a:p>
            <a:pPr algn="ctr"/>
            <a:endParaRPr lang="tr-TR" sz="3600" dirty="0" smtClean="0">
              <a:latin typeface="Times New Roman" panose="02020603050405020304" pitchFamily="18" charset="0"/>
              <a:cs typeface="Times New Roman" panose="02020603050405020304" pitchFamily="18" charset="0"/>
            </a:endParaRPr>
          </a:p>
          <a:p>
            <a:pPr algn="ctr"/>
            <a:r>
              <a:rPr lang="tr-TR" sz="3600" dirty="0" smtClean="0">
                <a:latin typeface="Times New Roman" panose="02020603050405020304" pitchFamily="18" charset="0"/>
                <a:cs typeface="Times New Roman" panose="02020603050405020304" pitchFamily="18" charset="0"/>
              </a:rPr>
              <a:t>PROF</a:t>
            </a:r>
            <a:r>
              <a:rPr lang="tr-TR" sz="3600" dirty="0">
                <a:latin typeface="Times New Roman" panose="02020603050405020304" pitchFamily="18" charset="0"/>
                <a:cs typeface="Times New Roman" panose="02020603050405020304" pitchFamily="18" charset="0"/>
              </a:rPr>
              <a:t>. DR. AYLA TÜZÜN</a:t>
            </a:r>
          </a:p>
          <a:p>
            <a:pPr algn="ctr"/>
            <a:endParaRPr lang="tr-TR" sz="3600" dirty="0" smtClean="0">
              <a:latin typeface="Times New Roman" panose="02020603050405020304" pitchFamily="18" charset="0"/>
              <a:cs typeface="Times New Roman" panose="02020603050405020304" pitchFamily="18" charset="0"/>
            </a:endParaRPr>
          </a:p>
          <a:p>
            <a:pPr algn="ctr"/>
            <a:r>
              <a:rPr lang="tr-TR" sz="3600" dirty="0" smtClean="0">
                <a:latin typeface="Times New Roman" panose="02020603050405020304" pitchFamily="18" charset="0"/>
                <a:cs typeface="Times New Roman" panose="02020603050405020304" pitchFamily="18" charset="0"/>
              </a:rPr>
              <a:t>ANKARA </a:t>
            </a:r>
            <a:r>
              <a:rPr lang="tr-TR" sz="3600" dirty="0">
                <a:latin typeface="Times New Roman" panose="02020603050405020304" pitchFamily="18" charset="0"/>
                <a:cs typeface="Times New Roman" panose="02020603050405020304" pitchFamily="18" charset="0"/>
              </a:rPr>
              <a:t>ÜNİVERSİTESİ</a:t>
            </a:r>
          </a:p>
          <a:p>
            <a:pPr algn="ctr"/>
            <a:endParaRPr lang="tr-TR" sz="3600" dirty="0" smtClean="0">
              <a:latin typeface="Times New Roman" panose="02020603050405020304" pitchFamily="18" charset="0"/>
              <a:cs typeface="Times New Roman" panose="02020603050405020304" pitchFamily="18" charset="0"/>
            </a:endParaRPr>
          </a:p>
          <a:p>
            <a:pPr algn="ctr"/>
            <a:r>
              <a:rPr lang="tr-TR" sz="3600" dirty="0" smtClean="0">
                <a:latin typeface="Times New Roman" panose="02020603050405020304" pitchFamily="18" charset="0"/>
                <a:cs typeface="Times New Roman" panose="02020603050405020304" pitchFamily="18" charset="0"/>
              </a:rPr>
              <a:t>FEN </a:t>
            </a:r>
            <a:r>
              <a:rPr lang="tr-TR" sz="3600" dirty="0">
                <a:latin typeface="Times New Roman" panose="02020603050405020304" pitchFamily="18" charset="0"/>
                <a:cs typeface="Times New Roman" panose="02020603050405020304" pitchFamily="18" charset="0"/>
              </a:rPr>
              <a:t>FAKÜLTESİ</a:t>
            </a:r>
          </a:p>
          <a:p>
            <a:pPr algn="ctr"/>
            <a:endParaRPr lang="tr-TR" sz="3600" dirty="0" smtClean="0">
              <a:latin typeface="Times New Roman" panose="02020603050405020304" pitchFamily="18" charset="0"/>
              <a:cs typeface="Times New Roman" panose="02020603050405020304" pitchFamily="18" charset="0"/>
            </a:endParaRPr>
          </a:p>
          <a:p>
            <a:pPr algn="ctr"/>
            <a:r>
              <a:rPr lang="tr-TR" sz="3600" dirty="0" smtClean="0">
                <a:latin typeface="Times New Roman" panose="02020603050405020304" pitchFamily="18" charset="0"/>
                <a:cs typeface="Times New Roman" panose="02020603050405020304" pitchFamily="18" charset="0"/>
              </a:rPr>
              <a:t>BİYOLOJİ </a:t>
            </a:r>
            <a:endParaRPr lang="tr-TR" sz="3600" dirty="0">
              <a:latin typeface="Times New Roman" panose="02020603050405020304" pitchFamily="18" charset="0"/>
              <a:cs typeface="Times New Roman" panose="02020603050405020304" pitchFamily="18" charset="0"/>
            </a:endParaRPr>
          </a:p>
        </p:txBody>
      </p:sp>
      <p:sp>
        <p:nvSpPr>
          <p:cNvPr id="5" name="Altbilgi Yer Tutucusu 4"/>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4232618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altLang="tr-TR" b="1" dirty="0" err="1">
                <a:solidFill>
                  <a:srgbClr val="000000"/>
                </a:solidFill>
                <a:latin typeface="Times New Roman" pitchFamily="18" charset="0"/>
                <a:ea typeface="Courier New" pitchFamily="49" charset="0"/>
                <a:cs typeface="Times New Roman" pitchFamily="18" charset="0"/>
              </a:rPr>
              <a:t>Protozoa’nın</a:t>
            </a:r>
            <a:r>
              <a:rPr lang="tr-TR" altLang="tr-TR" b="1" dirty="0">
                <a:solidFill>
                  <a:srgbClr val="000000"/>
                </a:solidFill>
                <a:latin typeface="Times New Roman" pitchFamily="18" charset="0"/>
                <a:ea typeface="Courier New" pitchFamily="49" charset="0"/>
                <a:cs typeface="Times New Roman" pitchFamily="18" charset="0"/>
              </a:rPr>
              <a:t> Elde Edilmesi</a:t>
            </a:r>
            <a:r>
              <a:rPr lang="tr-TR" altLang="tr-TR" dirty="0">
                <a:latin typeface="Times New Roman" pitchFamily="18" charset="0"/>
                <a:ea typeface="Courier New" pitchFamily="49" charset="0"/>
                <a:cs typeface="Times New Roman" pitchFamily="18" charset="0"/>
              </a:rPr>
              <a:t/>
            </a:r>
            <a:br>
              <a:rPr lang="tr-TR" altLang="tr-TR" dirty="0">
                <a:latin typeface="Times New Roman" pitchFamily="18" charset="0"/>
                <a:ea typeface="Courier New" pitchFamily="49" charset="0"/>
                <a:cs typeface="Times New Roman" pitchFamily="18" charset="0"/>
              </a:rPr>
            </a:br>
            <a:endParaRPr lang="tr-TR" dirty="0"/>
          </a:p>
        </p:txBody>
      </p:sp>
      <p:sp>
        <p:nvSpPr>
          <p:cNvPr id="3" name="İçerik Yer Tutucusu 2"/>
          <p:cNvSpPr>
            <a:spLocks noGrp="1"/>
          </p:cNvSpPr>
          <p:nvPr>
            <p:ph idx="1"/>
          </p:nvPr>
        </p:nvSpPr>
        <p:spPr>
          <a:xfrm>
            <a:off x="467544" y="980728"/>
            <a:ext cx="8229600" cy="5328592"/>
          </a:xfrm>
        </p:spPr>
        <p:txBody>
          <a:bodyPr>
            <a:normAutofit fontScale="92500"/>
          </a:bodyPr>
          <a:lstStyle/>
          <a:p>
            <a:pPr>
              <a:spcBef>
                <a:spcPct val="0"/>
              </a:spcBef>
              <a:buFontTx/>
              <a:buNone/>
            </a:pPr>
            <a:r>
              <a:rPr lang="tr-TR" altLang="tr-TR" dirty="0" smtClean="0">
                <a:solidFill>
                  <a:srgbClr val="000000"/>
                </a:solidFill>
                <a:latin typeface="Times New Roman" pitchFamily="18" charset="0"/>
                <a:ea typeface="Courier New" pitchFamily="49" charset="0"/>
                <a:cs typeface="Times New Roman" pitchFamily="18" charset="0"/>
              </a:rPr>
              <a:t>	</a:t>
            </a:r>
            <a:r>
              <a:rPr lang="tr-TR" altLang="tr-TR" sz="2200" dirty="0" err="1" smtClean="0">
                <a:solidFill>
                  <a:srgbClr val="000000"/>
                </a:solidFill>
                <a:latin typeface="Times New Roman" pitchFamily="18" charset="0"/>
                <a:ea typeface="Courier New" pitchFamily="49" charset="0"/>
                <a:cs typeface="Times New Roman" pitchFamily="18" charset="0"/>
              </a:rPr>
              <a:t>Protozoonlar</a:t>
            </a:r>
            <a:r>
              <a:rPr lang="tr-TR" altLang="tr-TR" sz="2200" dirty="0" smtClean="0">
                <a:solidFill>
                  <a:srgbClr val="000000"/>
                </a:solidFill>
                <a:latin typeface="Times New Roman" pitchFamily="18" charset="0"/>
                <a:ea typeface="Courier New" pitchFamily="49" charset="0"/>
                <a:cs typeface="Times New Roman" pitchFamily="18" charset="0"/>
              </a:rPr>
              <a:t> </a:t>
            </a:r>
            <a:r>
              <a:rPr lang="tr-TR" altLang="tr-TR" sz="2200" dirty="0">
                <a:solidFill>
                  <a:srgbClr val="000000"/>
                </a:solidFill>
                <a:latin typeface="Times New Roman" pitchFamily="18" charset="0"/>
                <a:ea typeface="Courier New" pitchFamily="49" charset="0"/>
                <a:cs typeface="Times New Roman" pitchFamily="18" charset="0"/>
              </a:rPr>
              <a:t>tek hücreden yapılmış mikroskobik </a:t>
            </a:r>
            <a:r>
              <a:rPr lang="tr-TR" altLang="tr-TR" sz="2200" dirty="0" smtClean="0">
                <a:solidFill>
                  <a:srgbClr val="000000"/>
                </a:solidFill>
                <a:latin typeface="Times New Roman" pitchFamily="18" charset="0"/>
                <a:ea typeface="Courier New" pitchFamily="49" charset="0"/>
                <a:cs typeface="Times New Roman" pitchFamily="18" charset="0"/>
              </a:rPr>
              <a:t>canlılardır. Denizlerde</a:t>
            </a:r>
            <a:r>
              <a:rPr lang="tr-TR" altLang="tr-TR" sz="2200" dirty="0">
                <a:solidFill>
                  <a:srgbClr val="000000"/>
                </a:solidFill>
                <a:latin typeface="Times New Roman" pitchFamily="18" charset="0"/>
                <a:ea typeface="Courier New" pitchFamily="49" charset="0"/>
                <a:cs typeface="Times New Roman" pitchFamily="18" charset="0"/>
              </a:rPr>
              <a:t>, tatlı sularda, ıslak yosunlar arasında ve rutubetli topraklarda yaygındırlar. </a:t>
            </a:r>
            <a:endParaRPr lang="tr-TR" altLang="tr-TR" sz="2200" dirty="0" smtClean="0">
              <a:solidFill>
                <a:srgbClr val="000000"/>
              </a:solidFill>
              <a:latin typeface="Times New Roman" pitchFamily="18" charset="0"/>
              <a:ea typeface="Courier New" pitchFamily="49" charset="0"/>
              <a:cs typeface="Times New Roman" pitchFamily="18" charset="0"/>
            </a:endParaRPr>
          </a:p>
          <a:p>
            <a:pPr>
              <a:spcBef>
                <a:spcPct val="0"/>
              </a:spcBef>
              <a:buFontTx/>
              <a:buNone/>
            </a:pPr>
            <a:r>
              <a:rPr lang="tr-TR" altLang="tr-TR" sz="2200" dirty="0">
                <a:solidFill>
                  <a:srgbClr val="000000"/>
                </a:solidFill>
                <a:latin typeface="Times New Roman" pitchFamily="18" charset="0"/>
                <a:ea typeface="Courier New" pitchFamily="49" charset="0"/>
                <a:cs typeface="Times New Roman" pitchFamily="18" charset="0"/>
              </a:rPr>
              <a:t>	</a:t>
            </a:r>
            <a:endParaRPr lang="tr-TR" altLang="tr-TR" sz="2200" dirty="0" smtClean="0">
              <a:solidFill>
                <a:srgbClr val="000000"/>
              </a:solidFill>
              <a:latin typeface="Times New Roman" pitchFamily="18" charset="0"/>
              <a:ea typeface="Courier New" pitchFamily="49" charset="0"/>
              <a:cs typeface="Times New Roman" pitchFamily="18" charset="0"/>
            </a:endParaRPr>
          </a:p>
          <a:p>
            <a:pPr>
              <a:spcBef>
                <a:spcPct val="0"/>
              </a:spcBef>
              <a:buFontTx/>
              <a:buNone/>
            </a:pPr>
            <a:r>
              <a:rPr lang="tr-TR" altLang="tr-TR" sz="2200" dirty="0">
                <a:solidFill>
                  <a:srgbClr val="000000"/>
                </a:solidFill>
                <a:latin typeface="Times New Roman" pitchFamily="18" charset="0"/>
                <a:ea typeface="Courier New" pitchFamily="49" charset="0"/>
                <a:cs typeface="Times New Roman" pitchFamily="18" charset="0"/>
              </a:rPr>
              <a:t>	</a:t>
            </a:r>
            <a:r>
              <a:rPr lang="tr-TR" altLang="tr-TR" sz="2200" dirty="0" smtClean="0">
                <a:solidFill>
                  <a:srgbClr val="000000"/>
                </a:solidFill>
                <a:latin typeface="Times New Roman" pitchFamily="18" charset="0"/>
                <a:ea typeface="Courier New" pitchFamily="49" charset="0"/>
                <a:cs typeface="Times New Roman" pitchFamily="18" charset="0"/>
              </a:rPr>
              <a:t>Özellikle </a:t>
            </a:r>
            <a:r>
              <a:rPr lang="tr-TR" altLang="tr-TR" sz="2200" dirty="0">
                <a:solidFill>
                  <a:srgbClr val="000000"/>
                </a:solidFill>
                <a:latin typeface="Times New Roman" pitchFamily="18" charset="0"/>
                <a:ea typeface="Courier New" pitchFamily="49" charset="0"/>
                <a:cs typeface="Times New Roman" pitchFamily="18" charset="0"/>
              </a:rPr>
              <a:t>tatlı sularda yaşayan türleri akarsulardan daha çok göl ve gölcük gibi bitkilerin bol bulunduğu ortamları tercih ederler. Hareket </a:t>
            </a:r>
            <a:r>
              <a:rPr lang="tr-TR" altLang="tr-TR" sz="2200" dirty="0" err="1">
                <a:solidFill>
                  <a:srgbClr val="000000"/>
                </a:solidFill>
                <a:latin typeface="Times New Roman" pitchFamily="18" charset="0"/>
                <a:ea typeface="Courier New" pitchFamily="49" charset="0"/>
                <a:cs typeface="Times New Roman" pitchFamily="18" charset="0"/>
              </a:rPr>
              <a:t>organelleri</a:t>
            </a:r>
            <a:r>
              <a:rPr lang="tr-TR" altLang="tr-TR" sz="2200" dirty="0">
                <a:solidFill>
                  <a:srgbClr val="000000"/>
                </a:solidFill>
                <a:latin typeface="Times New Roman" pitchFamily="18" charset="0"/>
                <a:ea typeface="Courier New" pitchFamily="49" charset="0"/>
                <a:cs typeface="Times New Roman" pitchFamily="18" charset="0"/>
              </a:rPr>
              <a:t> olan </a:t>
            </a:r>
            <a:r>
              <a:rPr lang="tr-TR" altLang="tr-TR" sz="2200" dirty="0" err="1">
                <a:solidFill>
                  <a:srgbClr val="000000"/>
                </a:solidFill>
                <a:latin typeface="Times New Roman" pitchFamily="18" charset="0"/>
                <a:ea typeface="Courier New" pitchFamily="49" charset="0"/>
                <a:cs typeface="Times New Roman" pitchFamily="18" charset="0"/>
              </a:rPr>
              <a:t>pseudopod</a:t>
            </a:r>
            <a:r>
              <a:rPr lang="tr-TR" altLang="tr-TR" sz="2200" dirty="0">
                <a:solidFill>
                  <a:srgbClr val="000000"/>
                </a:solidFill>
                <a:latin typeface="Times New Roman" pitchFamily="18" charset="0"/>
                <a:ea typeface="Courier New" pitchFamily="49" charset="0"/>
                <a:cs typeface="Times New Roman" pitchFamily="18" charset="0"/>
              </a:rPr>
              <a:t>, sil ve kamçı gibi yapılan sadece suda faal olduğu için, kuru ortamlarda aktif halde bulunamazlar. Ancak uygun olmayan çevre koşullarında oluşturdukları korunma yapıları olan kistler içerisinde bulunurlar. Bu kist yapıları rüzgarlarla ya da kuş ve böceklerin ayaklarına takılarak her yöne doğru dağıldığından, dünyanın hemen her yerinde aynı türleri görebiliriz. </a:t>
            </a:r>
            <a:endParaRPr lang="tr-TR" altLang="tr-TR" sz="2200" dirty="0" smtClean="0">
              <a:solidFill>
                <a:srgbClr val="000000"/>
              </a:solidFill>
              <a:latin typeface="Times New Roman" pitchFamily="18" charset="0"/>
              <a:ea typeface="Courier New" pitchFamily="49" charset="0"/>
              <a:cs typeface="Times New Roman" pitchFamily="18" charset="0"/>
            </a:endParaRPr>
          </a:p>
          <a:p>
            <a:pPr>
              <a:spcBef>
                <a:spcPct val="0"/>
              </a:spcBef>
              <a:buFontTx/>
              <a:buNone/>
            </a:pPr>
            <a:endParaRPr lang="tr-TR" altLang="tr-TR" sz="2200" dirty="0">
              <a:solidFill>
                <a:srgbClr val="000000"/>
              </a:solidFill>
              <a:latin typeface="Times New Roman" pitchFamily="18" charset="0"/>
              <a:ea typeface="Courier New" pitchFamily="49" charset="0"/>
              <a:cs typeface="Times New Roman" pitchFamily="18" charset="0"/>
            </a:endParaRPr>
          </a:p>
          <a:p>
            <a:pPr>
              <a:spcBef>
                <a:spcPct val="0"/>
              </a:spcBef>
              <a:buFontTx/>
              <a:buNone/>
            </a:pPr>
            <a:r>
              <a:rPr lang="tr-TR" altLang="tr-TR" sz="2200" dirty="0" smtClean="0">
                <a:solidFill>
                  <a:srgbClr val="000000"/>
                </a:solidFill>
                <a:latin typeface="Times New Roman" pitchFamily="18" charset="0"/>
                <a:ea typeface="Courier New" pitchFamily="49" charset="0"/>
                <a:cs typeface="Times New Roman" pitchFamily="18" charset="0"/>
              </a:rPr>
              <a:t>	Deniz </a:t>
            </a:r>
            <a:r>
              <a:rPr lang="tr-TR" altLang="tr-TR" sz="2200" dirty="0" err="1">
                <a:solidFill>
                  <a:srgbClr val="000000"/>
                </a:solidFill>
                <a:latin typeface="Times New Roman" pitchFamily="18" charset="0"/>
                <a:ea typeface="Courier New" pitchFamily="49" charset="0"/>
                <a:cs typeface="Times New Roman" pitchFamily="18" charset="0"/>
              </a:rPr>
              <a:t>protozoonları</a:t>
            </a:r>
            <a:r>
              <a:rPr lang="tr-TR" altLang="tr-TR" sz="2200" dirty="0">
                <a:solidFill>
                  <a:srgbClr val="000000"/>
                </a:solidFill>
                <a:latin typeface="Times New Roman" pitchFamily="18" charset="0"/>
                <a:ea typeface="Courier New" pitchFamily="49" charset="0"/>
                <a:cs typeface="Times New Roman" pitchFamily="18" charset="0"/>
              </a:rPr>
              <a:t> ise uygun olmayan yaşam koşullarıyla karşı karşıya kaldıklarında kist yapısında bulunmazlar. Bunun sonucu olarak da tatlı su </a:t>
            </a:r>
            <a:r>
              <a:rPr lang="tr-TR" altLang="tr-TR" sz="2200" dirty="0" err="1">
                <a:solidFill>
                  <a:srgbClr val="000000"/>
                </a:solidFill>
                <a:latin typeface="Times New Roman" pitchFamily="18" charset="0"/>
                <a:ea typeface="Courier New" pitchFamily="49" charset="0"/>
                <a:cs typeface="Times New Roman" pitchFamily="18" charset="0"/>
              </a:rPr>
              <a:t>protozoonlarına</a:t>
            </a:r>
            <a:r>
              <a:rPr lang="tr-TR" altLang="tr-TR" sz="2200" dirty="0">
                <a:solidFill>
                  <a:srgbClr val="000000"/>
                </a:solidFill>
                <a:latin typeface="Times New Roman" pitchFamily="18" charset="0"/>
                <a:ea typeface="Courier New" pitchFamily="49" charset="0"/>
                <a:cs typeface="Times New Roman" pitchFamily="18" charset="0"/>
              </a:rPr>
              <a:t> oranla yayılma alanları daha sınırlıdır</a:t>
            </a:r>
            <a:r>
              <a:rPr lang="tr-TR" altLang="tr-TR" sz="2200" dirty="0" smtClean="0">
                <a:solidFill>
                  <a:srgbClr val="000000"/>
                </a:solidFill>
                <a:latin typeface="Times New Roman" pitchFamily="18" charset="0"/>
                <a:ea typeface="Courier New" pitchFamily="49" charset="0"/>
                <a:cs typeface="Times New Roman" pitchFamily="18" charset="0"/>
              </a:rPr>
              <a:t>.</a:t>
            </a:r>
            <a:endParaRPr lang="tr-TR" altLang="tr-TR" sz="2200" dirty="0">
              <a:latin typeface="Times New Roman" pitchFamily="18" charset="0"/>
              <a:ea typeface="Courier New" pitchFamily="49" charset="0"/>
              <a:cs typeface="Times New Roman" pitchFamily="18" charset="0"/>
            </a:endParaRPr>
          </a:p>
        </p:txBody>
      </p:sp>
      <p:sp>
        <p:nvSpPr>
          <p:cNvPr id="4" name="Altbilgi Yer Tutucusu 3"/>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680129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260648"/>
            <a:ext cx="8229600" cy="5976664"/>
          </a:xfrm>
        </p:spPr>
        <p:txBody>
          <a:bodyPr>
            <a:normAutofit fontScale="47500" lnSpcReduction="20000"/>
          </a:bodyPr>
          <a:lstStyle/>
          <a:p>
            <a:pPr>
              <a:spcBef>
                <a:spcPct val="0"/>
              </a:spcBef>
              <a:buFontTx/>
              <a:buNone/>
            </a:pPr>
            <a:r>
              <a:rPr lang="tr-TR" altLang="tr-TR" dirty="0" smtClean="0">
                <a:solidFill>
                  <a:srgbClr val="000000"/>
                </a:solidFill>
                <a:latin typeface="Times New Roman" pitchFamily="18" charset="0"/>
                <a:ea typeface="Courier New" pitchFamily="49" charset="0"/>
                <a:cs typeface="Times New Roman" pitchFamily="18" charset="0"/>
              </a:rPr>
              <a:t>	</a:t>
            </a:r>
            <a:r>
              <a:rPr lang="tr-TR" altLang="tr-TR" sz="4200" dirty="0" err="1" smtClean="0">
                <a:solidFill>
                  <a:srgbClr val="000000"/>
                </a:solidFill>
                <a:latin typeface="Times New Roman" pitchFamily="18" charset="0"/>
                <a:ea typeface="Courier New" pitchFamily="49" charset="0"/>
                <a:cs typeface="Times New Roman" pitchFamily="18" charset="0"/>
              </a:rPr>
              <a:t>Protozoonların</a:t>
            </a:r>
            <a:r>
              <a:rPr lang="tr-TR" altLang="tr-TR" sz="4200" dirty="0" smtClean="0">
                <a:solidFill>
                  <a:srgbClr val="000000"/>
                </a:solidFill>
                <a:latin typeface="Times New Roman" pitchFamily="18" charset="0"/>
                <a:ea typeface="Courier New" pitchFamily="49" charset="0"/>
                <a:cs typeface="Times New Roman" pitchFamily="18" charset="0"/>
              </a:rPr>
              <a:t> </a:t>
            </a:r>
            <a:r>
              <a:rPr lang="tr-TR" altLang="tr-TR" sz="4200" dirty="0">
                <a:solidFill>
                  <a:srgbClr val="000000"/>
                </a:solidFill>
                <a:latin typeface="Times New Roman" pitchFamily="18" charset="0"/>
                <a:ea typeface="Courier New" pitchFamily="49" charset="0"/>
                <a:cs typeface="Times New Roman" pitchFamily="18" charset="0"/>
              </a:rPr>
              <a:t>çeşitli tek hücreli ve </a:t>
            </a:r>
            <a:r>
              <a:rPr lang="tr-TR" altLang="tr-TR" sz="4200" dirty="0" smtClean="0">
                <a:solidFill>
                  <a:srgbClr val="000000"/>
                </a:solidFill>
                <a:latin typeface="Times New Roman" pitchFamily="18" charset="0"/>
                <a:ea typeface="Courier New" pitchFamily="49" charset="0"/>
                <a:cs typeface="Times New Roman" pitchFamily="18" charset="0"/>
              </a:rPr>
              <a:t>çok hücreli </a:t>
            </a:r>
            <a:r>
              <a:rPr lang="tr-TR" altLang="tr-TR" sz="4200" dirty="0">
                <a:solidFill>
                  <a:srgbClr val="000000"/>
                </a:solidFill>
                <a:latin typeface="Times New Roman" pitchFamily="18" charset="0"/>
                <a:ea typeface="Courier New" pitchFamily="49" charset="0"/>
                <a:cs typeface="Times New Roman" pitchFamily="18" charset="0"/>
              </a:rPr>
              <a:t>canlıların vücut </a:t>
            </a:r>
            <a:r>
              <a:rPr lang="tr-TR" altLang="tr-TR" sz="4200" dirty="0" smtClean="0">
                <a:solidFill>
                  <a:srgbClr val="000000"/>
                </a:solidFill>
                <a:latin typeface="Times New Roman" pitchFamily="18" charset="0"/>
                <a:ea typeface="Courier New" pitchFamily="49" charset="0"/>
                <a:cs typeface="Times New Roman" pitchFamily="18" charset="0"/>
              </a:rPr>
              <a:t>sıvıları</a:t>
            </a:r>
            <a:r>
              <a:rPr lang="tr-TR" altLang="tr-TR" sz="4200" dirty="0" smtClean="0">
                <a:latin typeface="Times New Roman" pitchFamily="18" charset="0"/>
                <a:ea typeface="Courier New" pitchFamily="49" charset="0"/>
                <a:cs typeface="Times New Roman" pitchFamily="18" charset="0"/>
              </a:rPr>
              <a:t> </a:t>
            </a:r>
            <a:r>
              <a:rPr lang="tr-TR" altLang="tr-TR" sz="4200" dirty="0" smtClean="0">
                <a:solidFill>
                  <a:srgbClr val="000000"/>
                </a:solidFill>
                <a:latin typeface="Times New Roman" pitchFamily="18" charset="0"/>
                <a:ea typeface="Courier New" pitchFamily="49" charset="0"/>
                <a:cs typeface="Times New Roman" pitchFamily="18" charset="0"/>
              </a:rPr>
              <a:t>ya </a:t>
            </a:r>
            <a:r>
              <a:rPr lang="tr-TR" altLang="tr-TR" sz="4200" dirty="0">
                <a:solidFill>
                  <a:srgbClr val="000000"/>
                </a:solidFill>
                <a:latin typeface="Times New Roman" pitchFamily="18" charset="0"/>
                <a:ea typeface="Courier New" pitchFamily="49" charset="0"/>
                <a:cs typeface="Times New Roman" pitchFamily="18" charset="0"/>
              </a:rPr>
              <a:t>da hücrelerinde yaşayan parazit türleri de vardır.</a:t>
            </a:r>
            <a:endParaRPr lang="tr-TR" altLang="tr-TR" sz="4200" dirty="0">
              <a:latin typeface="Times New Roman" pitchFamily="18" charset="0"/>
              <a:ea typeface="Courier New" pitchFamily="49" charset="0"/>
              <a:cs typeface="Times New Roman" pitchFamily="18" charset="0"/>
            </a:endParaRPr>
          </a:p>
          <a:p>
            <a:pPr>
              <a:spcBef>
                <a:spcPct val="0"/>
              </a:spcBef>
              <a:buFontTx/>
              <a:buNone/>
            </a:pPr>
            <a:r>
              <a:rPr lang="tr-TR" altLang="tr-TR" sz="4200" dirty="0" smtClean="0">
                <a:solidFill>
                  <a:srgbClr val="000000"/>
                </a:solidFill>
                <a:latin typeface="Times New Roman" pitchFamily="18" charset="0"/>
                <a:ea typeface="Courier New" pitchFamily="49" charset="0"/>
                <a:cs typeface="Times New Roman" pitchFamily="18" charset="0"/>
              </a:rPr>
              <a:t>	</a:t>
            </a:r>
          </a:p>
          <a:p>
            <a:pPr>
              <a:spcBef>
                <a:spcPct val="0"/>
              </a:spcBef>
              <a:buFontTx/>
              <a:buNone/>
            </a:pPr>
            <a:r>
              <a:rPr lang="tr-TR" altLang="tr-TR" sz="4200" dirty="0">
                <a:solidFill>
                  <a:srgbClr val="000000"/>
                </a:solidFill>
                <a:latin typeface="Times New Roman" pitchFamily="18" charset="0"/>
                <a:ea typeface="Courier New" pitchFamily="49" charset="0"/>
                <a:cs typeface="Times New Roman" pitchFamily="18" charset="0"/>
              </a:rPr>
              <a:t>	</a:t>
            </a:r>
            <a:r>
              <a:rPr lang="tr-TR" altLang="tr-TR" sz="4200" dirty="0" smtClean="0">
                <a:solidFill>
                  <a:srgbClr val="000000"/>
                </a:solidFill>
                <a:latin typeface="Times New Roman" pitchFamily="18" charset="0"/>
                <a:ea typeface="Courier New" pitchFamily="49" charset="0"/>
                <a:cs typeface="Times New Roman" pitchFamily="18" charset="0"/>
              </a:rPr>
              <a:t>Doğada </a:t>
            </a:r>
            <a:r>
              <a:rPr lang="tr-TR" altLang="tr-TR" sz="4200" dirty="0">
                <a:solidFill>
                  <a:srgbClr val="000000"/>
                </a:solidFill>
                <a:latin typeface="Times New Roman" pitchFamily="18" charset="0"/>
                <a:ea typeface="Courier New" pitchFamily="49" charset="0"/>
                <a:cs typeface="Times New Roman" pitchFamily="18" charset="0"/>
              </a:rPr>
              <a:t>kısaca bulunduğu ortamları özetlediğimiz </a:t>
            </a:r>
            <a:r>
              <a:rPr lang="tr-TR" altLang="tr-TR" sz="4200" dirty="0" err="1">
                <a:solidFill>
                  <a:srgbClr val="000000"/>
                </a:solidFill>
                <a:latin typeface="Times New Roman" pitchFamily="18" charset="0"/>
                <a:ea typeface="Courier New" pitchFamily="49" charset="0"/>
                <a:cs typeface="Times New Roman" pitchFamily="18" charset="0"/>
              </a:rPr>
              <a:t>protozoon</a:t>
            </a:r>
            <a:r>
              <a:rPr lang="tr-TR" altLang="tr-TR" sz="4200" dirty="0">
                <a:solidFill>
                  <a:srgbClr val="000000"/>
                </a:solidFill>
                <a:latin typeface="Times New Roman" pitchFamily="18" charset="0"/>
                <a:ea typeface="Courier New" pitchFamily="49" charset="0"/>
                <a:cs typeface="Times New Roman" pitchFamily="18" charset="0"/>
              </a:rPr>
              <a:t> örneklerini, laboratuvarda inceleyebilmemiz için çeşitli yöntemler uygulanır</a:t>
            </a:r>
            <a:r>
              <a:rPr lang="tr-TR" altLang="tr-TR" sz="4200" dirty="0" smtClean="0">
                <a:solidFill>
                  <a:srgbClr val="000000"/>
                </a:solidFill>
                <a:latin typeface="Times New Roman" pitchFamily="18" charset="0"/>
                <a:ea typeface="Courier New" pitchFamily="49" charset="0"/>
                <a:cs typeface="Times New Roman" pitchFamily="18" charset="0"/>
              </a:rPr>
              <a:t>.</a:t>
            </a:r>
          </a:p>
          <a:p>
            <a:pPr>
              <a:spcBef>
                <a:spcPct val="0"/>
              </a:spcBef>
              <a:buFontTx/>
              <a:buNone/>
            </a:pPr>
            <a:endParaRPr lang="tr-TR" altLang="tr-TR" sz="4200" dirty="0">
              <a:latin typeface="Times New Roman" pitchFamily="18" charset="0"/>
              <a:ea typeface="Courier New" pitchFamily="49" charset="0"/>
              <a:cs typeface="Times New Roman" pitchFamily="18" charset="0"/>
            </a:endParaRPr>
          </a:p>
          <a:p>
            <a:pPr>
              <a:spcBef>
                <a:spcPct val="0"/>
              </a:spcBef>
              <a:buNone/>
            </a:pPr>
            <a:endParaRPr lang="tr-TR" altLang="tr-TR" sz="4200" b="1" dirty="0" smtClean="0">
              <a:latin typeface="Times New Roman" pitchFamily="18" charset="0"/>
              <a:cs typeface="Times New Roman" pitchFamily="18" charset="0"/>
            </a:endParaRPr>
          </a:p>
          <a:p>
            <a:pPr>
              <a:spcBef>
                <a:spcPct val="0"/>
              </a:spcBef>
              <a:buNone/>
            </a:pPr>
            <a:r>
              <a:rPr lang="tr-TR" altLang="tr-TR" sz="4200" b="1" dirty="0" smtClean="0">
                <a:latin typeface="Times New Roman" pitchFamily="18" charset="0"/>
                <a:cs typeface="Times New Roman" pitchFamily="18" charset="0"/>
              </a:rPr>
              <a:t>1</a:t>
            </a:r>
            <a:r>
              <a:rPr lang="tr-TR" altLang="tr-TR" sz="4200" b="1" dirty="0">
                <a:latin typeface="Times New Roman" pitchFamily="18" charset="0"/>
                <a:cs typeface="Times New Roman" pitchFamily="18" charset="0"/>
              </a:rPr>
              <a:t>. Doğrudan doğruya su birikintileri ya da havuz suyundan örnek alarak, inceleme: </a:t>
            </a:r>
            <a:endParaRPr lang="tr-TR" altLang="tr-TR" sz="4200" dirty="0">
              <a:solidFill>
                <a:srgbClr val="000000"/>
              </a:solidFill>
              <a:latin typeface="Times New Roman" pitchFamily="18" charset="0"/>
              <a:ea typeface="Courier New" pitchFamily="49" charset="0"/>
              <a:cs typeface="Times New Roman" pitchFamily="18" charset="0"/>
            </a:endParaRPr>
          </a:p>
          <a:p>
            <a:pPr>
              <a:spcBef>
                <a:spcPct val="0"/>
              </a:spcBef>
              <a:buFontTx/>
              <a:buNone/>
            </a:pPr>
            <a:r>
              <a:rPr lang="tr-TR" altLang="tr-TR" sz="4200" dirty="0">
                <a:solidFill>
                  <a:srgbClr val="000000"/>
                </a:solidFill>
                <a:latin typeface="Times New Roman" pitchFamily="18" charset="0"/>
                <a:ea typeface="Courier New" pitchFamily="49" charset="0"/>
                <a:cs typeface="Times New Roman" pitchFamily="18" charset="0"/>
              </a:rPr>
              <a:t>  </a:t>
            </a:r>
            <a:r>
              <a:rPr lang="tr-TR" altLang="tr-TR" sz="4200" dirty="0" smtClean="0">
                <a:solidFill>
                  <a:srgbClr val="000000"/>
                </a:solidFill>
                <a:latin typeface="Times New Roman" pitchFamily="18" charset="0"/>
                <a:ea typeface="Courier New" pitchFamily="49" charset="0"/>
                <a:cs typeface="Times New Roman" pitchFamily="18" charset="0"/>
              </a:rPr>
              <a:t>	</a:t>
            </a:r>
          </a:p>
          <a:p>
            <a:pPr>
              <a:spcBef>
                <a:spcPct val="0"/>
              </a:spcBef>
              <a:buFontTx/>
              <a:buNone/>
            </a:pPr>
            <a:r>
              <a:rPr lang="tr-TR" altLang="tr-TR" sz="4200" dirty="0">
                <a:solidFill>
                  <a:srgbClr val="000000"/>
                </a:solidFill>
                <a:latin typeface="Times New Roman" pitchFamily="18" charset="0"/>
                <a:ea typeface="Courier New" pitchFamily="49" charset="0"/>
                <a:cs typeface="Times New Roman" pitchFamily="18" charset="0"/>
              </a:rPr>
              <a:t>	</a:t>
            </a:r>
            <a:r>
              <a:rPr lang="tr-TR" altLang="tr-TR" sz="4200" dirty="0" smtClean="0">
                <a:solidFill>
                  <a:srgbClr val="000000"/>
                </a:solidFill>
                <a:latin typeface="Times New Roman" pitchFamily="18" charset="0"/>
                <a:ea typeface="Courier New" pitchFamily="49" charset="0"/>
                <a:cs typeface="Times New Roman" pitchFamily="18" charset="0"/>
              </a:rPr>
              <a:t>Bu </a:t>
            </a:r>
            <a:r>
              <a:rPr lang="tr-TR" altLang="tr-TR" sz="4200" dirty="0">
                <a:solidFill>
                  <a:srgbClr val="000000"/>
                </a:solidFill>
                <a:latin typeface="Times New Roman" pitchFamily="18" charset="0"/>
                <a:ea typeface="Courier New" pitchFamily="49" charset="0"/>
                <a:cs typeface="Times New Roman" pitchFamily="18" charset="0"/>
              </a:rPr>
              <a:t>yöntemle en kolay görülebilen örnek kamçılarıyla hareket eden </a:t>
            </a:r>
            <a:r>
              <a:rPr lang="tr-TR" altLang="tr-TR" sz="4200" i="1" dirty="0" err="1">
                <a:latin typeface="Times New Roman" pitchFamily="18" charset="0"/>
                <a:ea typeface="Courier New" pitchFamily="49" charset="0"/>
                <a:cs typeface="Times New Roman" pitchFamily="18" charset="0"/>
              </a:rPr>
              <a:t>Euglena</a:t>
            </a:r>
            <a:r>
              <a:rPr lang="tr-TR" altLang="tr-TR" sz="4200" i="1" dirty="0">
                <a:latin typeface="Times New Roman" pitchFamily="18" charset="0"/>
                <a:ea typeface="Courier New" pitchFamily="49" charset="0"/>
                <a:cs typeface="Times New Roman" pitchFamily="18" charset="0"/>
              </a:rPr>
              <a:t> sp. </a:t>
            </a:r>
            <a:r>
              <a:rPr lang="tr-TR" altLang="tr-TR" sz="4200" dirty="0">
                <a:solidFill>
                  <a:srgbClr val="000000"/>
                </a:solidFill>
                <a:latin typeface="Times New Roman" pitchFamily="18" charset="0"/>
                <a:ea typeface="Courier New" pitchFamily="49" charset="0"/>
                <a:cs typeface="Times New Roman" pitchFamily="18" charset="0"/>
              </a:rPr>
              <a:t>türleridir. </a:t>
            </a:r>
            <a:r>
              <a:rPr lang="tr-TR" altLang="tr-TR" sz="4200" i="1" dirty="0" err="1">
                <a:latin typeface="Times New Roman" pitchFamily="18" charset="0"/>
                <a:ea typeface="Courier New" pitchFamily="49" charset="0"/>
                <a:cs typeface="Times New Roman" pitchFamily="18" charset="0"/>
              </a:rPr>
              <a:t>Euglena</a:t>
            </a:r>
            <a:r>
              <a:rPr lang="tr-TR" altLang="tr-TR" sz="4200" dirty="0">
                <a:solidFill>
                  <a:srgbClr val="000000"/>
                </a:solidFill>
                <a:latin typeface="Times New Roman" pitchFamily="18" charset="0"/>
                <a:ea typeface="Courier New" pitchFamily="49" charset="0"/>
                <a:cs typeface="Times New Roman" pitchFamily="18" charset="0"/>
              </a:rPr>
              <a:t> türleri havuzdan alman suda uzun süre yaşayamadığı için, laboratuvar çalışmasına başlamadan en çok bir ya da iki saat önce kavanozla örnek alınır ve incelemeye başlayıncaya kadar kavanoz serin yerde saklanır</a:t>
            </a:r>
            <a:r>
              <a:rPr lang="tr-TR" altLang="tr-TR" sz="4200" dirty="0" smtClean="0">
                <a:latin typeface="Times New Roman" pitchFamily="18" charset="0"/>
                <a:cs typeface="Times New Roman" pitchFamily="18" charset="0"/>
              </a:rPr>
              <a:t>.</a:t>
            </a:r>
          </a:p>
          <a:p>
            <a:pPr>
              <a:spcBef>
                <a:spcPct val="0"/>
              </a:spcBef>
              <a:buFontTx/>
              <a:buNone/>
            </a:pPr>
            <a:endParaRPr lang="tr-TR" altLang="tr-TR" sz="4200" dirty="0">
              <a:latin typeface="Times New Roman" pitchFamily="18" charset="0"/>
              <a:cs typeface="Times New Roman" pitchFamily="18" charset="0"/>
            </a:endParaRPr>
          </a:p>
          <a:p>
            <a:pPr>
              <a:spcBef>
                <a:spcPct val="0"/>
              </a:spcBef>
              <a:buNone/>
            </a:pPr>
            <a:r>
              <a:rPr lang="tr-TR" altLang="tr-TR" sz="4200" b="1" i="1" dirty="0" smtClean="0">
                <a:latin typeface="Times New Roman" pitchFamily="18" charset="0"/>
                <a:cs typeface="Times New Roman" pitchFamily="18" charset="0"/>
              </a:rPr>
              <a:t>	</a:t>
            </a:r>
            <a:r>
              <a:rPr lang="tr-TR" altLang="tr-TR" sz="4200" b="1" i="1" dirty="0" err="1" smtClean="0">
                <a:latin typeface="Times New Roman" pitchFamily="18" charset="0"/>
                <a:cs typeface="Times New Roman" pitchFamily="18" charset="0"/>
              </a:rPr>
              <a:t>Euglena</a:t>
            </a:r>
            <a:r>
              <a:rPr lang="tr-TR" altLang="tr-TR" sz="4200" i="1" dirty="0" err="1" smtClean="0">
                <a:latin typeface="Times New Roman" pitchFamily="18" charset="0"/>
                <a:cs typeface="Times New Roman" pitchFamily="18" charset="0"/>
              </a:rPr>
              <a:t>'</a:t>
            </a:r>
            <a:r>
              <a:rPr lang="tr-TR" altLang="tr-TR" sz="4200" dirty="0" err="1" smtClean="0">
                <a:latin typeface="Times New Roman" pitchFamily="18" charset="0"/>
                <a:cs typeface="Times New Roman" pitchFamily="18" charset="0"/>
              </a:rPr>
              <a:t>ları</a:t>
            </a:r>
            <a:r>
              <a:rPr lang="tr-TR" altLang="tr-TR" sz="4200" dirty="0" smtClean="0">
                <a:latin typeface="Times New Roman" pitchFamily="18" charset="0"/>
                <a:cs typeface="Times New Roman" pitchFamily="18" charset="0"/>
              </a:rPr>
              <a:t> </a:t>
            </a:r>
            <a:r>
              <a:rPr lang="tr-TR" altLang="tr-TR" sz="4200" dirty="0">
                <a:latin typeface="Times New Roman" pitchFamily="18" charset="0"/>
                <a:cs typeface="Times New Roman" pitchFamily="18" charset="0"/>
              </a:rPr>
              <a:t>havuz suyunda bolca görebilmek ya da bir arada görebilmek için alınan suyun ya santrifüj edilmesi ya da kavanozun bir kısmının siyah kağıtla kaplanıp, kaplanmayan kısmının ışığa çevrilmesi gerekir. Böylece fototaksi olayı nedeniyle bütün hayvanlar ışık bulunan tarafta toplanacaklardır. </a:t>
            </a:r>
          </a:p>
          <a:p>
            <a:pPr>
              <a:spcBef>
                <a:spcPct val="0"/>
              </a:spcBef>
              <a:buFontTx/>
              <a:buNone/>
            </a:pPr>
            <a:endParaRPr lang="tr-TR" altLang="tr-TR" sz="4200" dirty="0">
              <a:latin typeface="Times New Roman" pitchFamily="18" charset="0"/>
              <a:cs typeface="Times New Roman" pitchFamily="18" charset="0"/>
            </a:endParaRPr>
          </a:p>
          <a:p>
            <a:endParaRPr lang="tr-TR" sz="4500" dirty="0"/>
          </a:p>
        </p:txBody>
      </p:sp>
      <p:sp>
        <p:nvSpPr>
          <p:cNvPr id="4" name="Altbilgi Yer Tutucusu 3"/>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1106502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467544" y="654715"/>
            <a:ext cx="8352928"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tr-TR" altLang="tr-TR" sz="2000" b="1" dirty="0">
                <a:latin typeface="Times New Roman" pitchFamily="18" charset="0"/>
                <a:cs typeface="Times New Roman" pitchFamily="18" charset="0"/>
              </a:rPr>
              <a:t>2. Yapay olarak hazırlanmış </a:t>
            </a:r>
            <a:r>
              <a:rPr lang="tr-TR" altLang="tr-TR" sz="2000" b="1" dirty="0" err="1">
                <a:latin typeface="Times New Roman" pitchFamily="18" charset="0"/>
                <a:cs typeface="Times New Roman" pitchFamily="18" charset="0"/>
              </a:rPr>
              <a:t>Protozoa</a:t>
            </a:r>
            <a:r>
              <a:rPr lang="tr-TR" altLang="tr-TR" sz="2000" b="1" dirty="0">
                <a:latin typeface="Times New Roman" pitchFamily="18" charset="0"/>
                <a:cs typeface="Times New Roman" pitchFamily="18" charset="0"/>
              </a:rPr>
              <a:t> ve Amip kültüründen örnek alarak inceleme:</a:t>
            </a:r>
          </a:p>
          <a:p>
            <a:pPr>
              <a:spcBef>
                <a:spcPct val="0"/>
              </a:spcBef>
              <a:buFontTx/>
              <a:buNone/>
            </a:pPr>
            <a:r>
              <a:rPr lang="tr-TR" altLang="tr-TR" sz="2000" dirty="0">
                <a:latin typeface="Times New Roman" pitchFamily="18" charset="0"/>
                <a:cs typeface="Times New Roman" pitchFamily="18" charset="0"/>
              </a:rPr>
              <a:t>     </a:t>
            </a:r>
          </a:p>
          <a:p>
            <a:pPr>
              <a:spcBef>
                <a:spcPct val="0"/>
              </a:spcBef>
              <a:buFontTx/>
              <a:buNone/>
            </a:pPr>
            <a:r>
              <a:rPr lang="tr-TR" altLang="tr-TR" sz="2000" dirty="0" err="1">
                <a:latin typeface="Times New Roman" pitchFamily="18" charset="0"/>
                <a:cs typeface="Times New Roman" pitchFamily="18" charset="0"/>
              </a:rPr>
              <a:t>Protozoa</a:t>
            </a:r>
            <a:r>
              <a:rPr lang="tr-TR" altLang="tr-TR" sz="2000" dirty="0">
                <a:latin typeface="Times New Roman" pitchFamily="18" charset="0"/>
                <a:cs typeface="Times New Roman" pitchFamily="18" charset="0"/>
              </a:rPr>
              <a:t> kültürü laboratuvarda inceleme yapmayı planladığımız, tarihten en az 4 hafta önceden hazırlanmaya başlanmalıdır. Kültür için gerekli malzeme 25 cm uzunluğunda, 15 cm çapında, silindir şeklinde cam kaplar, çürümekte olan yapraklar, bol miktarda saman ve havuz suyudur.</a:t>
            </a:r>
          </a:p>
          <a:p>
            <a:pPr>
              <a:spcBef>
                <a:spcPct val="0"/>
              </a:spcBef>
              <a:buFontTx/>
              <a:buNone/>
            </a:pPr>
            <a:endParaRPr lang="tr-TR" altLang="tr-TR" sz="2000" dirty="0">
              <a:latin typeface="Times New Roman" pitchFamily="18" charset="0"/>
              <a:cs typeface="Times New Roman" pitchFamily="18" charset="0"/>
            </a:endParaRPr>
          </a:p>
          <a:p>
            <a:pPr>
              <a:spcBef>
                <a:spcPct val="0"/>
              </a:spcBef>
              <a:buFontTx/>
              <a:buNone/>
            </a:pPr>
            <a:r>
              <a:rPr lang="tr-TR" altLang="tr-TR" sz="2000" dirty="0">
                <a:latin typeface="Times New Roman" pitchFamily="18" charset="0"/>
                <a:cs typeface="Times New Roman" pitchFamily="18" charset="0"/>
              </a:rPr>
              <a:t>Cam kaplar havuz suyu ile doldurulduktan sonra, içerisine çürümüş yapraklarla saman çöpleri ilave edilip ağızları sıkıca kapatılır. Bu şekilde hazırlanan kavanozlar, sıcak ve aydınlık bir yerde sarsmadan ve yer değiştirmeden bekletilir. Daha çok ve çeşitli örnek inceleyebilmek için kültürün yüzeyinden ve dibinden pipetle ayrı ayrı örnek alınıp, ayrı ayrı inceleme yapılmalıdır. Ayrıca çeşitli havuzlardan alınan örneklerinde, karıştırılması gerekir. Çünkü her havuzun bitki ve hayvan türleri çeşitli olacağı için, örnek çeşitliliği de buna bağlı olarak artar.</a:t>
            </a: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5691776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bilgi Yer Tutucusu 2"/>
          <p:cNvSpPr>
            <a:spLocks noGrp="1"/>
          </p:cNvSpPr>
          <p:nvPr>
            <p:ph type="ftr" sz="quarter" idx="11"/>
          </p:nvPr>
        </p:nvSpPr>
        <p:spPr/>
        <p:txBody>
          <a:bodyPr/>
          <a:lstStyle/>
          <a:p>
            <a:r>
              <a:rPr lang="tr-TR" smtClean="0"/>
              <a:t>Prof. Dr. Ayla TÜZÜN</a:t>
            </a:r>
            <a:endParaRPr lang="tr-TR"/>
          </a:p>
        </p:txBody>
      </p:sp>
      <p:sp>
        <p:nvSpPr>
          <p:cNvPr id="4" name="Dikdörtgen 3"/>
          <p:cNvSpPr/>
          <p:nvPr/>
        </p:nvSpPr>
        <p:spPr>
          <a:xfrm>
            <a:off x="377415" y="117693"/>
            <a:ext cx="8424936" cy="6555641"/>
          </a:xfrm>
          <a:prstGeom prst="rect">
            <a:avLst/>
          </a:prstGeom>
        </p:spPr>
        <p:txBody>
          <a:bodyPr wrap="square">
            <a:spAutoFit/>
          </a:bodyPr>
          <a:lstStyle/>
          <a:p>
            <a:pPr>
              <a:spcBef>
                <a:spcPct val="0"/>
              </a:spcBef>
            </a:pPr>
            <a:r>
              <a:rPr lang="tr-TR" altLang="tr-TR" sz="2000" b="1" i="1" dirty="0" err="1">
                <a:latin typeface="Times New Roman" pitchFamily="18" charset="0"/>
                <a:cs typeface="Times New Roman" pitchFamily="18" charset="0"/>
              </a:rPr>
              <a:t>Paramecium</a:t>
            </a:r>
            <a:r>
              <a:rPr lang="tr-TR" altLang="tr-TR" sz="2000" i="1" dirty="0">
                <a:latin typeface="Times New Roman" pitchFamily="18" charset="0"/>
                <a:cs typeface="Times New Roman" pitchFamily="18" charset="0"/>
              </a:rPr>
              <a:t>'</a:t>
            </a:r>
            <a:r>
              <a:rPr lang="tr-TR" altLang="tr-TR" sz="2000" dirty="0">
                <a:latin typeface="Times New Roman" pitchFamily="18" charset="0"/>
                <a:cs typeface="Times New Roman" pitchFamily="18" charset="0"/>
              </a:rPr>
              <a:t> un çoğalmasında en büyük etken saman çöpleridir. Samanın ilavesiyle, kültürde mutlaka görülen bu tür çoğaldığı zaman, kültür kabının yüzeyinde toz şeklinde bir tabaka oluşturarak varlığını belli eder</a:t>
            </a:r>
            <a:r>
              <a:rPr lang="tr-TR" altLang="tr-TR" sz="2000" b="1" dirty="0">
                <a:latin typeface="Times New Roman" pitchFamily="18" charset="0"/>
                <a:cs typeface="Times New Roman" pitchFamily="18" charset="0"/>
              </a:rPr>
              <a:t>. </a:t>
            </a:r>
            <a:r>
              <a:rPr lang="tr-TR" altLang="tr-TR" sz="2000" b="1" i="1" dirty="0" err="1">
                <a:latin typeface="Times New Roman" pitchFamily="18" charset="0"/>
                <a:cs typeface="Times New Roman" pitchFamily="18" charset="0"/>
              </a:rPr>
              <a:t>Stentor</a:t>
            </a:r>
            <a:r>
              <a:rPr lang="tr-TR" altLang="tr-TR" sz="2000" b="1" i="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ise,</a:t>
            </a:r>
            <a:r>
              <a:rPr lang="tr-TR" altLang="tr-TR" sz="2000" b="1" dirty="0">
                <a:latin typeface="Times New Roman" pitchFamily="18" charset="0"/>
                <a:cs typeface="Times New Roman" pitchFamily="18" charset="0"/>
              </a:rPr>
              <a:t> </a:t>
            </a:r>
            <a:r>
              <a:rPr lang="tr-TR" altLang="tr-TR" sz="2000" b="1" i="1" dirty="0" err="1">
                <a:latin typeface="Times New Roman" pitchFamily="18" charset="0"/>
                <a:cs typeface="Times New Roman" pitchFamily="18" charset="0"/>
              </a:rPr>
              <a:t>Paramecium</a:t>
            </a:r>
            <a:r>
              <a:rPr lang="tr-TR" altLang="tr-TR" sz="2000" b="1" dirty="0" err="1">
                <a:latin typeface="Times New Roman" pitchFamily="18" charset="0"/>
                <a:cs typeface="Times New Roman" pitchFamily="18" charset="0"/>
              </a:rPr>
              <a:t>'la</a:t>
            </a:r>
            <a:r>
              <a:rPr lang="tr-TR" altLang="tr-TR" sz="2000" b="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hemen hemen aynı zamanda görülür. </a:t>
            </a:r>
            <a:r>
              <a:rPr lang="tr-TR" altLang="tr-TR" sz="2000" dirty="0" smtClean="0">
                <a:latin typeface="Times New Roman" pitchFamily="18" charset="0"/>
                <a:cs typeface="Times New Roman" pitchFamily="18" charset="0"/>
              </a:rPr>
              <a:t>Ancak </a:t>
            </a:r>
            <a:r>
              <a:rPr lang="tr-TR" altLang="tr-TR" sz="2000" dirty="0">
                <a:latin typeface="Times New Roman" pitchFamily="18" charset="0"/>
                <a:cs typeface="Times New Roman" pitchFamily="18" charset="0"/>
              </a:rPr>
              <a:t>çoğalmasını istiyorsak kültüre çürümüş salatalık yaprakları ilave etmemiz </a:t>
            </a:r>
            <a:r>
              <a:rPr lang="tr-TR" altLang="tr-TR" sz="2000" dirty="0" smtClean="0">
                <a:latin typeface="Times New Roman" pitchFamily="18" charset="0"/>
                <a:cs typeface="Times New Roman" pitchFamily="18" charset="0"/>
              </a:rPr>
              <a:t>gerekir. Kültürde</a:t>
            </a:r>
            <a:r>
              <a:rPr lang="tr-TR" altLang="tr-TR" sz="2000" b="1" dirty="0" smtClean="0">
                <a:latin typeface="Times New Roman" pitchFamily="18" charset="0"/>
                <a:cs typeface="Times New Roman" pitchFamily="18" charset="0"/>
              </a:rPr>
              <a:t> </a:t>
            </a:r>
            <a:r>
              <a:rPr lang="tr-TR" altLang="tr-TR" sz="2000" b="1" i="1" dirty="0" err="1">
                <a:latin typeface="Times New Roman" pitchFamily="18" charset="0"/>
                <a:cs typeface="Times New Roman" pitchFamily="18" charset="0"/>
              </a:rPr>
              <a:t>Paramecium</a:t>
            </a:r>
            <a:r>
              <a:rPr lang="tr-TR" altLang="tr-TR" sz="2000" b="1" i="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azalırken, </a:t>
            </a:r>
            <a:r>
              <a:rPr lang="tr-TR" altLang="tr-TR" sz="2000" b="1" i="1" dirty="0" err="1">
                <a:latin typeface="Times New Roman" pitchFamily="18" charset="0"/>
                <a:cs typeface="Times New Roman" pitchFamily="18" charset="0"/>
              </a:rPr>
              <a:t>Vorticella</a:t>
            </a:r>
            <a:r>
              <a:rPr lang="tr-TR" altLang="tr-TR" sz="2000" b="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ya da çan hayvanı denilen, ağaç dalı gibi koloni oluşturan hayvanlar görülmeye başlar</a:t>
            </a:r>
            <a:r>
              <a:rPr lang="tr-TR" altLang="tr-TR" sz="2000" dirty="0" smtClean="0">
                <a:latin typeface="Times New Roman" pitchFamily="18" charset="0"/>
                <a:cs typeface="Times New Roman" pitchFamily="18" charset="0"/>
              </a:rPr>
              <a:t>.</a:t>
            </a:r>
          </a:p>
          <a:p>
            <a:pPr>
              <a:spcBef>
                <a:spcPct val="0"/>
              </a:spcBef>
              <a:buFontTx/>
              <a:buNone/>
            </a:pPr>
            <a:r>
              <a:rPr lang="tr-TR" altLang="tr-TR" sz="2000" b="1" dirty="0" smtClean="0">
                <a:latin typeface="Times New Roman" pitchFamily="18" charset="0"/>
                <a:cs typeface="Times New Roman" pitchFamily="18" charset="0"/>
              </a:rPr>
              <a:t>Amip </a:t>
            </a:r>
            <a:r>
              <a:rPr lang="tr-TR" altLang="tr-TR" sz="2000" b="1" dirty="0">
                <a:latin typeface="Times New Roman" pitchFamily="18" charset="0"/>
                <a:cs typeface="Times New Roman" pitchFamily="18" charset="0"/>
              </a:rPr>
              <a:t>Kültürünün </a:t>
            </a:r>
            <a:r>
              <a:rPr lang="tr-TR" altLang="tr-TR" sz="2000" b="1" dirty="0" smtClean="0">
                <a:latin typeface="Times New Roman" pitchFamily="18" charset="0"/>
                <a:cs typeface="Times New Roman" pitchFamily="18" charset="0"/>
              </a:rPr>
              <a:t>Hazırlanması:</a:t>
            </a:r>
          </a:p>
          <a:p>
            <a:pPr>
              <a:spcBef>
                <a:spcPct val="0"/>
              </a:spcBef>
              <a:buFontTx/>
              <a:buNone/>
            </a:pPr>
            <a:r>
              <a:rPr lang="tr-TR" altLang="tr-TR" sz="2000" dirty="0" smtClean="0">
                <a:latin typeface="Times New Roman" pitchFamily="18" charset="0"/>
                <a:cs typeface="Times New Roman" pitchFamily="18" charset="0"/>
              </a:rPr>
              <a:t>Amip </a:t>
            </a:r>
            <a:r>
              <a:rPr lang="tr-TR" altLang="tr-TR" sz="2000" dirty="0">
                <a:latin typeface="Times New Roman" pitchFamily="18" charset="0"/>
                <a:cs typeface="Times New Roman" pitchFamily="18" charset="0"/>
              </a:rPr>
              <a:t>kültürü  hazırlamak için ağzı iyice kapanabilen bir kavanoza, önce kaynatılıp daha sonra soğumaya bırakılan bir miktar havuz suyuna ve kavanozu dolduracak kadar saman parçacıklarına ihtiyaç vardır. Önce amibin düşmanı olan tek hücreli canlıların yok olmasını sağlamak için alınan havuz suyu kaynatılır ve soğumaya bırakılır. Sonra kavanoz içine soğuyan havuz suyu ve saman parçalarını koyarak ağızı sıkıca kapatılır ve sıcak bir yerde bekletilir. Kavanoz soğuk bir ortamda bırakılırsa amipler kistle çevrilir ve inceleme yapılamaz. İki haftanın sonunda kültürün yüzeyinde bakterilerin oluşturduğu bir zar meydana gelir. Amipleri incelemek için kültürden lam üzerine pipet yardımıyla üstteki zan parçalamamak koşuluyla bir damla örnek alınır, üzerine lamel kapatılarak önce küçük objektifle yüzey taranır. Bulunan bölgelerin hareketinin durması için kurutma kağıdıyla yandan çekilir. Orta ya da büyük büyültmeli objektifle çizim yapılıp kısımları yazılır. </a:t>
            </a:r>
            <a:endParaRPr lang="tr-TR" altLang="tr-TR" sz="2000" dirty="0">
              <a:latin typeface="Times New Roman" pitchFamily="18" charset="0"/>
              <a:cs typeface="Times New Roman" pitchFamily="18" charset="0"/>
            </a:endParaRPr>
          </a:p>
        </p:txBody>
      </p:sp>
    </p:spTree>
    <p:extLst>
      <p:ext uri="{BB962C8B-B14F-4D97-AF65-F5344CB8AC3E}">
        <p14:creationId xmlns:p14="http://schemas.microsoft.com/office/powerpoint/2010/main" val="1548183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
          <p:cNvSpPr>
            <a:spLocks noChangeArrowheads="1"/>
          </p:cNvSpPr>
          <p:nvPr/>
        </p:nvSpPr>
        <p:spPr bwMode="auto">
          <a:xfrm>
            <a:off x="179388" y="107325"/>
            <a:ext cx="8640762"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368300">
              <a:spcBef>
                <a:spcPct val="20000"/>
              </a:spcBef>
              <a:buFont typeface="Arial" charset="0"/>
              <a:buChar char="•"/>
              <a:tabLst>
                <a:tab pos="941388" algn="ctr"/>
                <a:tab pos="1076325" algn="l"/>
                <a:tab pos="2633663" algn="r"/>
              </a:tabLst>
              <a:defRPr sz="3200">
                <a:solidFill>
                  <a:schemeClr val="tx1"/>
                </a:solidFill>
                <a:latin typeface="Calibri" pitchFamily="34" charset="0"/>
              </a:defRPr>
            </a:lvl1pPr>
            <a:lvl2pPr marL="742950" indent="-285750">
              <a:spcBef>
                <a:spcPct val="20000"/>
              </a:spcBef>
              <a:buFont typeface="Arial" charset="0"/>
              <a:buChar char="–"/>
              <a:tabLst>
                <a:tab pos="941388" algn="ctr"/>
                <a:tab pos="1076325" algn="l"/>
                <a:tab pos="2633663" algn="r"/>
              </a:tabLst>
              <a:defRPr sz="2800">
                <a:solidFill>
                  <a:schemeClr val="tx1"/>
                </a:solidFill>
                <a:latin typeface="Calibri" pitchFamily="34" charset="0"/>
              </a:defRPr>
            </a:lvl2pPr>
            <a:lvl3pPr marL="1143000" indent="-228600">
              <a:spcBef>
                <a:spcPct val="20000"/>
              </a:spcBef>
              <a:buFont typeface="Arial" charset="0"/>
              <a:buChar char="•"/>
              <a:tabLst>
                <a:tab pos="941388" algn="ctr"/>
                <a:tab pos="1076325" algn="l"/>
                <a:tab pos="2633663" algn="r"/>
              </a:tabLst>
              <a:defRPr sz="2400">
                <a:solidFill>
                  <a:schemeClr val="tx1"/>
                </a:solidFill>
                <a:latin typeface="Calibri" pitchFamily="34" charset="0"/>
              </a:defRPr>
            </a:lvl3pPr>
            <a:lvl4pPr marL="1600200" indent="-228600">
              <a:spcBef>
                <a:spcPct val="20000"/>
              </a:spcBef>
              <a:buFont typeface="Arial" charset="0"/>
              <a:buChar char="–"/>
              <a:tabLst>
                <a:tab pos="941388" algn="ctr"/>
                <a:tab pos="1076325" algn="l"/>
                <a:tab pos="2633663" algn="r"/>
              </a:tabLst>
              <a:defRPr sz="2000">
                <a:solidFill>
                  <a:schemeClr val="tx1"/>
                </a:solidFill>
                <a:latin typeface="Calibri" pitchFamily="34" charset="0"/>
              </a:defRPr>
            </a:lvl4pPr>
            <a:lvl5pPr marL="2057400" indent="-228600">
              <a:spcBef>
                <a:spcPct val="20000"/>
              </a:spcBef>
              <a:buFont typeface="Arial" charset="0"/>
              <a:buChar char="»"/>
              <a:tabLst>
                <a:tab pos="941388" algn="ctr"/>
                <a:tab pos="1076325" algn="l"/>
                <a:tab pos="2633663" algn="r"/>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tabLst>
                <a:tab pos="941388" algn="ctr"/>
                <a:tab pos="1076325" algn="l"/>
                <a:tab pos="2633663" algn="r"/>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tabLst>
                <a:tab pos="941388" algn="ctr"/>
                <a:tab pos="1076325" algn="l"/>
                <a:tab pos="2633663" algn="r"/>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tabLst>
                <a:tab pos="941388" algn="ctr"/>
                <a:tab pos="1076325" algn="l"/>
                <a:tab pos="2633663" algn="r"/>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tabLst>
                <a:tab pos="941388" algn="ctr"/>
                <a:tab pos="1076325" algn="l"/>
                <a:tab pos="2633663" algn="r"/>
              </a:tabLst>
              <a:defRPr sz="2000">
                <a:solidFill>
                  <a:schemeClr val="tx1"/>
                </a:solidFill>
                <a:latin typeface="Calibri" pitchFamily="34" charset="0"/>
              </a:defRPr>
            </a:lvl9pPr>
          </a:lstStyle>
          <a:p>
            <a:pPr eaLnBrk="1" hangingPunct="1">
              <a:spcBef>
                <a:spcPct val="0"/>
              </a:spcBef>
              <a:buFontTx/>
              <a:buNone/>
            </a:pPr>
            <a:r>
              <a:rPr lang="tr-TR" altLang="tr-TR" sz="2000" dirty="0" err="1">
                <a:latin typeface="Times New Roman" pitchFamily="18" charset="0"/>
                <a:cs typeface="Times New Roman" pitchFamily="18" charset="0"/>
              </a:rPr>
              <a:t>Phylum</a:t>
            </a:r>
            <a:r>
              <a:rPr lang="tr-TR" altLang="tr-TR" sz="2000" dirty="0">
                <a:latin typeface="Times New Roman" pitchFamily="18" charset="0"/>
                <a:cs typeface="Times New Roman" pitchFamily="18" charset="0"/>
              </a:rPr>
              <a:t>          :	  </a:t>
            </a:r>
            <a:r>
              <a:rPr lang="tr-TR" altLang="tr-TR" sz="2000" dirty="0" err="1">
                <a:latin typeface="Times New Roman" pitchFamily="18" charset="0"/>
                <a:cs typeface="Times New Roman" pitchFamily="18" charset="0"/>
              </a:rPr>
              <a:t>Protozoa</a:t>
            </a:r>
            <a:endParaRPr lang="tr-TR" altLang="tr-TR" sz="2000" dirty="0">
              <a:latin typeface="Times New Roman" pitchFamily="18" charset="0"/>
              <a:cs typeface="Times New Roman" pitchFamily="18" charset="0"/>
            </a:endParaRPr>
          </a:p>
          <a:p>
            <a:pPr>
              <a:spcBef>
                <a:spcPct val="0"/>
              </a:spcBef>
              <a:buFontTx/>
              <a:buNone/>
            </a:pPr>
            <a:r>
              <a:rPr lang="tr-TR" altLang="tr-TR" sz="2000" dirty="0" err="1">
                <a:latin typeface="Times New Roman" pitchFamily="18" charset="0"/>
                <a:cs typeface="Times New Roman" pitchFamily="18" charset="0"/>
              </a:rPr>
              <a:t>Classis</a:t>
            </a:r>
            <a:r>
              <a:rPr lang="tr-TR" altLang="tr-TR" sz="2000" dirty="0">
                <a:latin typeface="Times New Roman" pitchFamily="18" charset="0"/>
                <a:cs typeface="Times New Roman" pitchFamily="18" charset="0"/>
              </a:rPr>
              <a:t>	           :  </a:t>
            </a:r>
            <a:r>
              <a:rPr lang="tr-TR" altLang="tr-TR" sz="2000" dirty="0" err="1">
                <a:latin typeface="Times New Roman" pitchFamily="18" charset="0"/>
                <a:cs typeface="Times New Roman" pitchFamily="18" charset="0"/>
              </a:rPr>
              <a:t>Sarcodina</a:t>
            </a:r>
            <a:endParaRPr lang="tr-TR" altLang="tr-TR" sz="2000" dirty="0">
              <a:latin typeface="Times New Roman" pitchFamily="18" charset="0"/>
              <a:cs typeface="Times New Roman" pitchFamily="18" charset="0"/>
            </a:endParaRPr>
          </a:p>
          <a:p>
            <a:pPr>
              <a:spcBef>
                <a:spcPct val="0"/>
              </a:spcBef>
              <a:buFontTx/>
              <a:buNone/>
            </a:pPr>
            <a:r>
              <a:rPr lang="tr-TR" altLang="tr-TR" sz="2000" dirty="0" err="1">
                <a:latin typeface="Times New Roman" pitchFamily="18" charset="0"/>
                <a:cs typeface="Times New Roman" pitchFamily="18" charset="0"/>
              </a:rPr>
              <a:t>Subclassis</a:t>
            </a:r>
            <a:r>
              <a:rPr lang="tr-TR" altLang="tr-TR" sz="2000" dirty="0">
                <a:latin typeface="Times New Roman" pitchFamily="18" charset="0"/>
                <a:cs typeface="Times New Roman" pitchFamily="18" charset="0"/>
              </a:rPr>
              <a:t>      :	  </a:t>
            </a:r>
            <a:r>
              <a:rPr lang="tr-TR" altLang="tr-TR" sz="2000" dirty="0" err="1">
                <a:latin typeface="Times New Roman" pitchFamily="18" charset="0"/>
                <a:cs typeface="Times New Roman" pitchFamily="18" charset="0"/>
              </a:rPr>
              <a:t>Rhizopoda</a:t>
            </a:r>
            <a:endParaRPr lang="tr-TR" altLang="tr-TR" sz="2000" dirty="0">
              <a:latin typeface="Times New Roman" pitchFamily="18" charset="0"/>
              <a:cs typeface="Times New Roman" pitchFamily="18" charset="0"/>
            </a:endParaRPr>
          </a:p>
          <a:p>
            <a:pPr>
              <a:spcBef>
                <a:spcPct val="0"/>
              </a:spcBef>
              <a:buFontTx/>
              <a:buNone/>
            </a:pPr>
            <a:r>
              <a:rPr lang="tr-TR" altLang="tr-TR" sz="2000" dirty="0" err="1">
                <a:latin typeface="Times New Roman" pitchFamily="18" charset="0"/>
                <a:cs typeface="Times New Roman" pitchFamily="18" charset="0"/>
              </a:rPr>
              <a:t>Species</a:t>
            </a:r>
            <a:r>
              <a:rPr lang="tr-TR" altLang="tr-TR" sz="2000" dirty="0">
                <a:latin typeface="Times New Roman" pitchFamily="18" charset="0"/>
                <a:cs typeface="Times New Roman" pitchFamily="18" charset="0"/>
              </a:rPr>
              <a:t>           :	 </a:t>
            </a:r>
            <a:r>
              <a:rPr lang="tr-TR" altLang="tr-TR" sz="2000" b="1" i="1" dirty="0" err="1">
                <a:latin typeface="Times New Roman" pitchFamily="18" charset="0"/>
                <a:cs typeface="Times New Roman" pitchFamily="18" charset="0"/>
              </a:rPr>
              <a:t>Amoeba</a:t>
            </a:r>
            <a:r>
              <a:rPr lang="tr-TR" altLang="tr-TR" sz="2000" b="1" i="1" dirty="0">
                <a:latin typeface="Times New Roman" pitchFamily="18" charset="0"/>
                <a:cs typeface="Times New Roman" pitchFamily="18" charset="0"/>
              </a:rPr>
              <a:t> </a:t>
            </a:r>
            <a:r>
              <a:rPr lang="tr-TR" altLang="tr-TR" sz="2000" b="1" i="1" dirty="0" err="1">
                <a:latin typeface="Times New Roman" pitchFamily="18" charset="0"/>
                <a:cs typeface="Times New Roman" pitchFamily="18" charset="0"/>
              </a:rPr>
              <a:t>proteus</a:t>
            </a:r>
            <a:r>
              <a:rPr lang="tr-TR" altLang="tr-TR" sz="2000" b="1" i="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(Amip)</a:t>
            </a:r>
          </a:p>
          <a:p>
            <a:pPr>
              <a:spcBef>
                <a:spcPct val="0"/>
              </a:spcBef>
              <a:buFontTx/>
              <a:buNone/>
            </a:pPr>
            <a:endParaRPr lang="tr-TR" altLang="tr-TR" sz="2000" dirty="0">
              <a:latin typeface="Times New Roman" pitchFamily="18" charset="0"/>
              <a:cs typeface="Times New Roman" pitchFamily="18" charset="0"/>
            </a:endParaRPr>
          </a:p>
          <a:p>
            <a:pPr>
              <a:spcBef>
                <a:spcPct val="0"/>
              </a:spcBef>
              <a:buFontTx/>
              <a:buNone/>
            </a:pPr>
            <a:r>
              <a:rPr lang="tr-TR" altLang="tr-TR" sz="2000" dirty="0">
                <a:latin typeface="Times New Roman" pitchFamily="18" charset="0"/>
                <a:cs typeface="Times New Roman" pitchFamily="18" charset="0"/>
              </a:rPr>
              <a:t>Tatlı sularda yaşarlar, hareket </a:t>
            </a:r>
            <a:r>
              <a:rPr lang="tr-TR" altLang="tr-TR" sz="2000" dirty="0" err="1">
                <a:latin typeface="Times New Roman" pitchFamily="18" charset="0"/>
                <a:cs typeface="Times New Roman" pitchFamily="18" charset="0"/>
              </a:rPr>
              <a:t>organeli</a:t>
            </a:r>
            <a:r>
              <a:rPr lang="tr-TR" altLang="tr-TR" sz="2000" dirty="0">
                <a:latin typeface="Times New Roman" pitchFamily="18" charset="0"/>
                <a:cs typeface="Times New Roman" pitchFamily="18" charset="0"/>
              </a:rPr>
              <a:t> olarak </a:t>
            </a:r>
            <a:r>
              <a:rPr lang="tr-TR" altLang="tr-TR" sz="2000" b="1" dirty="0" err="1">
                <a:latin typeface="Times New Roman" pitchFamily="18" charset="0"/>
                <a:cs typeface="Times New Roman" pitchFamily="18" charset="0"/>
              </a:rPr>
              <a:t>pseudopod</a:t>
            </a:r>
            <a:r>
              <a:rPr lang="tr-TR" altLang="tr-TR" sz="2000" dirty="0">
                <a:latin typeface="Times New Roman" pitchFamily="18" charset="0"/>
                <a:cs typeface="Times New Roman" pitchFamily="18" charset="0"/>
              </a:rPr>
              <a:t> (yalancı ayak)’</a:t>
            </a:r>
            <a:r>
              <a:rPr lang="tr-TR" altLang="tr-TR" sz="2000" dirty="0" err="1">
                <a:latin typeface="Times New Roman" pitchFamily="18" charset="0"/>
                <a:cs typeface="Times New Roman" pitchFamily="18" charset="0"/>
              </a:rPr>
              <a:t>ları</a:t>
            </a:r>
            <a:r>
              <a:rPr lang="tr-TR" altLang="tr-TR" sz="2000" dirty="0">
                <a:latin typeface="Times New Roman" pitchFamily="18" charset="0"/>
                <a:cs typeface="Times New Roman" pitchFamily="18" charset="0"/>
              </a:rPr>
              <a:t> vardır. Hareket esnasında vücut şekilleri ve buna bağlı olarak hareket yönleri de sürekli değişir. </a:t>
            </a:r>
            <a:r>
              <a:rPr lang="tr-TR" altLang="tr-TR" sz="2000" dirty="0" err="1">
                <a:latin typeface="Times New Roman" pitchFamily="18" charset="0"/>
                <a:cs typeface="Times New Roman" pitchFamily="18" charset="0"/>
              </a:rPr>
              <a:t>Pseudopod’ların</a:t>
            </a:r>
            <a:r>
              <a:rPr lang="tr-TR" altLang="tr-TR" sz="2000" dirty="0">
                <a:latin typeface="Times New Roman" pitchFamily="18" charset="0"/>
                <a:cs typeface="Times New Roman" pitchFamily="18" charset="0"/>
              </a:rPr>
              <a:t> meydana gelmesi fiziksel bir olaydır. </a:t>
            </a:r>
            <a:endParaRPr lang="tr-TR" altLang="tr-TR" sz="2000" dirty="0" smtClean="0">
              <a:latin typeface="Times New Roman" pitchFamily="18" charset="0"/>
              <a:cs typeface="Times New Roman" pitchFamily="18" charset="0"/>
            </a:endParaRPr>
          </a:p>
          <a:p>
            <a:pPr>
              <a:spcBef>
                <a:spcPct val="0"/>
              </a:spcBef>
              <a:buFontTx/>
              <a:buNone/>
            </a:pPr>
            <a:endParaRPr lang="tr-TR" altLang="tr-TR" sz="2000" dirty="0">
              <a:latin typeface="Times New Roman" pitchFamily="18" charset="0"/>
              <a:cs typeface="Times New Roman" pitchFamily="18" charset="0"/>
            </a:endParaRPr>
          </a:p>
          <a:p>
            <a:pPr>
              <a:spcBef>
                <a:spcPct val="0"/>
              </a:spcBef>
              <a:buFontTx/>
              <a:buNone/>
            </a:pPr>
            <a:r>
              <a:rPr lang="tr-TR" altLang="tr-TR" sz="2000" dirty="0" smtClean="0">
                <a:latin typeface="Times New Roman" pitchFamily="18" charset="0"/>
                <a:cs typeface="Times New Roman" pitchFamily="18" charset="0"/>
              </a:rPr>
              <a:t>Sitoplazmada </a:t>
            </a:r>
            <a:r>
              <a:rPr lang="tr-TR" altLang="tr-TR" sz="2000" dirty="0">
                <a:latin typeface="Times New Roman" pitchFamily="18" charset="0"/>
                <a:cs typeface="Times New Roman" pitchFamily="18" charset="0"/>
              </a:rPr>
              <a:t>yüzey geriliminin azaldığı kısımlarda </a:t>
            </a:r>
            <a:r>
              <a:rPr lang="tr-TR" altLang="tr-TR" sz="2000" dirty="0" err="1">
                <a:latin typeface="Times New Roman" pitchFamily="18" charset="0"/>
                <a:cs typeface="Times New Roman" pitchFamily="18" charset="0"/>
              </a:rPr>
              <a:t>ektoplazma</a:t>
            </a:r>
            <a:r>
              <a:rPr lang="tr-TR" altLang="tr-TR" sz="2000" dirty="0">
                <a:latin typeface="Times New Roman" pitchFamily="18" charset="0"/>
                <a:cs typeface="Times New Roman" pitchFamily="18" charset="0"/>
              </a:rPr>
              <a:t> sulanarak </a:t>
            </a:r>
            <a:r>
              <a:rPr lang="tr-TR" altLang="tr-TR" sz="2000" dirty="0" err="1">
                <a:latin typeface="Times New Roman" pitchFamily="18" charset="0"/>
                <a:cs typeface="Times New Roman" pitchFamily="18" charset="0"/>
              </a:rPr>
              <a:t>endoplazma</a:t>
            </a:r>
            <a:r>
              <a:rPr lang="tr-TR" altLang="tr-TR" sz="2000" dirty="0">
                <a:latin typeface="Times New Roman" pitchFamily="18" charset="0"/>
                <a:cs typeface="Times New Roman" pitchFamily="18" charset="0"/>
              </a:rPr>
              <a:t> karakterini alır. Bunun sonucu olarak plazma da bu yönde akar. </a:t>
            </a:r>
            <a:r>
              <a:rPr lang="tr-TR" altLang="tr-TR" sz="2000" dirty="0" err="1">
                <a:latin typeface="Times New Roman" pitchFamily="18" charset="0"/>
                <a:cs typeface="Times New Roman" pitchFamily="18" charset="0"/>
              </a:rPr>
              <a:t>Pseudopodlar</a:t>
            </a:r>
            <a:r>
              <a:rPr lang="tr-TR" altLang="tr-TR" sz="2000" dirty="0">
                <a:latin typeface="Times New Roman" pitchFamily="18" charset="0"/>
                <a:cs typeface="Times New Roman" pitchFamily="18" charset="0"/>
              </a:rPr>
              <a:t> hareket etmenin yanında besin almaya da yarar.</a:t>
            </a:r>
          </a:p>
          <a:p>
            <a:pPr>
              <a:spcBef>
                <a:spcPct val="0"/>
              </a:spcBef>
              <a:buFontTx/>
              <a:buNone/>
            </a:pPr>
            <a:endParaRPr lang="tr-TR" altLang="tr-TR" sz="2000" dirty="0">
              <a:latin typeface="Times New Roman" pitchFamily="18" charset="0"/>
              <a:cs typeface="Times New Roman" pitchFamily="18" charset="0"/>
            </a:endParaRPr>
          </a:p>
          <a:p>
            <a:pPr>
              <a:spcBef>
                <a:spcPct val="0"/>
              </a:spcBef>
              <a:buFontTx/>
              <a:buNone/>
            </a:pPr>
            <a:r>
              <a:rPr lang="tr-TR" altLang="tr-TR" sz="2000" dirty="0">
                <a:latin typeface="Times New Roman" pitchFamily="18" charset="0"/>
                <a:cs typeface="Times New Roman" pitchFamily="18" charset="0"/>
              </a:rPr>
              <a:t>Vücut yapılarında </a:t>
            </a:r>
            <a:r>
              <a:rPr lang="tr-TR" altLang="tr-TR" sz="2000" dirty="0" err="1">
                <a:latin typeface="Times New Roman" pitchFamily="18" charset="0"/>
                <a:cs typeface="Times New Roman" pitchFamily="18" charset="0"/>
              </a:rPr>
              <a:t>ektoplazma</a:t>
            </a:r>
            <a:r>
              <a:rPr lang="tr-TR" altLang="tr-TR" sz="2000" dirty="0">
                <a:latin typeface="Times New Roman" pitchFamily="18" charset="0"/>
                <a:cs typeface="Times New Roman" pitchFamily="18" charset="0"/>
              </a:rPr>
              <a:t> ve </a:t>
            </a:r>
            <a:r>
              <a:rPr lang="tr-TR" altLang="tr-TR" sz="2000" dirty="0" err="1">
                <a:latin typeface="Times New Roman" pitchFamily="18" charset="0"/>
                <a:cs typeface="Times New Roman" pitchFamily="18" charset="0"/>
              </a:rPr>
              <a:t>endoplazma</a:t>
            </a:r>
            <a:r>
              <a:rPr lang="tr-TR" altLang="tr-TR" sz="2000" dirty="0">
                <a:latin typeface="Times New Roman" pitchFamily="18" charset="0"/>
                <a:cs typeface="Times New Roman" pitchFamily="18" charset="0"/>
              </a:rPr>
              <a:t> farklılaşması vardır. </a:t>
            </a:r>
            <a:r>
              <a:rPr lang="tr-TR" altLang="tr-TR" sz="2000" dirty="0" err="1">
                <a:latin typeface="Times New Roman" pitchFamily="18" charset="0"/>
                <a:cs typeface="Times New Roman" pitchFamily="18" charset="0"/>
              </a:rPr>
              <a:t>Ektoplazma</a:t>
            </a:r>
            <a:r>
              <a:rPr lang="tr-TR" altLang="tr-TR" sz="2000" dirty="0">
                <a:latin typeface="Times New Roman" pitchFamily="18" charset="0"/>
                <a:cs typeface="Times New Roman" pitchFamily="18" charset="0"/>
              </a:rPr>
              <a:t> </a:t>
            </a:r>
            <a:r>
              <a:rPr lang="tr-TR" altLang="tr-TR" sz="2000" dirty="0" err="1">
                <a:latin typeface="Times New Roman" pitchFamily="18" charset="0"/>
                <a:cs typeface="Times New Roman" pitchFamily="18" charset="0"/>
              </a:rPr>
              <a:t>granülsüz</a:t>
            </a:r>
            <a:r>
              <a:rPr lang="tr-TR" altLang="tr-TR" sz="2000" dirty="0">
                <a:latin typeface="Times New Roman" pitchFamily="18" charset="0"/>
                <a:cs typeface="Times New Roman" pitchFamily="18" charset="0"/>
              </a:rPr>
              <a:t> bir dış tabaka halinde olup, bu tabaka saydam, homojen ve </a:t>
            </a:r>
            <a:r>
              <a:rPr lang="tr-TR" altLang="tr-TR" sz="2000" dirty="0" err="1">
                <a:latin typeface="Times New Roman" pitchFamily="18" charset="0"/>
                <a:cs typeface="Times New Roman" pitchFamily="18" charset="0"/>
              </a:rPr>
              <a:t>endoplazmadan</a:t>
            </a:r>
            <a:r>
              <a:rPr lang="tr-TR" altLang="tr-TR" sz="2000" dirty="0">
                <a:latin typeface="Times New Roman" pitchFamily="18" charset="0"/>
                <a:cs typeface="Times New Roman" pitchFamily="18" charset="0"/>
              </a:rPr>
              <a:t> daha koyu renktedir.</a:t>
            </a: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4715849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2 İçerik Yer Tutucusu"/>
          <p:cNvSpPr>
            <a:spLocks noGrp="1"/>
          </p:cNvSpPr>
          <p:nvPr>
            <p:ph idx="1"/>
          </p:nvPr>
        </p:nvSpPr>
        <p:spPr>
          <a:xfrm>
            <a:off x="1588" y="0"/>
            <a:ext cx="9144000" cy="2592388"/>
          </a:xfrm>
        </p:spPr>
        <p:txBody>
          <a:bodyPr/>
          <a:lstStyle/>
          <a:p>
            <a:pPr eaLnBrk="1" hangingPunct="1">
              <a:buFont typeface="Arial" charset="0"/>
              <a:buNone/>
            </a:pPr>
            <a:r>
              <a:rPr lang="tr-TR" altLang="tr-TR" sz="2400" b="1" smtClean="0">
                <a:latin typeface="Times New Roman" pitchFamily="18" charset="0"/>
                <a:cs typeface="Times New Roman" pitchFamily="18" charset="0"/>
              </a:rPr>
              <a:t>   </a:t>
            </a:r>
            <a:r>
              <a:rPr lang="tr-TR" altLang="tr-TR" sz="2000" b="1" smtClean="0">
                <a:latin typeface="Times New Roman" pitchFamily="18" charset="0"/>
                <a:cs typeface="Times New Roman" pitchFamily="18" charset="0"/>
              </a:rPr>
              <a:t>Phylum	          </a:t>
            </a:r>
            <a:r>
              <a:rPr lang="tr-TR" altLang="tr-TR" sz="2000" smtClean="0">
                <a:latin typeface="Times New Roman" pitchFamily="18" charset="0"/>
                <a:cs typeface="Times New Roman" pitchFamily="18" charset="0"/>
              </a:rPr>
              <a:t>: Protozoa</a:t>
            </a:r>
          </a:p>
          <a:p>
            <a:pPr eaLnBrk="1" hangingPunct="1">
              <a:buFont typeface="Arial" charset="0"/>
              <a:buNone/>
            </a:pPr>
            <a:r>
              <a:rPr lang="tr-TR" altLang="tr-TR" sz="2000" b="1" smtClean="0">
                <a:latin typeface="Times New Roman" pitchFamily="18" charset="0"/>
                <a:cs typeface="Times New Roman" pitchFamily="18" charset="0"/>
              </a:rPr>
              <a:t>   Classis</a:t>
            </a:r>
            <a:r>
              <a:rPr lang="tr-TR" altLang="tr-TR" sz="2000" smtClean="0">
                <a:latin typeface="Times New Roman" pitchFamily="18" charset="0"/>
                <a:cs typeface="Times New Roman" pitchFamily="18" charset="0"/>
              </a:rPr>
              <a:t>	          : Ciliata</a:t>
            </a:r>
          </a:p>
          <a:p>
            <a:pPr eaLnBrk="1" hangingPunct="1">
              <a:buFont typeface="Arial" charset="0"/>
              <a:buNone/>
            </a:pPr>
            <a:r>
              <a:rPr lang="tr-TR" altLang="tr-TR" sz="2000" b="1" smtClean="0">
                <a:latin typeface="Times New Roman" pitchFamily="18" charset="0"/>
                <a:cs typeface="Times New Roman" pitchFamily="18" charset="0"/>
              </a:rPr>
              <a:t>   Subclassis</a:t>
            </a:r>
            <a:r>
              <a:rPr lang="tr-TR" altLang="tr-TR" sz="2000" smtClean="0">
                <a:latin typeface="Times New Roman" pitchFamily="18" charset="0"/>
                <a:cs typeface="Times New Roman" pitchFamily="18" charset="0"/>
              </a:rPr>
              <a:t>	          : Euciliata</a:t>
            </a:r>
          </a:p>
          <a:p>
            <a:pPr eaLnBrk="1" hangingPunct="1">
              <a:buFont typeface="Arial" charset="0"/>
              <a:buNone/>
            </a:pPr>
            <a:r>
              <a:rPr lang="tr-TR" altLang="tr-TR" sz="2000" b="1" smtClean="0">
                <a:latin typeface="Times New Roman" pitchFamily="18" charset="0"/>
                <a:cs typeface="Times New Roman" pitchFamily="18" charset="0"/>
              </a:rPr>
              <a:t>   Species</a:t>
            </a:r>
            <a:r>
              <a:rPr lang="tr-TR" altLang="tr-TR" sz="2000" smtClean="0">
                <a:latin typeface="Times New Roman" pitchFamily="18" charset="0"/>
                <a:cs typeface="Times New Roman" pitchFamily="18" charset="0"/>
              </a:rPr>
              <a:t>	          : </a:t>
            </a:r>
            <a:r>
              <a:rPr lang="tr-TR" altLang="tr-TR" sz="2000" b="1" i="1" smtClean="0">
                <a:latin typeface="Times New Roman" pitchFamily="18" charset="0"/>
                <a:cs typeface="Times New Roman" pitchFamily="18" charset="0"/>
              </a:rPr>
              <a:t>Paramecium caudatum</a:t>
            </a:r>
            <a:r>
              <a:rPr lang="tr-TR" altLang="tr-TR" sz="2000" b="1" smtClean="0">
                <a:latin typeface="Times New Roman" pitchFamily="18" charset="0"/>
                <a:cs typeface="Times New Roman" pitchFamily="18" charset="0"/>
              </a:rPr>
              <a:t> </a:t>
            </a:r>
            <a:r>
              <a:rPr lang="tr-TR" altLang="tr-TR" sz="2000" smtClean="0">
                <a:latin typeface="Times New Roman" pitchFamily="18" charset="0"/>
                <a:cs typeface="Times New Roman" pitchFamily="18" charset="0"/>
              </a:rPr>
              <a:t>(Terliksi hayvan)</a:t>
            </a:r>
          </a:p>
        </p:txBody>
      </p:sp>
      <p:sp>
        <p:nvSpPr>
          <p:cNvPr id="32771" name="5 Dikdörtgen"/>
          <p:cNvSpPr>
            <a:spLocks noChangeArrowheads="1"/>
          </p:cNvSpPr>
          <p:nvPr/>
        </p:nvSpPr>
        <p:spPr bwMode="auto">
          <a:xfrm>
            <a:off x="251520" y="1916832"/>
            <a:ext cx="8281168" cy="4462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tr-TR" altLang="tr-TR" sz="2000" dirty="0">
                <a:latin typeface="Times New Roman" pitchFamily="18" charset="0"/>
                <a:cs typeface="Times New Roman" pitchFamily="18" charset="0"/>
              </a:rPr>
              <a:t>Tatlı su birikintilerinde ve havuz sularında yaşarlar. Vücutları basık bir terlik şeklinde olup, dış taraftan </a:t>
            </a:r>
            <a:r>
              <a:rPr lang="tr-TR" altLang="tr-TR" sz="2000" b="1" dirty="0" err="1">
                <a:latin typeface="Times New Roman" pitchFamily="18" charset="0"/>
                <a:cs typeface="Times New Roman" pitchFamily="18" charset="0"/>
              </a:rPr>
              <a:t>pelikula</a:t>
            </a:r>
            <a:r>
              <a:rPr lang="tr-TR" altLang="tr-TR" sz="2000" dirty="0">
                <a:latin typeface="Times New Roman" pitchFamily="18" charset="0"/>
                <a:cs typeface="Times New Roman" pitchFamily="18" charset="0"/>
              </a:rPr>
              <a:t> ile kaplıdır. </a:t>
            </a:r>
            <a:r>
              <a:rPr lang="tr-TR" altLang="tr-TR" sz="2000" dirty="0" err="1">
                <a:latin typeface="Times New Roman" pitchFamily="18" charset="0"/>
                <a:cs typeface="Times New Roman" pitchFamily="18" charset="0"/>
              </a:rPr>
              <a:t>Pelikula</a:t>
            </a:r>
            <a:r>
              <a:rPr lang="tr-TR" altLang="tr-TR" sz="2000" dirty="0">
                <a:latin typeface="Times New Roman" pitchFamily="18" charset="0"/>
                <a:cs typeface="Times New Roman" pitchFamily="18" charset="0"/>
              </a:rPr>
              <a:t> hayvanın dayanıklılığını arttırdığı gibi vücut şeklinin korunmasını da sağlar</a:t>
            </a:r>
            <a:r>
              <a:rPr lang="tr-TR" altLang="tr-TR" sz="2000" dirty="0" smtClean="0">
                <a:latin typeface="Times New Roman" pitchFamily="18" charset="0"/>
                <a:cs typeface="Times New Roman" pitchFamily="18" charset="0"/>
              </a:rPr>
              <a:t>.</a:t>
            </a:r>
          </a:p>
          <a:p>
            <a:pPr eaLnBrk="1" hangingPunct="1">
              <a:spcBef>
                <a:spcPct val="0"/>
              </a:spcBef>
              <a:buFontTx/>
              <a:buNone/>
            </a:pPr>
            <a:endParaRPr lang="tr-TR" altLang="tr-TR" sz="2000" dirty="0">
              <a:latin typeface="Times New Roman" pitchFamily="18" charset="0"/>
              <a:cs typeface="Times New Roman" pitchFamily="18" charset="0"/>
            </a:endParaRPr>
          </a:p>
          <a:p>
            <a:pPr>
              <a:spcBef>
                <a:spcPct val="0"/>
              </a:spcBef>
              <a:buNone/>
            </a:pPr>
            <a:r>
              <a:rPr lang="tr-TR" altLang="tr-TR" sz="2000" dirty="0">
                <a:latin typeface="Times New Roman" pitchFamily="18" charset="0"/>
                <a:cs typeface="Times New Roman" pitchFamily="18" charset="0"/>
              </a:rPr>
              <a:t>Sitoplazmaları </a:t>
            </a:r>
            <a:r>
              <a:rPr lang="tr-TR" altLang="tr-TR" sz="2000" dirty="0" err="1">
                <a:latin typeface="Times New Roman" pitchFamily="18" charset="0"/>
                <a:cs typeface="Times New Roman" pitchFamily="18" charset="0"/>
              </a:rPr>
              <a:t>ekto</a:t>
            </a:r>
            <a:r>
              <a:rPr lang="tr-TR" altLang="tr-TR" sz="2000" dirty="0">
                <a:latin typeface="Times New Roman" pitchFamily="18" charset="0"/>
                <a:cs typeface="Times New Roman" pitchFamily="18" charset="0"/>
              </a:rPr>
              <a:t> ve </a:t>
            </a:r>
            <a:r>
              <a:rPr lang="tr-TR" altLang="tr-TR" sz="2000" dirty="0" err="1">
                <a:latin typeface="Times New Roman" pitchFamily="18" charset="0"/>
                <a:cs typeface="Times New Roman" pitchFamily="18" charset="0"/>
              </a:rPr>
              <a:t>endoplasma</a:t>
            </a:r>
            <a:r>
              <a:rPr lang="tr-TR" altLang="tr-TR" sz="2000" dirty="0">
                <a:latin typeface="Times New Roman" pitchFamily="18" charset="0"/>
                <a:cs typeface="Times New Roman" pitchFamily="18" charset="0"/>
              </a:rPr>
              <a:t> olmak üzere iki tabakalıdır. Vücutlarının bir tarafı içeriye doğru girmiş olup bu bölge </a:t>
            </a:r>
            <a:r>
              <a:rPr lang="tr-TR" altLang="tr-TR" sz="2000" dirty="0" err="1">
                <a:latin typeface="Times New Roman" pitchFamily="18" charset="0"/>
                <a:cs typeface="Times New Roman" pitchFamily="18" charset="0"/>
              </a:rPr>
              <a:t>peristom</a:t>
            </a:r>
            <a:r>
              <a:rPr lang="tr-TR" altLang="tr-TR" sz="2000" dirty="0">
                <a:latin typeface="Times New Roman" pitchFamily="18" charset="0"/>
                <a:cs typeface="Times New Roman" pitchFamily="18" charset="0"/>
              </a:rPr>
              <a:t> (ağız çevresi) adını alır. </a:t>
            </a:r>
            <a:r>
              <a:rPr lang="tr-TR" altLang="tr-TR" sz="2000" dirty="0" err="1">
                <a:latin typeface="Times New Roman" pitchFamily="18" charset="0"/>
                <a:cs typeface="Times New Roman" pitchFamily="18" charset="0"/>
              </a:rPr>
              <a:t>Peristom</a:t>
            </a:r>
            <a:r>
              <a:rPr lang="tr-TR" altLang="tr-TR" sz="2000" dirty="0">
                <a:latin typeface="Times New Roman" pitchFamily="18" charset="0"/>
                <a:cs typeface="Times New Roman" pitchFamily="18" charset="0"/>
              </a:rPr>
              <a:t> vücudun içine doğru huni şeklinde dalarak </a:t>
            </a:r>
            <a:r>
              <a:rPr lang="tr-TR" altLang="tr-TR" sz="2000" b="1" dirty="0" err="1">
                <a:latin typeface="Times New Roman" pitchFamily="18" charset="0"/>
                <a:cs typeface="Times New Roman" pitchFamily="18" charset="0"/>
              </a:rPr>
              <a:t>vestibulum</a:t>
            </a:r>
            <a:r>
              <a:rPr lang="tr-TR" altLang="tr-TR" sz="2000" dirty="0" err="1">
                <a:latin typeface="Times New Roman" pitchFamily="18" charset="0"/>
                <a:cs typeface="Times New Roman" pitchFamily="18" charset="0"/>
              </a:rPr>
              <a:t>’u</a:t>
            </a:r>
            <a:r>
              <a:rPr lang="tr-TR" altLang="tr-TR" sz="2000" dirty="0">
                <a:latin typeface="Times New Roman" pitchFamily="18" charset="0"/>
                <a:cs typeface="Times New Roman" pitchFamily="18" charset="0"/>
              </a:rPr>
              <a:t> meydana getirir. </a:t>
            </a:r>
            <a:r>
              <a:rPr lang="tr-TR" altLang="tr-TR" sz="2000" dirty="0" err="1">
                <a:latin typeface="Times New Roman" pitchFamily="18" charset="0"/>
                <a:cs typeface="Times New Roman" pitchFamily="18" charset="0"/>
              </a:rPr>
              <a:t>Vestibulum’un</a:t>
            </a:r>
            <a:r>
              <a:rPr lang="tr-TR" altLang="tr-TR" sz="2000" dirty="0">
                <a:latin typeface="Times New Roman" pitchFamily="18" charset="0"/>
                <a:cs typeface="Times New Roman" pitchFamily="18" charset="0"/>
              </a:rPr>
              <a:t> sonunda </a:t>
            </a:r>
            <a:r>
              <a:rPr lang="tr-TR" altLang="tr-TR" sz="2000" b="1" dirty="0" err="1">
                <a:latin typeface="Times New Roman" pitchFamily="18" charset="0"/>
                <a:cs typeface="Times New Roman" pitchFamily="18" charset="0"/>
              </a:rPr>
              <a:t>sitostom</a:t>
            </a:r>
            <a:r>
              <a:rPr lang="tr-TR" altLang="tr-TR" sz="2000" b="1"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(hücre ağzı) bulunur, </a:t>
            </a:r>
            <a:r>
              <a:rPr lang="tr-TR" altLang="tr-TR" sz="2000" dirty="0" err="1">
                <a:latin typeface="Times New Roman" pitchFamily="18" charset="0"/>
                <a:cs typeface="Times New Roman" pitchFamily="18" charset="0"/>
              </a:rPr>
              <a:t>Sitostom</a:t>
            </a:r>
            <a:r>
              <a:rPr lang="tr-TR" altLang="tr-TR" sz="2000" dirty="0">
                <a:latin typeface="Times New Roman" pitchFamily="18" charset="0"/>
                <a:cs typeface="Times New Roman" pitchFamily="18" charset="0"/>
              </a:rPr>
              <a:t> </a:t>
            </a:r>
            <a:r>
              <a:rPr lang="tr-TR" altLang="tr-TR" sz="2000" dirty="0" err="1">
                <a:latin typeface="Times New Roman" pitchFamily="18" charset="0"/>
                <a:cs typeface="Times New Roman" pitchFamily="18" charset="0"/>
              </a:rPr>
              <a:t>endoplasmaya</a:t>
            </a:r>
            <a:r>
              <a:rPr lang="tr-TR" altLang="tr-TR" sz="2000" dirty="0">
                <a:latin typeface="Times New Roman" pitchFamily="18" charset="0"/>
                <a:cs typeface="Times New Roman" pitchFamily="18" charset="0"/>
              </a:rPr>
              <a:t> doğru ince bir kanal halinde </a:t>
            </a:r>
            <a:r>
              <a:rPr lang="tr-TR" altLang="tr-TR" sz="2000" b="1" dirty="0" err="1">
                <a:latin typeface="Times New Roman" pitchFamily="18" charset="0"/>
                <a:cs typeface="Times New Roman" pitchFamily="18" charset="0"/>
              </a:rPr>
              <a:t>sitofarinks</a:t>
            </a:r>
            <a:r>
              <a:rPr lang="tr-TR" altLang="tr-TR" sz="2000" dirty="0">
                <a:latin typeface="Times New Roman" pitchFamily="18" charset="0"/>
                <a:cs typeface="Times New Roman" pitchFamily="18" charset="0"/>
              </a:rPr>
              <a:t> (hücre yutağı) oluşturur. </a:t>
            </a:r>
          </a:p>
          <a:p>
            <a:pPr eaLnBrk="1" hangingPunct="1">
              <a:spcBef>
                <a:spcPct val="0"/>
              </a:spcBef>
              <a:buFontTx/>
              <a:buNone/>
            </a:pPr>
            <a:endParaRPr lang="tr-TR" altLang="tr-TR" sz="2000" dirty="0" smtClean="0"/>
          </a:p>
          <a:p>
            <a:pPr>
              <a:spcBef>
                <a:spcPct val="0"/>
              </a:spcBef>
              <a:buNone/>
            </a:pPr>
            <a:r>
              <a:rPr lang="tr-TR" altLang="tr-TR" sz="2000" b="1" i="1" dirty="0" err="1">
                <a:latin typeface="Times New Roman" pitchFamily="18" charset="0"/>
                <a:cs typeface="Times New Roman" pitchFamily="18" charset="0"/>
              </a:rPr>
              <a:t>Paramecium’daki</a:t>
            </a:r>
            <a:r>
              <a:rPr lang="tr-TR" altLang="tr-TR" sz="2000" dirty="0">
                <a:latin typeface="Times New Roman" pitchFamily="18" charset="0"/>
                <a:cs typeface="Times New Roman" pitchFamily="18" charset="0"/>
              </a:rPr>
              <a:t> </a:t>
            </a:r>
            <a:r>
              <a:rPr lang="de-DE" altLang="tr-TR" sz="2000" dirty="0">
                <a:latin typeface="Times New Roman" pitchFamily="18" charset="0"/>
                <a:cs typeface="Times New Roman" pitchFamily="18" charset="0"/>
              </a:rPr>
              <a:t>kontraktil </a:t>
            </a:r>
            <a:r>
              <a:rPr lang="tr-TR" altLang="tr-TR" sz="2000" dirty="0" err="1">
                <a:latin typeface="Times New Roman" pitchFamily="18" charset="0"/>
                <a:cs typeface="Times New Roman" pitchFamily="18" charset="0"/>
              </a:rPr>
              <a:t>vakuollerin</a:t>
            </a:r>
            <a:r>
              <a:rPr lang="tr-TR" altLang="tr-TR" sz="2000" dirty="0">
                <a:latin typeface="Times New Roman" pitchFamily="18" charset="0"/>
                <a:cs typeface="Times New Roman" pitchFamily="18" charset="0"/>
              </a:rPr>
              <a:t> görevi boşaltım </a:t>
            </a:r>
            <a:r>
              <a:rPr lang="tr-TR" altLang="tr-TR" sz="2000" dirty="0" err="1">
                <a:latin typeface="Times New Roman" pitchFamily="18" charset="0"/>
                <a:cs typeface="Times New Roman" pitchFamily="18" charset="0"/>
              </a:rPr>
              <a:t>organeli</a:t>
            </a:r>
            <a:r>
              <a:rPr lang="tr-TR" altLang="tr-TR" sz="2000" dirty="0">
                <a:latin typeface="Times New Roman" pitchFamily="18" charset="0"/>
                <a:cs typeface="Times New Roman" pitchFamily="18" charset="0"/>
              </a:rPr>
              <a:t> olarak çalışmalarıdır. Bunlar vücuda girmiş olan fazla suyu ve </a:t>
            </a:r>
            <a:r>
              <a:rPr lang="tr-TR" altLang="tr-TR" sz="2000" dirty="0" err="1">
                <a:latin typeface="Times New Roman" pitchFamily="18" charset="0"/>
                <a:cs typeface="Times New Roman" pitchFamily="18" charset="0"/>
              </a:rPr>
              <a:t>metabolik</a:t>
            </a:r>
            <a:r>
              <a:rPr lang="tr-TR" altLang="tr-TR" sz="2000" dirty="0">
                <a:latin typeface="Times New Roman" pitchFamily="18" charset="0"/>
                <a:cs typeface="Times New Roman" pitchFamily="18" charset="0"/>
              </a:rPr>
              <a:t> artıkları dışarıya atarlar.</a:t>
            </a:r>
          </a:p>
          <a:p>
            <a:pPr eaLnBrk="1" hangingPunct="1">
              <a:spcBef>
                <a:spcPct val="0"/>
              </a:spcBef>
              <a:buFontTx/>
              <a:buNone/>
            </a:pPr>
            <a:endParaRPr lang="tr-TR" altLang="tr-TR" sz="2000" dirty="0"/>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1711959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2 İçerik Yer Tutucusu"/>
          <p:cNvSpPr>
            <a:spLocks noGrp="1"/>
          </p:cNvSpPr>
          <p:nvPr>
            <p:ph idx="1"/>
          </p:nvPr>
        </p:nvSpPr>
        <p:spPr>
          <a:xfrm>
            <a:off x="0" y="142875"/>
            <a:ext cx="8829675" cy="6715125"/>
          </a:xfrm>
        </p:spPr>
        <p:txBody>
          <a:bodyPr/>
          <a:lstStyle/>
          <a:p>
            <a:pPr eaLnBrk="1" hangingPunct="1">
              <a:buFont typeface="Arial" charset="0"/>
              <a:buNone/>
            </a:pPr>
            <a:r>
              <a:rPr lang="tr-TR" altLang="tr-TR" sz="2400" b="1" smtClean="0">
                <a:latin typeface="Times New Roman" pitchFamily="18" charset="0"/>
                <a:cs typeface="Times New Roman" pitchFamily="18" charset="0"/>
              </a:rPr>
              <a:t>     </a:t>
            </a:r>
            <a:r>
              <a:rPr lang="tr-TR" altLang="tr-TR" sz="2000" b="1" smtClean="0">
                <a:latin typeface="Times New Roman" pitchFamily="18" charset="0"/>
                <a:cs typeface="Times New Roman" pitchFamily="18" charset="0"/>
              </a:rPr>
              <a:t>Phylum</a:t>
            </a:r>
            <a:r>
              <a:rPr lang="tr-TR" altLang="tr-TR" sz="2000" smtClean="0">
                <a:latin typeface="Times New Roman" pitchFamily="18" charset="0"/>
                <a:cs typeface="Times New Roman" pitchFamily="18" charset="0"/>
              </a:rPr>
              <a:t>	      :	Protozoa</a:t>
            </a:r>
          </a:p>
          <a:p>
            <a:pPr eaLnBrk="1" hangingPunct="1">
              <a:buFont typeface="Arial" charset="0"/>
              <a:buNone/>
            </a:pPr>
            <a:r>
              <a:rPr lang="tr-TR" altLang="tr-TR" sz="2000" b="1" smtClean="0">
                <a:latin typeface="Times New Roman" pitchFamily="18" charset="0"/>
                <a:cs typeface="Times New Roman" pitchFamily="18" charset="0"/>
              </a:rPr>
              <a:t>     Classis</a:t>
            </a:r>
            <a:r>
              <a:rPr lang="tr-TR" altLang="tr-TR" sz="2000" smtClean="0">
                <a:latin typeface="Times New Roman" pitchFamily="18" charset="0"/>
                <a:cs typeface="Times New Roman" pitchFamily="18" charset="0"/>
              </a:rPr>
              <a:t>	      :	Ciliata</a:t>
            </a:r>
          </a:p>
          <a:p>
            <a:pPr eaLnBrk="1" hangingPunct="1">
              <a:buFont typeface="Arial" charset="0"/>
              <a:buNone/>
            </a:pPr>
            <a:r>
              <a:rPr lang="tr-TR" altLang="tr-TR" sz="2000" b="1" smtClean="0">
                <a:latin typeface="Times New Roman" pitchFamily="18" charset="0"/>
                <a:cs typeface="Times New Roman" pitchFamily="18" charset="0"/>
              </a:rPr>
              <a:t>     Subclassis</a:t>
            </a:r>
            <a:r>
              <a:rPr lang="tr-TR" altLang="tr-TR" sz="2000" smtClean="0">
                <a:latin typeface="Times New Roman" pitchFamily="18" charset="0"/>
                <a:cs typeface="Times New Roman" pitchFamily="18" charset="0"/>
              </a:rPr>
              <a:t>	      :	Euciliata</a:t>
            </a:r>
          </a:p>
          <a:p>
            <a:pPr eaLnBrk="1" hangingPunct="1">
              <a:buFont typeface="Arial" charset="0"/>
              <a:buNone/>
            </a:pPr>
            <a:r>
              <a:rPr lang="tr-TR" altLang="tr-TR" sz="2000" b="1" smtClean="0">
                <a:latin typeface="Times New Roman" pitchFamily="18" charset="0"/>
                <a:cs typeface="Times New Roman" pitchFamily="18" charset="0"/>
              </a:rPr>
              <a:t>     Species</a:t>
            </a:r>
            <a:r>
              <a:rPr lang="tr-TR" altLang="tr-TR" sz="2000" smtClean="0">
                <a:latin typeface="Times New Roman" pitchFamily="18" charset="0"/>
                <a:cs typeface="Times New Roman" pitchFamily="18" charset="0"/>
              </a:rPr>
              <a:t>	      :	</a:t>
            </a:r>
            <a:r>
              <a:rPr lang="tr-TR" altLang="tr-TR" sz="2000" b="1" i="1" smtClean="0">
                <a:latin typeface="Times New Roman" pitchFamily="18" charset="0"/>
                <a:cs typeface="Times New Roman" pitchFamily="18" charset="0"/>
              </a:rPr>
              <a:t>Stentor sp</a:t>
            </a:r>
            <a:r>
              <a:rPr lang="tr-TR" altLang="tr-TR" sz="2000" i="1" smtClean="0">
                <a:latin typeface="Times New Roman" pitchFamily="18" charset="0"/>
                <a:cs typeface="Times New Roman" pitchFamily="18" charset="0"/>
              </a:rPr>
              <a:t>.</a:t>
            </a:r>
            <a:r>
              <a:rPr lang="tr-TR" altLang="tr-TR" sz="2000" smtClean="0">
                <a:latin typeface="Times New Roman" pitchFamily="18" charset="0"/>
                <a:cs typeface="Times New Roman" pitchFamily="18" charset="0"/>
              </a:rPr>
              <a:t> (Borazan hayvanı)</a:t>
            </a:r>
            <a:endParaRPr lang="tr-TR" altLang="tr-TR" sz="2000" b="1" smtClean="0">
              <a:latin typeface="Times New Roman" pitchFamily="18" charset="0"/>
              <a:cs typeface="Times New Roman" pitchFamily="18" charset="0"/>
            </a:endParaRPr>
          </a:p>
          <a:p>
            <a:pPr eaLnBrk="1" hangingPunct="1">
              <a:buFont typeface="Arial" charset="0"/>
              <a:buNone/>
            </a:pPr>
            <a:r>
              <a:rPr lang="tr-TR" altLang="tr-TR" sz="2000" smtClean="0">
                <a:latin typeface="Times New Roman" pitchFamily="18" charset="0"/>
                <a:cs typeface="Times New Roman" pitchFamily="18" charset="0"/>
              </a:rPr>
              <a:t>        </a:t>
            </a:r>
          </a:p>
          <a:p>
            <a:pPr eaLnBrk="1" hangingPunct="1">
              <a:buFont typeface="Arial" charset="0"/>
              <a:buNone/>
            </a:pPr>
            <a:r>
              <a:rPr lang="tr-TR" altLang="tr-TR" sz="2000" smtClean="0">
                <a:latin typeface="Times New Roman" pitchFamily="18" charset="0"/>
                <a:cs typeface="Times New Roman" pitchFamily="18" charset="0"/>
              </a:rPr>
              <a:t>	Bu canlılar kendilerini bir yere tutturarak yaşarlar. Vücutlarındaki incecik siller uzun ve paralel sıralar oluştururlar. Ağızın bulunduğu tarafta bu sillerin bir kaçının membransı şekilde birleştikleri ve böylece sıralanarak</a:t>
            </a:r>
            <a:r>
              <a:rPr lang="tr-TR" altLang="tr-TR" sz="2000" b="1" smtClean="0">
                <a:latin typeface="Times New Roman" pitchFamily="18" charset="0"/>
                <a:cs typeface="Times New Roman" pitchFamily="18" charset="0"/>
              </a:rPr>
              <a:t> </a:t>
            </a:r>
            <a:r>
              <a:rPr lang="tr-TR" altLang="tr-TR" sz="2000" smtClean="0">
                <a:latin typeface="Times New Roman" pitchFamily="18" charset="0"/>
                <a:cs typeface="Times New Roman" pitchFamily="18" charset="0"/>
              </a:rPr>
              <a:t>helezon biçiminde bir hat teşkil ettikleri görülür. Ektoplasmalarında uzun ve</a:t>
            </a:r>
            <a:r>
              <a:rPr lang="tr-TR" altLang="tr-TR" sz="2000" b="1" smtClean="0">
                <a:latin typeface="Times New Roman" pitchFamily="18" charset="0"/>
                <a:cs typeface="Times New Roman" pitchFamily="18" charset="0"/>
              </a:rPr>
              <a:t> </a:t>
            </a:r>
            <a:r>
              <a:rPr lang="tr-TR" altLang="tr-TR" sz="2000" smtClean="0">
                <a:latin typeface="Times New Roman" pitchFamily="18" charset="0"/>
                <a:cs typeface="Times New Roman" pitchFamily="18" charset="0"/>
              </a:rPr>
              <a:t>birbirine paralel </a:t>
            </a:r>
            <a:r>
              <a:rPr lang="de-DE" altLang="tr-TR" sz="2000" smtClean="0">
                <a:latin typeface="Times New Roman" pitchFamily="18" charset="0"/>
                <a:cs typeface="Times New Roman" pitchFamily="18" charset="0"/>
              </a:rPr>
              <a:t>kontraktil </a:t>
            </a:r>
            <a:r>
              <a:rPr lang="tr-TR" altLang="tr-TR" sz="2000" smtClean="0">
                <a:latin typeface="Times New Roman" pitchFamily="18" charset="0"/>
                <a:cs typeface="Times New Roman" pitchFamily="18" charset="0"/>
              </a:rPr>
              <a:t>teller (miyonem) vardır. </a:t>
            </a:r>
          </a:p>
          <a:p>
            <a:pPr eaLnBrk="1" hangingPunct="1">
              <a:buFont typeface="Arial" charset="0"/>
              <a:buNone/>
            </a:pPr>
            <a:endParaRPr lang="tr-TR" altLang="tr-TR" sz="2000" smtClean="0">
              <a:latin typeface="Times New Roman" pitchFamily="18" charset="0"/>
              <a:cs typeface="Times New Roman" pitchFamily="18" charset="0"/>
            </a:endParaRPr>
          </a:p>
          <a:p>
            <a:pPr eaLnBrk="1" hangingPunct="1">
              <a:buFont typeface="Arial" charset="0"/>
              <a:buNone/>
            </a:pPr>
            <a:r>
              <a:rPr lang="tr-TR" altLang="tr-TR" sz="2000" smtClean="0">
                <a:latin typeface="Times New Roman" pitchFamily="18" charset="0"/>
                <a:cs typeface="Times New Roman" pitchFamily="18" charset="0"/>
              </a:rPr>
              <a:t>	Makronukleusları tespih gibi uzun ve boğumludur. Bazen bu nukleus canlı hayvanda boyanmadan da görülebilir. Makronukleustan çok küçük olan mikronukleus ise makronukleusun hemen yanında ve birkaç tanedir. </a:t>
            </a:r>
            <a:r>
              <a:rPr lang="de-DE" altLang="tr-TR" sz="2000" smtClean="0">
                <a:latin typeface="Times New Roman" pitchFamily="18" charset="0"/>
                <a:cs typeface="Times New Roman" pitchFamily="18" charset="0"/>
              </a:rPr>
              <a:t>Kontraktil </a:t>
            </a:r>
            <a:r>
              <a:rPr lang="tr-TR" altLang="tr-TR" sz="2000" smtClean="0">
                <a:latin typeface="Times New Roman" pitchFamily="18" charset="0"/>
                <a:cs typeface="Times New Roman" pitchFamily="18" charset="0"/>
              </a:rPr>
              <a:t>vakuolleri bir tanedir. Buna birisi önde diğeri arkada iki tane getirici kanal açılır .</a:t>
            </a:r>
            <a:endParaRPr lang="tr-TR" altLang="tr-TR" sz="2000" b="1" smtClean="0">
              <a:latin typeface="Times New Roman" pitchFamily="18" charset="0"/>
              <a:cs typeface="Times New Roman" pitchFamily="18" charset="0"/>
            </a:endParaRPr>
          </a:p>
          <a:p>
            <a:pPr eaLnBrk="1" hangingPunct="1">
              <a:buFont typeface="Arial" charset="0"/>
              <a:buNone/>
            </a:pPr>
            <a:endParaRPr lang="tr-TR" altLang="tr-TR" sz="2400" smtClean="0">
              <a:latin typeface="Times New Roman" pitchFamily="18" charset="0"/>
              <a:cs typeface="Times New Roman" pitchFamily="18" charset="0"/>
            </a:endParaRPr>
          </a:p>
          <a:p>
            <a:pPr eaLnBrk="1" hangingPunct="1"/>
            <a:endParaRPr lang="tr-TR" altLang="tr-TR" smtClean="0"/>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402402211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545</Words>
  <Application>Microsoft Office PowerPoint</Application>
  <PresentationFormat>Ekran Gösterisi (4:3)</PresentationFormat>
  <Paragraphs>69</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PowerPoint Sunusu</vt:lpstr>
      <vt:lpstr>Protozoa’nın Elde Edilmesi </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Eray</dc:creator>
  <cp:lastModifiedBy>Eray</cp:lastModifiedBy>
  <cp:revision>2</cp:revision>
  <dcterms:created xsi:type="dcterms:W3CDTF">2019-12-18T07:12:06Z</dcterms:created>
  <dcterms:modified xsi:type="dcterms:W3CDTF">2019-12-18T07:24:56Z</dcterms:modified>
</cp:coreProperties>
</file>